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76" r:id="rId14"/>
    <p:sldId id="27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9144000" cy="6858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010" autoAdjust="0"/>
    <p:restoredTop sz="94590" autoAdjust="0"/>
  </p:normalViewPr>
  <p:slideViewPr>
    <p:cSldViewPr>
      <p:cViewPr varScale="1">
        <p:scale>
          <a:sx n="70" d="100"/>
          <a:sy n="70" d="100"/>
        </p:scale>
        <p:origin x="-114" y="-15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868FC79-3FDF-41D6-9C3C-9D558738A382}" type="datetimeFigureOut">
              <a:rPr lang="de-DE"/>
              <a:pPr>
                <a:defRPr/>
              </a:pPr>
              <a:t>24.09.2012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7EC8644-337F-48BF-A5CB-7DEB152227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6AD38F-2020-4B6B-9C33-A0798E3524DA}" type="datetimeFigureOut">
              <a:rPr lang="de-DE"/>
              <a:pPr>
                <a:defRPr/>
              </a:pPr>
              <a:t>24.09.2012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EA65FEA-72A3-4A47-8722-5C92D6869B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7B7D53-A536-48B3-8F7D-663D9EC4B7B5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3481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3B86AA-884D-4939-9491-04E4A244D787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3686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0EC8A1-DFFD-49CA-905D-85EFF3428641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3891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3BDB62-DE2B-49F6-87B3-2FD34158FF79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409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63638C-614A-4E30-9205-EC605E72A3F2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4301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31E81F-5DB2-447C-B942-51C0C091C342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4505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B62082-33F5-4DAC-B1F6-D6850DCDE671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4710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56EF2A-920B-4CC2-A6F7-D242C27BDAA8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4915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A664B0-B08D-4FDE-8794-891BEC9AC3C0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5120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5769B7-949C-405B-A699-272303D0980D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5325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3B6A7A-C080-4682-9382-49EA52838962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843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5FE532-6F43-490F-9568-BBDA2B5C7EE0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5529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E25484-CF47-4DFD-B220-D03569CDBDD2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573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BBD6A7-3F87-43A8-9DD7-56DF9DA2BC32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531CDE-25B4-46C6-A007-A506A3840129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048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F0816C-64DE-4B7A-A68B-A294F4610568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253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B4823C-E430-4E47-9A4C-27EB69B89A41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457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1509E8-7B11-4441-B7D8-459016450492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662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89D4CA-747B-4DC7-81D1-D0E872A69626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867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C67516-B1BB-4FEB-990D-E631849BB676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3072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C0AE2E-B160-4272-8071-943FDCC7B173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3277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E549CC-DAF6-4FD7-8476-318E25F5FDD5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F67-A9D9-4710-B38E-B4602A22DC37}" type="datetimeFigureOut">
              <a:rPr lang="de-DE"/>
              <a:pPr>
                <a:defRPr/>
              </a:pPr>
              <a:t>24.09.2012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4352E-3982-4017-B528-CD497ECE50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FD6CF-CF63-45E9-8386-15AF78EC14C3}" type="datetimeFigureOut">
              <a:rPr lang="de-DE"/>
              <a:pPr>
                <a:defRPr/>
              </a:pPr>
              <a:t>24.09.2012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75275-5F50-49AB-9AA0-6689FD6F0C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DD74-8C98-4B5D-A07D-4DB8E03755F5}" type="datetimeFigureOut">
              <a:rPr lang="de-DE"/>
              <a:pPr>
                <a:defRPr/>
              </a:pPr>
              <a:t>24.09.2012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B8633-56AD-40D3-A1FA-0392AE767F5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B2FCC-611A-4117-A08F-55EC6AEAC963}" type="datetimeFigureOut">
              <a:rPr lang="de-DE"/>
              <a:pPr>
                <a:defRPr/>
              </a:pPr>
              <a:t>24.09.2012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75400-1227-429C-B0EF-63C144731F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3623C-6E50-4107-A389-48B7DA9DA5CA}" type="datetimeFigureOut">
              <a:rPr lang="de-DE"/>
              <a:pPr>
                <a:defRPr/>
              </a:pPr>
              <a:t>24.09.2012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98817-D95E-4885-AF5C-682F2DE94C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A9F99-6EA5-4DC6-A455-AE2499F43C2B}" type="datetimeFigureOut">
              <a:rPr lang="de-DE"/>
              <a:pPr>
                <a:defRPr/>
              </a:pPr>
              <a:t>24.09.2012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22B8-58A3-447D-A41C-78DE799E59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FC3A-6F6B-48A3-BFCE-EF92859695E4}" type="datetimeFigureOut">
              <a:rPr lang="de-DE"/>
              <a:pPr>
                <a:defRPr/>
              </a:pPr>
              <a:t>24.09.2012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B1582-DE28-4665-B525-5DCAEBAE10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DA2E9-9FF2-4601-AB87-FF1B5452199C}" type="datetimeFigureOut">
              <a:rPr lang="de-DE"/>
              <a:pPr>
                <a:defRPr/>
              </a:pPr>
              <a:t>24.09.2012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F1EA0-AA62-49C2-948A-9D1D74B87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41250-37AE-4E5D-BA56-250A35AF3944}" type="datetimeFigureOut">
              <a:rPr lang="de-DE"/>
              <a:pPr>
                <a:defRPr/>
              </a:pPr>
              <a:t>24.09.2012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C6E82-39B0-40E8-916A-B8CE523FAE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44682-B092-4122-9184-853AACF28981}" type="datetimeFigureOut">
              <a:rPr lang="de-DE"/>
              <a:pPr>
                <a:defRPr/>
              </a:pPr>
              <a:t>24.09.2012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ED94C-B76A-4C2F-B340-CF705E86CF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C93A2-FF4F-4EAE-B2D6-01F265072937}" type="datetimeFigureOut">
              <a:rPr lang="de-DE"/>
              <a:pPr>
                <a:defRPr/>
              </a:pPr>
              <a:t>24.09.2012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FB0B2-84B4-4A80-8147-05AF096D68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97B691-74E7-422D-8671-F12BB67DBAC3}" type="datetimeFigureOut">
              <a:rPr lang="de-DE"/>
              <a:pPr>
                <a:defRPr/>
              </a:pPr>
              <a:t>24.09.2012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82CF62-FF25-4C67-8A4E-0070FDB369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smtClean="0"/>
              <a:t>Überschuldung und materielle Insolvenz</a:t>
            </a:r>
            <a:endParaRPr lang="de-DE" smtClean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Prof. Dr. Dr. h.c. mult.</a:t>
            </a:r>
            <a:br>
              <a:rPr lang="de-DE" dirty="0" smtClean="0"/>
            </a:br>
            <a:r>
              <a:rPr lang="de-DE" dirty="0" smtClean="0"/>
              <a:t>Karsten Schmidt</a:t>
            </a:r>
            <a:endParaRPr lang="de-DE" dirty="0"/>
          </a:p>
        </p:txBody>
      </p:sp>
      <p:pic>
        <p:nvPicPr>
          <p:cNvPr id="15363" name="Picture 2" descr="U:\Hochschulkommunikation\Corporate Design\Logo_und_Abbinder\2c_mit_Sonderfarbe\BLSLogo_2c.e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2575" y="404813"/>
            <a:ext cx="29559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II. Entwicklung des Überschuldungstatbestands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3. </a:t>
            </a:r>
            <a:r>
              <a:rPr lang="de-DE" dirty="0"/>
              <a:t>In der </a:t>
            </a:r>
            <a:r>
              <a:rPr lang="de-DE" b="1" dirty="0"/>
              <a:t>Insolvenzordnung</a:t>
            </a:r>
            <a:r>
              <a:rPr lang="de-DE" dirty="0"/>
              <a:t> schlug sich die </a:t>
            </a:r>
            <a:r>
              <a:rPr lang="de-DE" dirty="0" err="1" smtClean="0"/>
              <a:t>ge</a:t>
            </a:r>
            <a:r>
              <a:rPr lang="de-DE" dirty="0" smtClean="0"/>
              <a:t>-schilderte </a:t>
            </a:r>
            <a:r>
              <a:rPr lang="de-DE" dirty="0"/>
              <a:t>Polarität in gegensätzlichen Fassungen nieder:  </a:t>
            </a:r>
            <a:r>
              <a:rPr lang="de-DE" b="1" dirty="0"/>
              <a:t>Tatbestand Nr. 1 (1998-2008) = § 19 Abs. 2 a.F.</a:t>
            </a:r>
            <a:r>
              <a:rPr lang="de-DE" dirty="0"/>
              <a:t>: „Überschuldung liegt vor, wenn das </a:t>
            </a:r>
            <a:r>
              <a:rPr lang="de-DE" dirty="0" err="1" smtClean="0"/>
              <a:t>Ver</a:t>
            </a:r>
            <a:r>
              <a:rPr lang="de-DE" dirty="0" smtClean="0"/>
              <a:t>-mögen </a:t>
            </a:r>
            <a:r>
              <a:rPr lang="de-DE" dirty="0"/>
              <a:t>des Schuldners die bestehenden </a:t>
            </a:r>
            <a:r>
              <a:rPr lang="de-DE" dirty="0" smtClean="0"/>
              <a:t>Verbind-</a:t>
            </a:r>
            <a:r>
              <a:rPr lang="de-DE" dirty="0" err="1" smtClean="0"/>
              <a:t>lichkeiten</a:t>
            </a:r>
            <a:r>
              <a:rPr lang="de-DE" dirty="0" smtClean="0"/>
              <a:t> </a:t>
            </a:r>
            <a:r>
              <a:rPr lang="de-DE" dirty="0"/>
              <a:t>nicht mehr deckt. Bei der Bewertung des Vermögens des Schuldners ist jedoch die </a:t>
            </a:r>
            <a:r>
              <a:rPr lang="de-DE" dirty="0" smtClean="0"/>
              <a:t>Fortführung </a:t>
            </a:r>
            <a:r>
              <a:rPr lang="de-DE" dirty="0"/>
              <a:t>des Unternehmens zugrunde zu legen, wenn diese nach den Umständen </a:t>
            </a:r>
            <a:r>
              <a:rPr lang="de-DE" dirty="0" smtClean="0"/>
              <a:t>über-wiegend </a:t>
            </a:r>
            <a:r>
              <a:rPr lang="de-DE" dirty="0"/>
              <a:t>wahrscheinlich ist“.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II. Entwicklung des Überschuldungstatbestands</a:t>
            </a:r>
            <a:endParaRPr lang="de-DE" dirty="0"/>
          </a:p>
        </p:txBody>
      </p:sp>
      <p:sp>
        <p:nvSpPr>
          <p:cNvPr id="3584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4. </a:t>
            </a:r>
            <a:r>
              <a:rPr lang="de-DE" b="1" smtClean="0"/>
              <a:t>Tatbestand Nr. 2 (2008-2013) = § 19 Abs. 2 n.F</a:t>
            </a:r>
            <a:r>
              <a:rPr lang="de-DE" smtClean="0"/>
              <a:t>.: „Überschuldung liegt vor, wenn das Ver-mögen des Schuldners die bestehenden Ver-bindlichkeiten nicht mehr deckt, es sei denn, die Fortführung des Unternehmens ist nach den Umständen überwiegend wahrscheinlich.“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II. Entwicklung des Überschuldungstatbestands</a:t>
            </a:r>
            <a:endParaRPr lang="de-DE" dirty="0"/>
          </a:p>
        </p:txBody>
      </p:sp>
      <p:sp>
        <p:nvSpPr>
          <p:cNvPr id="3789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5. Der Tatbestand wurde dahin ausgelegt, dass eine </a:t>
            </a:r>
            <a:r>
              <a:rPr lang="de-DE" b="1" smtClean="0"/>
              <a:t>bilanzielle Überschuldung</a:t>
            </a:r>
            <a:r>
              <a:rPr lang="de-DE" smtClean="0"/>
              <a:t>, wenn selbst Fortführungswerte die Passiva nicht decken, stets auch eine Überschuldung im Rechtssinne des Abs. 2 ist (</a:t>
            </a:r>
            <a:r>
              <a:rPr lang="de-DE" b="1" smtClean="0"/>
              <a:t>BGHZ 171</a:t>
            </a:r>
            <a:r>
              <a:rPr lang="de-DE" smtClean="0"/>
              <a:t>, 46). Ob dies durch </a:t>
            </a:r>
            <a:r>
              <a:rPr lang="de-DE" b="1" smtClean="0"/>
              <a:t>Aktivierung des Firmenwerts</a:t>
            </a:r>
            <a:r>
              <a:rPr lang="de-DE" smtClean="0"/>
              <a:t> neutralisierbar ist (</a:t>
            </a:r>
            <a:r>
              <a:rPr lang="de-DE" i="1" smtClean="0"/>
              <a:t>Karsten Schmidt</a:t>
            </a:r>
            <a:r>
              <a:rPr lang="de-DE" smtClean="0"/>
              <a:t>/</a:t>
            </a:r>
            <a:r>
              <a:rPr lang="de-DE" i="1" smtClean="0"/>
              <a:t>Uhlenbruck</a:t>
            </a:r>
            <a:r>
              <a:rPr lang="de-DE" smtClean="0"/>
              <a:t> Rn. 5.75), blieb zweifelhaft.</a:t>
            </a:r>
          </a:p>
          <a:p>
            <a:endParaRPr lang="de-DE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II. Entwicklung des Überschuldungstatbestands</a:t>
            </a:r>
            <a:endParaRPr lang="de-DE" dirty="0"/>
          </a:p>
        </p:txBody>
      </p:sp>
      <p:sp>
        <p:nvSpPr>
          <p:cNvPr id="399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6. Bei dem </a:t>
            </a:r>
            <a:r>
              <a:rPr lang="de-DE" b="1" smtClean="0"/>
              <a:t>Tatbestand Nr. 2</a:t>
            </a:r>
            <a:r>
              <a:rPr lang="de-DE" smtClean="0"/>
              <a:t> ist vor allem der </a:t>
            </a:r>
            <a:r>
              <a:rPr lang="de-DE" b="1" smtClean="0"/>
              <a:t>Prognosegegenstand</a:t>
            </a:r>
            <a:r>
              <a:rPr lang="de-DE" smtClean="0"/>
              <a:t> umstritten: muss die Fortführung wahrscheinlich sein (so jüngst AG Hamburg, ZIP 2012, 1776) oder nur der Schuldendienst (so jüngst </a:t>
            </a:r>
            <a:r>
              <a:rPr lang="de-DE" i="1" smtClean="0"/>
              <a:t>Bitter/Kresser</a:t>
            </a:r>
            <a:r>
              <a:rPr lang="de-DE" smtClean="0"/>
              <a:t>, ZIP 2012, 1733 ff.)?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II. Entwicklung des Überschuldungstatbestands</a:t>
            </a:r>
            <a:endParaRPr lang="de-DE" dirty="0"/>
          </a:p>
        </p:txBody>
      </p:sp>
      <p:sp>
        <p:nvSpPr>
          <p:cNvPr id="4198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7. Die </a:t>
            </a:r>
            <a:r>
              <a:rPr lang="de-DE" b="1" smtClean="0"/>
              <a:t>Dominanz der Prognose beim Tatbestand Nr. 2</a:t>
            </a:r>
            <a:r>
              <a:rPr lang="de-DE" smtClean="0"/>
              <a:t> macht im kritischen Fall einen </a:t>
            </a:r>
            <a:r>
              <a:rPr lang="de-DE" b="1" smtClean="0"/>
              <a:t>Überschuldungsstatus</a:t>
            </a:r>
            <a:r>
              <a:rPr lang="de-DE" smtClean="0"/>
              <a:t> und ggf. </a:t>
            </a:r>
            <a:r>
              <a:rPr lang="de-DE" b="1" smtClean="0"/>
              <a:t>Rangrücktritt</a:t>
            </a:r>
            <a:r>
              <a:rPr lang="de-DE" smtClean="0"/>
              <a:t> nicht entbehrlich.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III. Rechtspolitische Einschätzung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300" dirty="0" smtClean="0"/>
              <a:t>1. </a:t>
            </a:r>
            <a:r>
              <a:rPr lang="de-DE" sz="3300" b="1" dirty="0"/>
              <a:t>Rechtspolitisch</a:t>
            </a:r>
            <a:r>
              <a:rPr lang="de-DE" sz="3300" dirty="0"/>
              <a:t> sind unterschiedliche Standpunkte festzustellen, z.B.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300" dirty="0" smtClean="0"/>
              <a:t>-</a:t>
            </a:r>
            <a:r>
              <a:rPr lang="de-DE" sz="3300" dirty="0"/>
              <a:t>	Totalablehnung des Überschuldungstatbestands,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300" dirty="0"/>
              <a:t>-	Ablehnung des Prognoseelements,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300" dirty="0"/>
              <a:t>-	Aufforderung zur Rückkehr zum Tatbestand Nr. 1.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33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3300" dirty="0" smtClean="0"/>
              <a:t>Keine </a:t>
            </a:r>
            <a:r>
              <a:rPr lang="de-DE" sz="3300" dirty="0"/>
              <a:t>dieser Positionen überzeugt. Auch die Mannheimer </a:t>
            </a:r>
            <a:r>
              <a:rPr lang="de-DE" sz="3300" dirty="0" err="1"/>
              <a:t>Praktikerumfrage</a:t>
            </a:r>
            <a:r>
              <a:rPr lang="de-DE" sz="3300" dirty="0"/>
              <a:t> (</a:t>
            </a:r>
            <a:r>
              <a:rPr lang="de-DE" sz="3300" i="1" dirty="0" smtClean="0"/>
              <a:t>Bitter/</a:t>
            </a:r>
            <a:r>
              <a:rPr lang="de-DE" sz="3300" i="1" dirty="0" err="1" smtClean="0"/>
              <a:t>Hommerich</a:t>
            </a:r>
            <a:r>
              <a:rPr lang="de-DE" sz="3300" i="1" dirty="0" smtClean="0"/>
              <a:t>/ Reiß</a:t>
            </a:r>
            <a:r>
              <a:rPr lang="de-DE" sz="3300" dirty="0"/>
              <a:t>, ZIP 2012, 1201) hat keine von ihnen bestätigt.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III. Rechtspolitische Einschätzung</a:t>
            </a:r>
          </a:p>
        </p:txBody>
      </p:sp>
      <p:sp>
        <p:nvSpPr>
          <p:cNvPr id="4608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2. Rechtspolitisch zu überzeugen vermag allein der </a:t>
            </a:r>
            <a:r>
              <a:rPr lang="de-DE" b="1" smtClean="0"/>
              <a:t>Tatbestand Nr. 2</a:t>
            </a:r>
            <a:r>
              <a:rPr lang="de-DE" smtClean="0"/>
              <a:t>. Denn er gibt der Prognose ihren richtigen Sitz zurück und verdient seine Existenzberechtigung betriebs-wirtschaftlichen Überlegungen, nicht der Finanzkrise.</a:t>
            </a:r>
          </a:p>
          <a:p>
            <a:endParaRPr lang="de-DE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III. Rechtspolitische Einschätzung</a:t>
            </a:r>
          </a:p>
        </p:txBody>
      </p:sp>
      <p:sp>
        <p:nvSpPr>
          <p:cNvPr id="4813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3. Rechtspolitisch besteht </a:t>
            </a:r>
            <a:r>
              <a:rPr lang="de-DE" b="1" smtClean="0"/>
              <a:t>dringender Handlungsbedarf</a:t>
            </a:r>
            <a:r>
              <a:rPr lang="de-DE" smtClean="0"/>
              <a:t>. Unterstellt, der Tatbestand Nr. 1 ist effektiv schärfer, so äußert er Vor-wirkungen:  Nicht erst 2014, sondern schon jetzt würden bilanziell überschuldete Unter-nehmen in großer Zahl insolvent (lehrreich insofern AG Hamburg, ZIP 2012, 1776).</a:t>
            </a:r>
          </a:p>
          <a:p>
            <a:endParaRPr lang="de-DE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IV. Handlungsempfehlung</a:t>
            </a:r>
          </a:p>
        </p:txBody>
      </p:sp>
      <p:sp>
        <p:nvSpPr>
          <p:cNvPr id="5017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1. Die Kernbotschaft heißt: </a:t>
            </a:r>
            <a:r>
              <a:rPr lang="de-DE" b="1" smtClean="0"/>
              <a:t>Zurück zum Tatbestand Nr. 2</a:t>
            </a:r>
            <a:r>
              <a:rPr lang="de-DE" smtClean="0"/>
              <a:t>, und zwar </a:t>
            </a:r>
            <a:r>
              <a:rPr lang="de-DE" b="1" smtClean="0"/>
              <a:t>dauerhaft und möglichst rasch! </a:t>
            </a:r>
            <a:r>
              <a:rPr lang="de-DE" smtClean="0"/>
              <a:t>Er sollte nicht nur verlängert (so </a:t>
            </a:r>
            <a:r>
              <a:rPr lang="de-DE" i="1" smtClean="0"/>
              <a:t>Bitter/Hommerich/Reiß</a:t>
            </a:r>
            <a:r>
              <a:rPr lang="de-DE" smtClean="0"/>
              <a:t>, ZIP 2012, 1201, 1207), sondern dauerhaft fortgeschrieben werden. </a:t>
            </a:r>
          </a:p>
          <a:p>
            <a:endParaRPr lang="de-DE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IV. Handlungsempfehlung</a:t>
            </a:r>
          </a:p>
        </p:txBody>
      </p:sp>
      <p:sp>
        <p:nvSpPr>
          <p:cNvPr id="5222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2. Die Konzeption des „Überschuldungs“-Tatbestands basiert auf dessen </a:t>
            </a:r>
            <a:r>
              <a:rPr lang="de-DE" b="1" smtClean="0"/>
              <a:t>Verhältnis zu § 17 und § 18</a:t>
            </a:r>
            <a:r>
              <a:rPr lang="de-DE" smtClean="0"/>
              <a:t>. „Überschuldung“ ist ein Fall qualifiziert drohender Zahlungsunfähigkeit.</a:t>
            </a:r>
          </a:p>
          <a:p>
            <a:endParaRPr lang="de-DE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smtClean="0"/>
              <a:t>I. Generalia</a:t>
            </a:r>
            <a:endParaRPr lang="de-DE" sz="3600" smtClean="0"/>
          </a:p>
        </p:txBody>
      </p:sp>
      <p:sp>
        <p:nvSpPr>
          <p:cNvPr id="1741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1. Die Insolvenzordnung unterscheidet den fakultativen Antragstatbestand des § 18 von den obligatorischen Tatbeständen der </a:t>
            </a:r>
            <a:r>
              <a:rPr lang="de-DE" b="1" smtClean="0"/>
              <a:t>§§ 17 und 19</a:t>
            </a:r>
            <a:r>
              <a:rPr lang="de-DE" smtClean="0"/>
              <a:t>. Diese berechtigte Unterscheidung ist bestimmend für die Auslegung der Tatbe-stände und ihre rechtspolitische Einschätzung.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IV. Handlungsempfehlung</a:t>
            </a:r>
          </a:p>
        </p:txBody>
      </p:sp>
      <p:sp>
        <p:nvSpPr>
          <p:cNvPr id="5427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3. Die </a:t>
            </a:r>
            <a:r>
              <a:rPr lang="de-DE" b="1" smtClean="0"/>
              <a:t>Fortführungsprognose</a:t>
            </a:r>
            <a:r>
              <a:rPr lang="de-DE" smtClean="0"/>
              <a:t> sollte klar-stellend im Sinne einer </a:t>
            </a:r>
            <a:r>
              <a:rPr lang="de-DE" b="1" smtClean="0"/>
              <a:t>Solvenzprognose</a:t>
            </a:r>
            <a:r>
              <a:rPr lang="de-DE" smtClean="0"/>
              <a:t> umformuliert werden. Mehr verlangt der Gläubigerschutz nicht (bedenklich AG Hamburg, ZIP 2012, 1776). Von einer gesetzlichen Limitierung des Prognose-zeitraums ist abzuraten, wohl auch von einem gesetzlichen Mindestzeitraum.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IV. Handlungsempfehlung</a:t>
            </a:r>
          </a:p>
        </p:txBody>
      </p:sp>
      <p:sp>
        <p:nvSpPr>
          <p:cNvPr id="5632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4. Die </a:t>
            </a:r>
            <a:r>
              <a:rPr lang="de-DE" b="1" smtClean="0"/>
              <a:t>Beibehaltung des Tatbestands Nr. 1 als fakultativer Eröffnungsgrund</a:t>
            </a:r>
            <a:r>
              <a:rPr lang="de-DE" smtClean="0"/>
              <a:t> (</a:t>
            </a:r>
            <a:r>
              <a:rPr lang="de-DE" i="1" smtClean="0"/>
              <a:t>Bitter/Hommerich/Reiß</a:t>
            </a:r>
            <a:r>
              <a:rPr lang="de-DE" smtClean="0"/>
              <a:t>, ZIP 2012, 1201, 1209) ist </a:t>
            </a:r>
            <a:r>
              <a:rPr lang="de-DE" b="1" smtClean="0"/>
              <a:t>nicht</a:t>
            </a:r>
            <a:r>
              <a:rPr lang="de-DE" smtClean="0"/>
              <a:t> oder doch allen-falls als Vermutung drohender Zahlungs-unfähigkeit (§ 18 Abs. 2) zu empfehlen.</a:t>
            </a:r>
          </a:p>
          <a:p>
            <a:endParaRPr lang="de-DE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IV. Handlungsempfehlung</a:t>
            </a:r>
          </a:p>
        </p:txBody>
      </p:sp>
      <p:sp>
        <p:nvSpPr>
          <p:cNvPr id="5837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5. Gleichfalls zweifelhaft sind Vorschläge für insolvenzrechtliche (!) </a:t>
            </a:r>
            <a:r>
              <a:rPr lang="de-DE" b="1" smtClean="0"/>
              <a:t>Anzeigepflichten</a:t>
            </a:r>
            <a:r>
              <a:rPr lang="de-DE" smtClean="0"/>
              <a:t> der Unternehmensleitung bei Eintritt bilanzieller Überschuldung.</a:t>
            </a:r>
          </a:p>
          <a:p>
            <a:endParaRPr lang="de-DE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I. Generalia</a:t>
            </a:r>
          </a:p>
        </p:txBody>
      </p:sp>
      <p:sp>
        <p:nvSpPr>
          <p:cNvPr id="1945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2. Der Eröffnungsgrund der Überschuldung hat eine </a:t>
            </a:r>
            <a:r>
              <a:rPr lang="de-DE" b="1" smtClean="0"/>
              <a:t>Doppelfunktion</a:t>
            </a:r>
            <a:r>
              <a:rPr lang="de-DE" smtClean="0"/>
              <a:t>: Er dient als Legiti-mationsgrund für die Verfahrenseröffnung und als Anknüpfungspunkt für die sog. Insolvenzantragspflicht (§ 15a InsO) und die mit ihr verbundene ständige Selbstprüfung des Unternehmens.</a:t>
            </a:r>
          </a:p>
          <a:p>
            <a:endParaRPr lang="de-DE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I. Generalia</a:t>
            </a:r>
          </a:p>
        </p:txBody>
      </p:sp>
      <p:sp>
        <p:nvSpPr>
          <p:cNvPr id="2150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3. Der </a:t>
            </a:r>
            <a:r>
              <a:rPr lang="de-DE" b="1" smtClean="0"/>
              <a:t>Zweck des Überschuldungstatbestands</a:t>
            </a:r>
            <a:r>
              <a:rPr lang="de-DE" smtClean="0"/>
              <a:t> zielt in einem rein exekutorisch orientierten Insolvenzrecht auf die Abgrenzung der Ge-samtvollstreckung (Insolvenzrecht) von der Einzelzwangsvollstreckung (Zwangsvoll-streckungsrecht). In einem modernen Unter-nehmensinsolvenzrecht dient der Über-schuldungstatbestand dem präventiven </a:t>
            </a:r>
            <a:r>
              <a:rPr lang="de-DE" b="1" smtClean="0"/>
              <a:t>Gläubigerschutz. </a:t>
            </a:r>
            <a:endParaRPr lang="de-DE" smtClean="0"/>
          </a:p>
          <a:p>
            <a:endParaRPr lang="de-DE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I. Generalia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4. Der </a:t>
            </a:r>
            <a:r>
              <a:rPr lang="de-DE" dirty="0"/>
              <a:t>Überschuldungstatbestand ist </a:t>
            </a:r>
            <a:r>
              <a:rPr lang="de-DE" b="1" dirty="0"/>
              <a:t>im Lichte des § 15a InsO</a:t>
            </a:r>
            <a:r>
              <a:rPr lang="de-DE" dirty="0"/>
              <a:t> zu verstehen, auszulegen und fortzubilden. Er entscheidet darüber, ab wann Unternehmen aus der Selbstverantwortung in das Insolvenzverfahren überführt werden müssen und sich die Weiterführung durch die </a:t>
            </a:r>
            <a:r>
              <a:rPr lang="de-DE" dirty="0" smtClean="0"/>
              <a:t>Unter-</a:t>
            </a:r>
            <a:r>
              <a:rPr lang="de-DE" dirty="0" err="1" smtClean="0"/>
              <a:t>nehmensleitung</a:t>
            </a:r>
            <a:r>
              <a:rPr lang="de-DE" dirty="0" smtClean="0"/>
              <a:t> </a:t>
            </a:r>
            <a:r>
              <a:rPr lang="de-DE" dirty="0"/>
              <a:t>als gläubigerschädigendes „</a:t>
            </a:r>
            <a:r>
              <a:rPr lang="de-DE" dirty="0" err="1"/>
              <a:t>wrongful</a:t>
            </a:r>
            <a:r>
              <a:rPr lang="de-DE" dirty="0"/>
              <a:t> </a:t>
            </a:r>
            <a:r>
              <a:rPr lang="de-DE" dirty="0" err="1"/>
              <a:t>trading</a:t>
            </a:r>
            <a:r>
              <a:rPr lang="de-DE" dirty="0"/>
              <a:t>“ erweist. Ob der Tatbestand mit dem Begriff </a:t>
            </a:r>
            <a:r>
              <a:rPr lang="de-DE" b="1" dirty="0"/>
              <a:t>„Überschuldung“</a:t>
            </a:r>
            <a:r>
              <a:rPr lang="de-DE" dirty="0"/>
              <a:t> treffend </a:t>
            </a:r>
            <a:r>
              <a:rPr lang="de-DE" dirty="0" err="1" smtClean="0"/>
              <a:t>be-nannt</a:t>
            </a:r>
            <a:r>
              <a:rPr lang="de-DE" dirty="0" smtClean="0"/>
              <a:t> </a:t>
            </a:r>
            <a:r>
              <a:rPr lang="de-DE" dirty="0"/>
              <a:t>ist, ist eine sekundäre Frage.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I. Generalia</a:t>
            </a: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5. Die </a:t>
            </a:r>
            <a:r>
              <a:rPr lang="de-DE" b="1" smtClean="0"/>
              <a:t>rechtspolitische Relevanz</a:t>
            </a:r>
            <a:r>
              <a:rPr lang="de-DE" smtClean="0"/>
              <a:t> des Über-schuldungstatbestands darf weder an der Zahl der Insolvenzanmeldungen wegen Über-schuldung noch an der Häufigkeit der Ver-schleppung trotz Überschuldung noch an der Effektivität ihrer Verfolgung gemessen werden.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I. Generalia</a:t>
            </a:r>
          </a:p>
        </p:txBody>
      </p:sp>
      <p:sp>
        <p:nvSpPr>
          <p:cNvPr id="2765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6. Das </a:t>
            </a:r>
            <a:r>
              <a:rPr lang="de-DE" b="1" smtClean="0"/>
              <a:t>ESUG</a:t>
            </a:r>
            <a:r>
              <a:rPr lang="de-DE" smtClean="0"/>
              <a:t> hat die Funktion des Über-schuldungstatbestandes nicht geändert. Der Tatbestand dient (anders als § 18) nicht als Anreiz zur Sanierung im Insolvenzverfahren, wohl aber setzt er der Sanierung außerhalb des Insolvenzverfahrens, auch in der Drei-wochenfrist, rechtliche Grenzen.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II. Entwicklung des Überschuldungstatbestands</a:t>
            </a:r>
            <a:endParaRPr lang="de-DE" dirty="0"/>
          </a:p>
        </p:txBody>
      </p:sp>
      <p:sp>
        <p:nvSpPr>
          <p:cNvPr id="2969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1. Die </a:t>
            </a:r>
            <a:r>
              <a:rPr lang="de-DE" b="1" smtClean="0"/>
              <a:t>Konkursordnung</a:t>
            </a:r>
            <a:r>
              <a:rPr lang="de-DE" smtClean="0"/>
              <a:t> hatte den Tatbestand der Überschuldung nicht definiert. § 92 Abs. 2 S. 2 AktG a.F. und § 64 Abs. 1 S. 2 GmbHG sprachen für eine rein </a:t>
            </a:r>
            <a:r>
              <a:rPr lang="de-DE" b="1" smtClean="0"/>
              <a:t>bilanzielle Überschul-dungsmessung</a:t>
            </a:r>
            <a:r>
              <a:rPr lang="de-DE" smtClean="0"/>
              <a:t>. Trotzdem hatte sich bereits unter der Konkursordnung ein prognostisches Merkmal durchgesetzt.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II. Entwicklung des Überschuldungstatbestands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2.</a:t>
            </a:r>
            <a:r>
              <a:rPr lang="de-DE" dirty="0"/>
              <a:t> Schon vor der InsO war umstritten, ob die </a:t>
            </a:r>
            <a:r>
              <a:rPr lang="de-DE" b="1" dirty="0"/>
              <a:t>Überlebensprognose</a:t>
            </a:r>
            <a:r>
              <a:rPr lang="de-DE" dirty="0"/>
              <a:t> lediglich </a:t>
            </a:r>
            <a:r>
              <a:rPr lang="de-DE" b="1" dirty="0"/>
              <a:t>als Wertprämisse</a:t>
            </a:r>
            <a:r>
              <a:rPr lang="de-DE" dirty="0"/>
              <a:t> in die </a:t>
            </a:r>
            <a:r>
              <a:rPr lang="de-DE" dirty="0" err="1"/>
              <a:t>Aktivenbewertung</a:t>
            </a:r>
            <a:r>
              <a:rPr lang="de-DE" dirty="0"/>
              <a:t> eingehe (so die </a:t>
            </a:r>
            <a:r>
              <a:rPr lang="de-DE" dirty="0" err="1" smtClean="0"/>
              <a:t>tradi-tionelle</a:t>
            </a:r>
            <a:r>
              <a:rPr lang="de-DE" dirty="0" smtClean="0"/>
              <a:t> </a:t>
            </a:r>
            <a:r>
              <a:rPr lang="de-DE" dirty="0"/>
              <a:t>Auffassung) oder ob die </a:t>
            </a:r>
            <a:r>
              <a:rPr lang="de-DE" b="1" dirty="0" smtClean="0"/>
              <a:t>Überlebens-prognose </a:t>
            </a:r>
            <a:r>
              <a:rPr lang="de-DE" b="1" dirty="0"/>
              <a:t>ein eigenständiges Merkmal</a:t>
            </a:r>
            <a:r>
              <a:rPr lang="de-DE" dirty="0"/>
              <a:t> des Überschuldungstatbestands darstellt (so der Verfasser seit AG</a:t>
            </a:r>
            <a:r>
              <a:rPr lang="de-DE" b="1" dirty="0"/>
              <a:t> 78</a:t>
            </a:r>
            <a:r>
              <a:rPr lang="de-DE" dirty="0"/>
              <a:t>, 334 und JZ </a:t>
            </a:r>
            <a:r>
              <a:rPr lang="de-DE" b="1" dirty="0"/>
              <a:t>82</a:t>
            </a:r>
            <a:r>
              <a:rPr lang="de-DE" dirty="0"/>
              <a:t>, 165). gemeinsam ist beiden Ansätzen die </a:t>
            </a:r>
            <a:r>
              <a:rPr lang="de-DE" b="1" dirty="0" smtClean="0"/>
              <a:t>Zweistufig-</a:t>
            </a:r>
            <a:r>
              <a:rPr lang="de-DE" b="1" dirty="0" err="1" smtClean="0"/>
              <a:t>keit</a:t>
            </a:r>
            <a:r>
              <a:rPr lang="de-DE" dirty="0"/>
              <a:t>. Der Unterschied liegt nur darin, wo der Sitz der Prognose ist.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840</Words>
  <Application>Microsoft Office PowerPoint</Application>
  <PresentationFormat>Bildschirmpräsentation (4:3)</PresentationFormat>
  <Paragraphs>71</Paragraphs>
  <Slides>22</Slides>
  <Notes>22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5" baseType="lpstr">
      <vt:lpstr>Calibri</vt:lpstr>
      <vt:lpstr>Arial</vt:lpstr>
      <vt:lpstr>Larissa</vt:lpstr>
      <vt:lpstr>Überschuldung und materielle Insolvenz</vt:lpstr>
      <vt:lpstr>I. Generalia</vt:lpstr>
      <vt:lpstr>I. Generalia</vt:lpstr>
      <vt:lpstr>I. Generalia</vt:lpstr>
      <vt:lpstr>I. Generalia</vt:lpstr>
      <vt:lpstr>I. Generalia</vt:lpstr>
      <vt:lpstr>I. Generalia</vt:lpstr>
      <vt:lpstr>II. Entwicklung des Überschuldungstatbestands</vt:lpstr>
      <vt:lpstr>II. Entwicklung des Überschuldungstatbestands</vt:lpstr>
      <vt:lpstr>II. Entwicklung des Überschuldungstatbestands</vt:lpstr>
      <vt:lpstr>II. Entwicklung des Überschuldungstatbestands</vt:lpstr>
      <vt:lpstr>II. Entwicklung des Überschuldungstatbestands</vt:lpstr>
      <vt:lpstr>II. Entwicklung des Überschuldungstatbestands</vt:lpstr>
      <vt:lpstr>II. Entwicklung des Überschuldungstatbestands</vt:lpstr>
      <vt:lpstr>III. Rechtspolitische Einschätzung</vt:lpstr>
      <vt:lpstr>III. Rechtspolitische Einschätzung</vt:lpstr>
      <vt:lpstr>III. Rechtspolitische Einschätzung</vt:lpstr>
      <vt:lpstr>IV. Handlungsempfehlung</vt:lpstr>
      <vt:lpstr>IV. Handlungsempfehlung</vt:lpstr>
      <vt:lpstr>IV. Handlungsempfehlung</vt:lpstr>
      <vt:lpstr>IV. Handlungsempfehlung</vt:lpstr>
      <vt:lpstr>IV. Handlungsempfehlung</vt:lpstr>
    </vt:vector>
  </TitlesOfParts>
  <Company>Bucerius Law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Zukunft des Überschuldungstatbestandes</dc:title>
  <dc:creator>Hartung, Janina</dc:creator>
  <cp:lastModifiedBy>Baier</cp:lastModifiedBy>
  <cp:revision>10</cp:revision>
  <cp:lastPrinted>2012-09-24T09:35:50Z</cp:lastPrinted>
  <dcterms:created xsi:type="dcterms:W3CDTF">2012-09-21T07:17:59Z</dcterms:created>
  <dcterms:modified xsi:type="dcterms:W3CDTF">2012-09-24T10:16:06Z</dcterms:modified>
</cp:coreProperties>
</file>