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6.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40.xml" ContentType="application/vnd.openxmlformats-officedocument.presentationml.notesSlide+xml"/>
  <Override PartName="/ppt/tags/tag116.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9828" r:id="rId2"/>
    <p:sldId id="9707" r:id="rId3"/>
    <p:sldId id="9868" r:id="rId4"/>
    <p:sldId id="9865" r:id="rId5"/>
    <p:sldId id="9866" r:id="rId6"/>
    <p:sldId id="9867" r:id="rId7"/>
    <p:sldId id="9869" r:id="rId8"/>
    <p:sldId id="9870" r:id="rId9"/>
    <p:sldId id="9871" r:id="rId10"/>
    <p:sldId id="9872" r:id="rId11"/>
    <p:sldId id="9901" r:id="rId12"/>
    <p:sldId id="9873" r:id="rId13"/>
    <p:sldId id="9874" r:id="rId14"/>
    <p:sldId id="9875" r:id="rId15"/>
    <p:sldId id="9876" r:id="rId16"/>
    <p:sldId id="9900" r:id="rId17"/>
    <p:sldId id="9877" r:id="rId18"/>
    <p:sldId id="9878" r:id="rId19"/>
    <p:sldId id="9879" r:id="rId20"/>
    <p:sldId id="9882" r:id="rId21"/>
    <p:sldId id="9883" r:id="rId22"/>
    <p:sldId id="9884" r:id="rId23"/>
    <p:sldId id="9885" r:id="rId24"/>
    <p:sldId id="9886" r:id="rId25"/>
    <p:sldId id="9887" r:id="rId26"/>
    <p:sldId id="9888" r:id="rId27"/>
    <p:sldId id="9889" r:id="rId28"/>
    <p:sldId id="9890" r:id="rId29"/>
    <p:sldId id="9891" r:id="rId30"/>
    <p:sldId id="9892" r:id="rId31"/>
    <p:sldId id="9893" r:id="rId32"/>
    <p:sldId id="9894" r:id="rId33"/>
    <p:sldId id="9895" r:id="rId34"/>
    <p:sldId id="9896" r:id="rId35"/>
    <p:sldId id="9897" r:id="rId36"/>
    <p:sldId id="9898" r:id="rId37"/>
    <p:sldId id="9899" r:id="rId38"/>
    <p:sldId id="9863" r:id="rId39"/>
    <p:sldId id="9864" r:id="rId40"/>
    <p:sldId id="9516" r:id="rId41"/>
    <p:sldId id="9713" r:id="rId42"/>
  </p:sldIdLst>
  <p:sldSz cx="12192000" cy="6858000"/>
  <p:notesSz cx="6797675" cy="9928225"/>
  <p:custDataLst>
    <p:tags r:id="rId4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8" userDrawn="1">
          <p15:clr>
            <a:srgbClr val="A4A3A4"/>
          </p15:clr>
        </p15:guide>
        <p15:guide id="2" pos="597"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12D"/>
    <a:srgbClr val="F8F7F5"/>
    <a:srgbClr val="B6A372"/>
    <a:srgbClr val="F5F3EB"/>
    <a:srgbClr val="347C40"/>
    <a:srgbClr val="5C676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5" d="100"/>
          <a:sy n="65" d="100"/>
        </p:scale>
        <p:origin x="78" y="1794"/>
      </p:cViewPr>
      <p:guideLst>
        <p:guide orient="horz" pos="1298"/>
        <p:guide pos="597"/>
      </p:guideLst>
    </p:cSldViewPr>
  </p:slideViewPr>
  <p:notesTextViewPr>
    <p:cViewPr>
      <p:scale>
        <a:sx n="1" d="1"/>
        <a:sy n="1" d="1"/>
      </p:scale>
      <p:origin x="0" y="0"/>
    </p:cViewPr>
  </p:notesTextViewPr>
  <p:sorterViewPr>
    <p:cViewPr varScale="1">
      <p:scale>
        <a:sx n="1" d="1"/>
        <a:sy n="1" d="1"/>
      </p:scale>
      <p:origin x="0" y="-3702"/>
    </p:cViewPr>
  </p:sorterViewPr>
  <p:notesViewPr>
    <p:cSldViewPr showGuides="1">
      <p:cViewPr varScale="1">
        <p:scale>
          <a:sx n="79" d="100"/>
          <a:sy n="79" d="100"/>
        </p:scale>
        <p:origin x="3084" y="102"/>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3A3DB8-91E2-4CEB-ABF5-BAACD641CAEF}"/>
              </a:ext>
            </a:extLst>
          </p:cNvPr>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2BC45E95-3A44-49B4-B9C4-902966C98D63}"/>
              </a:ext>
            </a:extLst>
          </p:cNvPr>
          <p:cNvSpPr>
            <a:spLocks noGrp="1"/>
          </p:cNvSpPr>
          <p:nvPr>
            <p:ph type="dt" sz="quarter" idx="1"/>
          </p:nvPr>
        </p:nvSpPr>
        <p:spPr>
          <a:xfrm>
            <a:off x="5433013" y="0"/>
            <a:ext cx="1363088" cy="498136"/>
          </a:xfrm>
          <a:prstGeom prst="rect">
            <a:avLst/>
          </a:prstGeom>
        </p:spPr>
        <p:txBody>
          <a:bodyPr vert="horz" lIns="91440" tIns="45720" rIns="91440" bIns="45720" rtlCol="0"/>
          <a:lstStyle>
            <a:lvl1pPr algn="r">
              <a:defRPr sz="1200"/>
            </a:lvl1pPr>
          </a:lstStyle>
          <a:p>
            <a:fld id="{5FB2F426-DB6C-4C33-877E-FCB5FFACE3EB}" type="datetimeFigureOut">
              <a:rPr lang="de-DE" smtClean="0"/>
              <a:t>17.06.2024</a:t>
            </a:fld>
            <a:endParaRPr lang="de-DE"/>
          </a:p>
        </p:txBody>
      </p:sp>
      <p:sp>
        <p:nvSpPr>
          <p:cNvPr id="4" name="Footer Placeholder 3">
            <a:extLst>
              <a:ext uri="{FF2B5EF4-FFF2-40B4-BE49-F238E27FC236}">
                <a16:creationId xmlns:a16="http://schemas.microsoft.com/office/drawing/2014/main" id="{8760DDFB-4370-4345-B7D1-868779F31A6E}"/>
              </a:ext>
            </a:extLst>
          </p:cNvPr>
          <p:cNvSpPr>
            <a:spLocks noGrp="1"/>
          </p:cNvSpPr>
          <p:nvPr>
            <p:ph type="ftr" sz="quarter" idx="2"/>
          </p:nvPr>
        </p:nvSpPr>
        <p:spPr>
          <a:xfrm>
            <a:off x="1" y="9430092"/>
            <a:ext cx="2945659" cy="498135"/>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DFC17AEA-551F-4434-82C0-84DCD938CBAB}"/>
              </a:ext>
            </a:extLst>
          </p:cNvPr>
          <p:cNvSpPr>
            <a:spLocks noGrp="1"/>
          </p:cNvSpPr>
          <p:nvPr>
            <p:ph type="sldNum" sz="quarter" idx="3"/>
          </p:nvPr>
        </p:nvSpPr>
        <p:spPr>
          <a:xfrm>
            <a:off x="5433013" y="9430092"/>
            <a:ext cx="1363088" cy="498135"/>
          </a:xfrm>
          <a:prstGeom prst="rect">
            <a:avLst/>
          </a:prstGeom>
        </p:spPr>
        <p:txBody>
          <a:bodyPr vert="horz" lIns="91440" tIns="45720" rIns="91440" bIns="45720" rtlCol="0" anchor="b"/>
          <a:lstStyle>
            <a:lvl1pPr algn="r">
              <a:defRPr sz="1200"/>
            </a:lvl1pPr>
          </a:lstStyle>
          <a:p>
            <a:fld id="{441973EE-F945-4211-990B-8118C08537B1}" type="slidenum">
              <a:rPr lang="de-DE" smtClean="0"/>
              <a:t>‹Nr.›</a:t>
            </a:fld>
            <a:endParaRPr lang="de-DE"/>
          </a:p>
        </p:txBody>
      </p:sp>
    </p:spTree>
    <p:extLst>
      <p:ext uri="{BB962C8B-B14F-4D97-AF65-F5344CB8AC3E}">
        <p14:creationId xmlns:p14="http://schemas.microsoft.com/office/powerpoint/2010/main" val="402964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75" y="311150"/>
            <a:ext cx="6811963" cy="38322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294043" y="4495010"/>
            <a:ext cx="6209590" cy="5003756"/>
          </a:xfrm>
          <a:prstGeom prst="rect">
            <a:avLst/>
          </a:prstGeom>
        </p:spPr>
        <p:txBody>
          <a:bodyPr vert="horz" lIns="0" tIns="0" rIns="0" bIns="0" rtlCol="0"/>
          <a:lstStyle/>
          <a:p>
            <a:pPr lvl="0"/>
            <a:r>
              <a:rPr lang="en-US"/>
              <a:t>Text</a:t>
            </a:r>
          </a:p>
          <a:p>
            <a:pPr lvl="1"/>
            <a:r>
              <a:rPr lang="en-US"/>
              <a:t>Text</a:t>
            </a:r>
          </a:p>
          <a:p>
            <a:pPr lvl="2"/>
            <a:r>
              <a:rPr lang="en-US"/>
              <a:t>Text</a:t>
            </a:r>
          </a:p>
          <a:p>
            <a:pPr lvl="3"/>
            <a:r>
              <a:rPr lang="en-US"/>
              <a:t>Text</a:t>
            </a:r>
          </a:p>
          <a:p>
            <a:pPr lvl="4"/>
            <a:r>
              <a:rPr lang="en-US"/>
              <a:t>Text</a:t>
            </a:r>
            <a:endParaRPr lang="de-DE"/>
          </a:p>
        </p:txBody>
      </p:sp>
      <p:sp>
        <p:nvSpPr>
          <p:cNvPr id="8" name="Slide Number Placeholder 7">
            <a:extLst>
              <a:ext uri="{FF2B5EF4-FFF2-40B4-BE49-F238E27FC236}">
                <a16:creationId xmlns:a16="http://schemas.microsoft.com/office/drawing/2014/main" id="{E422DB26-D078-4FED-8848-38C83C1C6195}"/>
              </a:ext>
            </a:extLst>
          </p:cNvPr>
          <p:cNvSpPr>
            <a:spLocks noGrp="1"/>
          </p:cNvSpPr>
          <p:nvPr>
            <p:ph type="sldNum" sz="quarter" idx="5"/>
          </p:nvPr>
        </p:nvSpPr>
        <p:spPr>
          <a:xfrm>
            <a:off x="6432257" y="9655133"/>
            <a:ext cx="363844" cy="273092"/>
          </a:xfrm>
          <a:prstGeom prst="rect">
            <a:avLst/>
          </a:prstGeom>
        </p:spPr>
        <p:txBody>
          <a:bodyPr vert="horz" lIns="91440" tIns="45720" rIns="91440" bIns="45720" rtlCol="0" anchor="b"/>
          <a:lstStyle>
            <a:lvl1pPr algn="r">
              <a:defRPr sz="800">
                <a:solidFill>
                  <a:schemeClr val="tx1"/>
                </a:solidFill>
              </a:defRPr>
            </a:lvl1pPr>
          </a:lstStyle>
          <a:p>
            <a:fld id="{4EBE850A-D77C-4B5F-8105-9631EB1498B2}" type="slidenum">
              <a:rPr lang="de-DE" smtClean="0"/>
              <a:pPr/>
              <a:t>‹Nr.›</a:t>
            </a:fld>
            <a:endParaRPr lang="de-DE"/>
          </a:p>
        </p:txBody>
      </p:sp>
    </p:spTree>
    <p:extLst>
      <p:ext uri="{BB962C8B-B14F-4D97-AF65-F5344CB8AC3E}">
        <p14:creationId xmlns:p14="http://schemas.microsoft.com/office/powerpoint/2010/main" val="2707497751"/>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600"/>
      </a:spcBef>
      <a:buFont typeface="Wingdings" panose="05000000000000000000" pitchFamily="2" charset="2"/>
      <a:buNone/>
      <a:defRPr sz="1200" kern="1200" spc="50" baseline="0">
        <a:solidFill>
          <a:schemeClr val="tx1"/>
        </a:solidFill>
        <a:latin typeface="+mn-lt"/>
        <a:ea typeface="+mn-ea"/>
        <a:cs typeface="+mn-cs"/>
      </a:defRPr>
    </a:lvl1pPr>
    <a:lvl2pPr marL="182563" indent="-182563" algn="l" defTabSz="914400" rtl="0" eaLnBrk="1" latinLnBrk="0" hangingPunct="1">
      <a:spcBef>
        <a:spcPts val="600"/>
      </a:spcBef>
      <a:buClr>
        <a:srgbClr val="B6A372"/>
      </a:buClr>
      <a:buFont typeface="Wingdings" panose="05000000000000000000" pitchFamily="2" charset="2"/>
      <a:buChar char="§"/>
      <a:defRPr sz="1200" kern="1200" spc="50" baseline="0">
        <a:solidFill>
          <a:schemeClr val="tx1"/>
        </a:solidFill>
        <a:latin typeface="+mn-lt"/>
        <a:ea typeface="+mn-ea"/>
        <a:cs typeface="+mn-cs"/>
      </a:defRPr>
    </a:lvl2pPr>
    <a:lvl3pPr marL="354013" indent="-171450" algn="l" defTabSz="914400" rtl="0" eaLnBrk="1" latinLnBrk="0" hangingPunct="1">
      <a:spcBef>
        <a:spcPts val="600"/>
      </a:spcBef>
      <a:buClr>
        <a:srgbClr val="B6A372"/>
      </a:buClr>
      <a:buFont typeface="Symbol" panose="05050102010706020507" pitchFamily="18" charset="2"/>
      <a:buChar char="-"/>
      <a:defRPr sz="1200" kern="1200" spc="50" baseline="0">
        <a:solidFill>
          <a:schemeClr val="tx1"/>
        </a:solidFill>
        <a:latin typeface="+mn-lt"/>
        <a:ea typeface="+mn-ea"/>
        <a:cs typeface="+mn-cs"/>
      </a:defRPr>
    </a:lvl3pPr>
    <a:lvl4pPr marL="536575" indent="-182563" algn="l" defTabSz="914400" rtl="0" eaLnBrk="1" latinLnBrk="0" hangingPunct="1">
      <a:spcBef>
        <a:spcPts val="600"/>
      </a:spcBef>
      <a:buClr>
        <a:srgbClr val="B6A372"/>
      </a:buClr>
      <a:buFont typeface="Symbol" panose="05050102010706020507" pitchFamily="18" charset="2"/>
      <a:buChar char="-"/>
      <a:defRPr sz="1200" kern="1200" spc="50" baseline="0">
        <a:solidFill>
          <a:schemeClr val="tx1"/>
        </a:solidFill>
        <a:latin typeface="+mn-lt"/>
        <a:ea typeface="+mn-ea"/>
        <a:cs typeface="+mn-cs"/>
      </a:defRPr>
    </a:lvl4pPr>
    <a:lvl5pPr marL="719138" indent="-182563" algn="l" defTabSz="914400" rtl="0" eaLnBrk="1" latinLnBrk="0" hangingPunct="1">
      <a:spcBef>
        <a:spcPts val="600"/>
      </a:spcBef>
      <a:buClr>
        <a:srgbClr val="B6A372"/>
      </a:buClr>
      <a:buFont typeface="Symbol" panose="05050102010706020507" pitchFamily="18" charset="2"/>
      <a:buChar char="-"/>
      <a:defRPr sz="1200" kern="1200" spc="5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EBE850A-D77C-4B5F-8105-9631EB1498B2}" type="slidenum">
              <a:rPr lang="de-DE" smtClean="0"/>
              <a:pPr/>
              <a:t>1</a:t>
            </a:fld>
            <a:endParaRPr lang="de-DE"/>
          </a:p>
        </p:txBody>
      </p:sp>
    </p:spTree>
    <p:extLst>
      <p:ext uri="{BB962C8B-B14F-4D97-AF65-F5344CB8AC3E}">
        <p14:creationId xmlns:p14="http://schemas.microsoft.com/office/powerpoint/2010/main" val="263223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10</a:t>
            </a:fld>
            <a:endParaRPr lang="de-DE"/>
          </a:p>
        </p:txBody>
      </p:sp>
    </p:spTree>
    <p:extLst>
      <p:ext uri="{BB962C8B-B14F-4D97-AF65-F5344CB8AC3E}">
        <p14:creationId xmlns:p14="http://schemas.microsoft.com/office/powerpoint/2010/main" val="179084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11</a:t>
            </a:fld>
            <a:endParaRPr lang="de-DE"/>
          </a:p>
        </p:txBody>
      </p:sp>
    </p:spTree>
    <p:extLst>
      <p:ext uri="{BB962C8B-B14F-4D97-AF65-F5344CB8AC3E}">
        <p14:creationId xmlns:p14="http://schemas.microsoft.com/office/powerpoint/2010/main" val="166896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12</a:t>
            </a:fld>
            <a:endParaRPr lang="de-DE"/>
          </a:p>
        </p:txBody>
      </p:sp>
    </p:spTree>
    <p:extLst>
      <p:ext uri="{BB962C8B-B14F-4D97-AF65-F5344CB8AC3E}">
        <p14:creationId xmlns:p14="http://schemas.microsoft.com/office/powerpoint/2010/main" val="237657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13</a:t>
            </a:fld>
            <a:endParaRPr lang="de-DE"/>
          </a:p>
        </p:txBody>
      </p:sp>
    </p:spTree>
    <p:extLst>
      <p:ext uri="{BB962C8B-B14F-4D97-AF65-F5344CB8AC3E}">
        <p14:creationId xmlns:p14="http://schemas.microsoft.com/office/powerpoint/2010/main" val="2035673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14</a:t>
            </a:fld>
            <a:endParaRPr lang="de-DE"/>
          </a:p>
        </p:txBody>
      </p:sp>
    </p:spTree>
    <p:extLst>
      <p:ext uri="{BB962C8B-B14F-4D97-AF65-F5344CB8AC3E}">
        <p14:creationId xmlns:p14="http://schemas.microsoft.com/office/powerpoint/2010/main" val="362564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15</a:t>
            </a:fld>
            <a:endParaRPr lang="de-DE"/>
          </a:p>
        </p:txBody>
      </p:sp>
    </p:spTree>
    <p:extLst>
      <p:ext uri="{BB962C8B-B14F-4D97-AF65-F5344CB8AC3E}">
        <p14:creationId xmlns:p14="http://schemas.microsoft.com/office/powerpoint/2010/main" val="337019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16</a:t>
            </a:fld>
            <a:endParaRPr lang="de-DE"/>
          </a:p>
        </p:txBody>
      </p:sp>
    </p:spTree>
    <p:extLst>
      <p:ext uri="{BB962C8B-B14F-4D97-AF65-F5344CB8AC3E}">
        <p14:creationId xmlns:p14="http://schemas.microsoft.com/office/powerpoint/2010/main" val="178364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17</a:t>
            </a:fld>
            <a:endParaRPr lang="de-DE"/>
          </a:p>
        </p:txBody>
      </p:sp>
    </p:spTree>
    <p:extLst>
      <p:ext uri="{BB962C8B-B14F-4D97-AF65-F5344CB8AC3E}">
        <p14:creationId xmlns:p14="http://schemas.microsoft.com/office/powerpoint/2010/main" val="15526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18</a:t>
            </a:fld>
            <a:endParaRPr lang="de-DE"/>
          </a:p>
        </p:txBody>
      </p:sp>
    </p:spTree>
    <p:extLst>
      <p:ext uri="{BB962C8B-B14F-4D97-AF65-F5344CB8AC3E}">
        <p14:creationId xmlns:p14="http://schemas.microsoft.com/office/powerpoint/2010/main" val="283959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19</a:t>
            </a:fld>
            <a:endParaRPr lang="de-DE"/>
          </a:p>
        </p:txBody>
      </p:sp>
    </p:spTree>
    <p:extLst>
      <p:ext uri="{BB962C8B-B14F-4D97-AF65-F5344CB8AC3E}">
        <p14:creationId xmlns:p14="http://schemas.microsoft.com/office/powerpoint/2010/main" val="31000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a:t>
            </a:fld>
            <a:endParaRPr lang="de-DE"/>
          </a:p>
        </p:txBody>
      </p:sp>
    </p:spTree>
    <p:extLst>
      <p:ext uri="{BB962C8B-B14F-4D97-AF65-F5344CB8AC3E}">
        <p14:creationId xmlns:p14="http://schemas.microsoft.com/office/powerpoint/2010/main" val="415088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20</a:t>
            </a:fld>
            <a:endParaRPr lang="de-DE"/>
          </a:p>
        </p:txBody>
      </p:sp>
    </p:spTree>
    <p:extLst>
      <p:ext uri="{BB962C8B-B14F-4D97-AF65-F5344CB8AC3E}">
        <p14:creationId xmlns:p14="http://schemas.microsoft.com/office/powerpoint/2010/main" val="180860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21</a:t>
            </a:fld>
            <a:endParaRPr lang="de-DE"/>
          </a:p>
        </p:txBody>
      </p:sp>
    </p:spTree>
    <p:extLst>
      <p:ext uri="{BB962C8B-B14F-4D97-AF65-F5344CB8AC3E}">
        <p14:creationId xmlns:p14="http://schemas.microsoft.com/office/powerpoint/2010/main" val="339829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22</a:t>
            </a:fld>
            <a:endParaRPr lang="de-DE"/>
          </a:p>
        </p:txBody>
      </p:sp>
    </p:spTree>
    <p:extLst>
      <p:ext uri="{BB962C8B-B14F-4D97-AF65-F5344CB8AC3E}">
        <p14:creationId xmlns:p14="http://schemas.microsoft.com/office/powerpoint/2010/main" val="626333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23</a:t>
            </a:fld>
            <a:endParaRPr lang="de-DE"/>
          </a:p>
        </p:txBody>
      </p:sp>
    </p:spTree>
    <p:extLst>
      <p:ext uri="{BB962C8B-B14F-4D97-AF65-F5344CB8AC3E}">
        <p14:creationId xmlns:p14="http://schemas.microsoft.com/office/powerpoint/2010/main" val="151173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24</a:t>
            </a:fld>
            <a:endParaRPr lang="de-DE"/>
          </a:p>
        </p:txBody>
      </p:sp>
    </p:spTree>
    <p:extLst>
      <p:ext uri="{BB962C8B-B14F-4D97-AF65-F5344CB8AC3E}">
        <p14:creationId xmlns:p14="http://schemas.microsoft.com/office/powerpoint/2010/main" val="131197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25</a:t>
            </a:fld>
            <a:endParaRPr lang="de-DE"/>
          </a:p>
        </p:txBody>
      </p:sp>
    </p:spTree>
    <p:extLst>
      <p:ext uri="{BB962C8B-B14F-4D97-AF65-F5344CB8AC3E}">
        <p14:creationId xmlns:p14="http://schemas.microsoft.com/office/powerpoint/2010/main" val="2793086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26</a:t>
            </a:fld>
            <a:endParaRPr lang="de-DE"/>
          </a:p>
        </p:txBody>
      </p:sp>
    </p:spTree>
    <p:extLst>
      <p:ext uri="{BB962C8B-B14F-4D97-AF65-F5344CB8AC3E}">
        <p14:creationId xmlns:p14="http://schemas.microsoft.com/office/powerpoint/2010/main" val="1350693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27</a:t>
            </a:fld>
            <a:endParaRPr lang="de-DE"/>
          </a:p>
        </p:txBody>
      </p:sp>
    </p:spTree>
    <p:extLst>
      <p:ext uri="{BB962C8B-B14F-4D97-AF65-F5344CB8AC3E}">
        <p14:creationId xmlns:p14="http://schemas.microsoft.com/office/powerpoint/2010/main" val="1181491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28</a:t>
            </a:fld>
            <a:endParaRPr lang="de-DE"/>
          </a:p>
        </p:txBody>
      </p:sp>
    </p:spTree>
    <p:extLst>
      <p:ext uri="{BB962C8B-B14F-4D97-AF65-F5344CB8AC3E}">
        <p14:creationId xmlns:p14="http://schemas.microsoft.com/office/powerpoint/2010/main" val="1732959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29</a:t>
            </a:fld>
            <a:endParaRPr lang="de-DE"/>
          </a:p>
        </p:txBody>
      </p:sp>
    </p:spTree>
    <p:extLst>
      <p:ext uri="{BB962C8B-B14F-4D97-AF65-F5344CB8AC3E}">
        <p14:creationId xmlns:p14="http://schemas.microsoft.com/office/powerpoint/2010/main" val="155236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3</a:t>
            </a:fld>
            <a:endParaRPr lang="de-DE"/>
          </a:p>
        </p:txBody>
      </p:sp>
    </p:spTree>
    <p:extLst>
      <p:ext uri="{BB962C8B-B14F-4D97-AF65-F5344CB8AC3E}">
        <p14:creationId xmlns:p14="http://schemas.microsoft.com/office/powerpoint/2010/main" val="49079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30</a:t>
            </a:fld>
            <a:endParaRPr lang="de-DE"/>
          </a:p>
        </p:txBody>
      </p:sp>
    </p:spTree>
    <p:extLst>
      <p:ext uri="{BB962C8B-B14F-4D97-AF65-F5344CB8AC3E}">
        <p14:creationId xmlns:p14="http://schemas.microsoft.com/office/powerpoint/2010/main" val="63110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31</a:t>
            </a:fld>
            <a:endParaRPr lang="de-DE"/>
          </a:p>
        </p:txBody>
      </p:sp>
    </p:spTree>
    <p:extLst>
      <p:ext uri="{BB962C8B-B14F-4D97-AF65-F5344CB8AC3E}">
        <p14:creationId xmlns:p14="http://schemas.microsoft.com/office/powerpoint/2010/main" val="37652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32</a:t>
            </a:fld>
            <a:endParaRPr lang="de-DE"/>
          </a:p>
        </p:txBody>
      </p:sp>
    </p:spTree>
    <p:extLst>
      <p:ext uri="{BB962C8B-B14F-4D97-AF65-F5344CB8AC3E}">
        <p14:creationId xmlns:p14="http://schemas.microsoft.com/office/powerpoint/2010/main" val="2326213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33</a:t>
            </a:fld>
            <a:endParaRPr lang="de-DE"/>
          </a:p>
        </p:txBody>
      </p:sp>
    </p:spTree>
    <p:extLst>
      <p:ext uri="{BB962C8B-B14F-4D97-AF65-F5344CB8AC3E}">
        <p14:creationId xmlns:p14="http://schemas.microsoft.com/office/powerpoint/2010/main" val="1559194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34</a:t>
            </a:fld>
            <a:endParaRPr lang="de-DE"/>
          </a:p>
        </p:txBody>
      </p:sp>
    </p:spTree>
    <p:extLst>
      <p:ext uri="{BB962C8B-B14F-4D97-AF65-F5344CB8AC3E}">
        <p14:creationId xmlns:p14="http://schemas.microsoft.com/office/powerpoint/2010/main" val="1955831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35</a:t>
            </a:fld>
            <a:endParaRPr lang="de-DE"/>
          </a:p>
        </p:txBody>
      </p:sp>
    </p:spTree>
    <p:extLst>
      <p:ext uri="{BB962C8B-B14F-4D97-AF65-F5344CB8AC3E}">
        <p14:creationId xmlns:p14="http://schemas.microsoft.com/office/powerpoint/2010/main" val="3371831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E850A-D77C-4B5F-8105-9631EB1498B2}" type="slidenum">
              <a:rPr kumimoji="0" lang="de-DE" sz="800" b="0" i="0" u="none" strike="noStrike" kern="1200" cap="none" spc="0" normalizeH="0" baseline="0" noProof="0" smtClean="0">
                <a:ln>
                  <a:noFill/>
                </a:ln>
                <a:solidFill>
                  <a:srgbClr val="5C676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DE" sz="800" b="0" i="0" u="none" strike="noStrike" kern="1200" cap="none" spc="0" normalizeH="0" baseline="0" noProof="0">
              <a:ln>
                <a:noFill/>
              </a:ln>
              <a:solidFill>
                <a:srgbClr val="5C676E"/>
              </a:solidFill>
              <a:effectLst/>
              <a:uLnTx/>
              <a:uFillTx/>
              <a:latin typeface="Arial"/>
              <a:ea typeface="+mn-ea"/>
              <a:cs typeface="+mn-cs"/>
            </a:endParaRPr>
          </a:p>
        </p:txBody>
      </p:sp>
    </p:spTree>
    <p:extLst>
      <p:ext uri="{BB962C8B-B14F-4D97-AF65-F5344CB8AC3E}">
        <p14:creationId xmlns:p14="http://schemas.microsoft.com/office/powerpoint/2010/main" val="1574716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E850A-D77C-4B5F-8105-9631EB1498B2}" type="slidenum">
              <a:rPr kumimoji="0" lang="de-DE" sz="800" b="0" i="0" u="none" strike="noStrike" kern="1200" cap="none" spc="0" normalizeH="0" baseline="0" noProof="0" smtClean="0">
                <a:ln>
                  <a:noFill/>
                </a:ln>
                <a:solidFill>
                  <a:srgbClr val="5C676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DE" sz="800" b="0" i="0" u="none" strike="noStrike" kern="1200" cap="none" spc="0" normalizeH="0" baseline="0" noProof="0">
              <a:ln>
                <a:noFill/>
              </a:ln>
              <a:solidFill>
                <a:srgbClr val="5C676E"/>
              </a:solidFill>
              <a:effectLst/>
              <a:uLnTx/>
              <a:uFillTx/>
              <a:latin typeface="Arial"/>
              <a:ea typeface="+mn-ea"/>
              <a:cs typeface="+mn-cs"/>
            </a:endParaRPr>
          </a:p>
        </p:txBody>
      </p:sp>
    </p:spTree>
    <p:extLst>
      <p:ext uri="{BB962C8B-B14F-4D97-AF65-F5344CB8AC3E}">
        <p14:creationId xmlns:p14="http://schemas.microsoft.com/office/powerpoint/2010/main" val="2787189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38</a:t>
            </a:fld>
            <a:endParaRPr lang="de-DE"/>
          </a:p>
        </p:txBody>
      </p:sp>
    </p:spTree>
    <p:extLst>
      <p:ext uri="{BB962C8B-B14F-4D97-AF65-F5344CB8AC3E}">
        <p14:creationId xmlns:p14="http://schemas.microsoft.com/office/powerpoint/2010/main" val="2713655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39</a:t>
            </a:fld>
            <a:endParaRPr lang="de-DE"/>
          </a:p>
        </p:txBody>
      </p:sp>
    </p:spTree>
    <p:extLst>
      <p:ext uri="{BB962C8B-B14F-4D97-AF65-F5344CB8AC3E}">
        <p14:creationId xmlns:p14="http://schemas.microsoft.com/office/powerpoint/2010/main" val="58521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4</a:t>
            </a:fld>
            <a:endParaRPr lang="de-DE"/>
          </a:p>
        </p:txBody>
      </p:sp>
    </p:spTree>
    <p:extLst>
      <p:ext uri="{BB962C8B-B14F-4D97-AF65-F5344CB8AC3E}">
        <p14:creationId xmlns:p14="http://schemas.microsoft.com/office/powerpoint/2010/main" val="2814244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EBE850A-D77C-4B5F-8105-9631EB1498B2}" type="slidenum">
              <a:rPr lang="de-DE" smtClean="0"/>
              <a:pPr/>
              <a:t>40</a:t>
            </a:fld>
            <a:endParaRPr lang="de-DE" dirty="0"/>
          </a:p>
        </p:txBody>
      </p:sp>
    </p:spTree>
    <p:extLst>
      <p:ext uri="{BB962C8B-B14F-4D97-AF65-F5344CB8AC3E}">
        <p14:creationId xmlns:p14="http://schemas.microsoft.com/office/powerpoint/2010/main" val="2154391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41</a:t>
            </a:fld>
            <a:endParaRPr lang="de-DE"/>
          </a:p>
        </p:txBody>
      </p:sp>
    </p:spTree>
    <p:extLst>
      <p:ext uri="{BB962C8B-B14F-4D97-AF65-F5344CB8AC3E}">
        <p14:creationId xmlns:p14="http://schemas.microsoft.com/office/powerpoint/2010/main" val="328170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5</a:t>
            </a:fld>
            <a:endParaRPr lang="de-DE"/>
          </a:p>
        </p:txBody>
      </p:sp>
    </p:spTree>
    <p:extLst>
      <p:ext uri="{BB962C8B-B14F-4D97-AF65-F5344CB8AC3E}">
        <p14:creationId xmlns:p14="http://schemas.microsoft.com/office/powerpoint/2010/main" val="62027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6</a:t>
            </a:fld>
            <a:endParaRPr lang="de-DE"/>
          </a:p>
        </p:txBody>
      </p:sp>
    </p:spTree>
    <p:extLst>
      <p:ext uri="{BB962C8B-B14F-4D97-AF65-F5344CB8AC3E}">
        <p14:creationId xmlns:p14="http://schemas.microsoft.com/office/powerpoint/2010/main" val="256305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7</a:t>
            </a:fld>
            <a:endParaRPr lang="de-DE"/>
          </a:p>
        </p:txBody>
      </p:sp>
    </p:spTree>
    <p:extLst>
      <p:ext uri="{BB962C8B-B14F-4D97-AF65-F5344CB8AC3E}">
        <p14:creationId xmlns:p14="http://schemas.microsoft.com/office/powerpoint/2010/main" val="326159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8</a:t>
            </a:fld>
            <a:endParaRPr lang="de-DE"/>
          </a:p>
        </p:txBody>
      </p:sp>
    </p:spTree>
    <p:extLst>
      <p:ext uri="{BB962C8B-B14F-4D97-AF65-F5344CB8AC3E}">
        <p14:creationId xmlns:p14="http://schemas.microsoft.com/office/powerpoint/2010/main" val="266036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EBE850A-D77C-4B5F-8105-9631EB1498B2}" type="slidenum">
              <a:rPr lang="de-DE" smtClean="0"/>
              <a:pPr/>
              <a:t>9</a:t>
            </a:fld>
            <a:endParaRPr lang="de-DE"/>
          </a:p>
        </p:txBody>
      </p:sp>
    </p:spTree>
    <p:extLst>
      <p:ext uri="{BB962C8B-B14F-4D97-AF65-F5344CB8AC3E}">
        <p14:creationId xmlns:p14="http://schemas.microsoft.com/office/powerpoint/2010/main" val="550037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eite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185084"/>
            <a:ext cx="8928993" cy="576064"/>
          </a:xfrm>
        </p:spPr>
        <p:txBody>
          <a:bodyPr anchor="b">
            <a:noAutofit/>
          </a:bodyPr>
          <a:lstStyle>
            <a:lvl1pPr algn="l">
              <a:defRPr sz="3600"/>
            </a:lvl1pPr>
          </a:lstStyle>
          <a:p>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085184"/>
            <a:ext cx="8928993" cy="396044"/>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 der Präsentation</a:t>
            </a:r>
            <a:endParaRPr lang="de-DE" dirty="0"/>
          </a:p>
        </p:txBody>
      </p:sp>
      <p:sp>
        <p:nvSpPr>
          <p:cNvPr id="7" name="Rechteck 5">
            <a:extLst>
              <a:ext uri="{FF2B5EF4-FFF2-40B4-BE49-F238E27FC236}">
                <a16:creationId xmlns:a16="http://schemas.microsoft.com/office/drawing/2014/main" id="{47369AF2-FFEB-4311-B168-457E8A018F52}"/>
              </a:ext>
            </a:extLst>
          </p:cNvPr>
          <p:cNvSpPr/>
          <p:nvPr userDrawn="1"/>
        </p:nvSpPr>
        <p:spPr bwMode="gray">
          <a:xfrm>
            <a:off x="0" y="0"/>
            <a:ext cx="12192000" cy="180000"/>
          </a:xfrm>
          <a:prstGeom prst="rect">
            <a:avLst/>
          </a:prstGeom>
          <a:solidFill>
            <a:srgbClr val="5D6770"/>
          </a:solidFill>
          <a:ln>
            <a:solidFill>
              <a:srgbClr val="5D6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 Placeholder 11">
            <a:extLst>
              <a:ext uri="{FF2B5EF4-FFF2-40B4-BE49-F238E27FC236}">
                <a16:creationId xmlns:a16="http://schemas.microsoft.com/office/drawing/2014/main" id="{92D498B0-47BA-45CC-8DBC-9DB507F91BE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cxnSp>
        <p:nvCxnSpPr>
          <p:cNvPr id="13" name="Gerader Verbinder 11">
            <a:extLst>
              <a:ext uri="{FF2B5EF4-FFF2-40B4-BE49-F238E27FC236}">
                <a16:creationId xmlns:a16="http://schemas.microsoft.com/office/drawing/2014/main" id="{3CB6AD5D-C84B-4C95-832E-1660888764C3}"/>
              </a:ext>
            </a:extLst>
          </p:cNvPr>
          <p:cNvCxnSpPr>
            <a:cxnSpLocks/>
          </p:cNvCxnSpPr>
          <p:nvPr userDrawn="1"/>
        </p:nvCxnSpPr>
        <p:spPr>
          <a:xfrm>
            <a:off x="772554" y="4923309"/>
            <a:ext cx="576064" cy="0"/>
          </a:xfrm>
          <a:prstGeom prst="line">
            <a:avLst/>
          </a:prstGeom>
          <a:ln w="25400" cmpd="sng">
            <a:solidFill>
              <a:srgbClr val="B6A372"/>
            </a:solidFill>
            <a:prstDash val="solid"/>
          </a:ln>
        </p:spPr>
        <p:style>
          <a:lnRef idx="1">
            <a:schemeClr val="accent1"/>
          </a:lnRef>
          <a:fillRef idx="0">
            <a:schemeClr val="accent1"/>
          </a:fillRef>
          <a:effectRef idx="0">
            <a:schemeClr val="accent1"/>
          </a:effectRef>
          <a:fontRef idx="minor">
            <a:schemeClr val="tx1"/>
          </a:fontRef>
        </p:style>
      </p:cxnSp>
      <p:pic>
        <p:nvPicPr>
          <p:cNvPr id="11" name="Logo_DE_ClaimGray">
            <a:extLst>
              <a:ext uri="{FF2B5EF4-FFF2-40B4-BE49-F238E27FC236}">
                <a16:creationId xmlns:a16="http://schemas.microsoft.com/office/drawing/2014/main" id="{AD6045EF-F060-438A-A091-AFE3841640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66"/>
          <a:stretch/>
        </p:blipFill>
        <p:spPr>
          <a:xfrm>
            <a:off x="9709544" y="-1"/>
            <a:ext cx="2102640" cy="1619251"/>
          </a:xfrm>
          <a:prstGeom prst="rect">
            <a:avLst/>
          </a:prstGeom>
        </p:spPr>
      </p:pic>
    </p:spTree>
    <p:extLst>
      <p:ext uri="{BB962C8B-B14F-4D97-AF65-F5344CB8AC3E}">
        <p14:creationId xmlns:p14="http://schemas.microsoft.com/office/powerpoint/2010/main" val="2393755315"/>
      </p:ext>
    </p:extLst>
  </p:cSld>
  <p:clrMapOvr>
    <a:masterClrMapping/>
  </p:clrMapOvr>
  <p:extLst>
    <p:ext uri="{DCECCB84-F9BA-43D5-87BE-67443E8EF086}">
      <p15:sldGuideLst xmlns:p15="http://schemas.microsoft.com/office/powerpoint/2012/main">
        <p15:guide id="1" pos="482" userDrawn="1">
          <p15:clr>
            <a:srgbClr val="F26B43"/>
          </p15:clr>
        </p15:guide>
        <p15:guide id="2" pos="6108"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A9352-DFEA-4030-9BD1-D6CAB39148CE}"/>
              </a:ext>
            </a:extLst>
          </p:cNvPr>
          <p:cNvSpPr>
            <a:spLocks noGrp="1"/>
          </p:cNvSpPr>
          <p:nvPr>
            <p:ph type="title" hasCustomPrompt="1"/>
          </p:nvPr>
        </p:nvSpPr>
        <p:spPr/>
        <p:txBody>
          <a:bodyPr/>
          <a:lstStyle/>
          <a:p>
            <a:r>
              <a:rPr lang="de-DE"/>
              <a:t>Folientitel eintragen</a:t>
            </a:r>
            <a:endParaRPr lang="en-US"/>
          </a:p>
        </p:txBody>
      </p:sp>
      <p:sp>
        <p:nvSpPr>
          <p:cNvPr id="3" name="Inhaltsplatzhalter 2">
            <a:extLst>
              <a:ext uri="{FF2B5EF4-FFF2-40B4-BE49-F238E27FC236}">
                <a16:creationId xmlns:a16="http://schemas.microsoft.com/office/drawing/2014/main" id="{A7B71322-DBD7-45D6-87FC-1F9872DACC46}"/>
              </a:ext>
            </a:extLst>
          </p:cNvPr>
          <p:cNvSpPr>
            <a:spLocks noGrp="1"/>
          </p:cNvSpPr>
          <p:nvPr>
            <p:ph idx="1" hasCustomPrompt="1"/>
          </p:nvPr>
        </p:nvSpPr>
        <p:spPr/>
        <p:txBody>
          <a:bodyPr/>
          <a:lstStyle>
            <a:lvl1pPr>
              <a:defRPr/>
            </a:lvl1pPr>
            <a:lvl2pPr>
              <a:defRPr/>
            </a:lvl2pPr>
            <a:lvl3pPr>
              <a:defRPr/>
            </a:lvl3pPr>
            <a:lvl4pPr>
              <a:defRPr/>
            </a:lvl4pPr>
            <a:lvl5pPr>
              <a:defRPr/>
            </a:lvl5pPr>
          </a:lstStyle>
          <a:p>
            <a:pPr lvl="0"/>
            <a:r>
              <a:rPr lang="de-DE"/>
              <a:t>Text</a:t>
            </a:r>
          </a:p>
          <a:p>
            <a:pPr lvl="1"/>
            <a:r>
              <a:rPr lang="de-DE"/>
              <a:t>Text</a:t>
            </a:r>
          </a:p>
          <a:p>
            <a:pPr lvl="2"/>
            <a:r>
              <a:rPr lang="de-DE"/>
              <a:t>Text</a:t>
            </a:r>
          </a:p>
          <a:p>
            <a:pPr lvl="3"/>
            <a:r>
              <a:rPr lang="de-DE"/>
              <a:t>Text</a:t>
            </a:r>
          </a:p>
          <a:p>
            <a:pPr lvl="4"/>
            <a:r>
              <a:rPr lang="de-DE"/>
              <a:t>Text</a:t>
            </a:r>
            <a:endParaRPr lang="en-US"/>
          </a:p>
        </p:txBody>
      </p:sp>
    </p:spTree>
    <p:extLst>
      <p:ext uri="{BB962C8B-B14F-4D97-AF65-F5344CB8AC3E}">
        <p14:creationId xmlns:p14="http://schemas.microsoft.com/office/powerpoint/2010/main" val="222410548"/>
      </p:ext>
    </p:extLst>
  </p:cSld>
  <p:clrMapOvr>
    <a:masterClrMapping/>
  </p:clrMapOvr>
  <p:extLst>
    <p:ext uri="{DCECCB84-F9BA-43D5-87BE-67443E8EF086}">
      <p15:sldGuideLst xmlns:p15="http://schemas.microsoft.com/office/powerpoint/2012/main">
        <p15:guide id="1" pos="6131" userDrawn="1">
          <p15:clr>
            <a:srgbClr val="F26B43"/>
          </p15:clr>
        </p15:guide>
        <p15:guide id="2" pos="370" userDrawn="1">
          <p15:clr>
            <a:srgbClr val="F26B43"/>
          </p15:clr>
        </p15:guide>
        <p15:guide id="3" orient="horz" pos="1139" userDrawn="1">
          <p15:clr>
            <a:srgbClr val="F26B43"/>
          </p15:clr>
        </p15:guide>
        <p15:guide id="4" orient="horz" pos="3997" userDrawn="1">
          <p15:clr>
            <a:srgbClr val="F26B43"/>
          </p15:clr>
        </p15:guide>
        <p15:guide id="7" pos="7310"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bre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688E-507E-4170-BFE5-4C1EBB1D84DE}"/>
              </a:ext>
            </a:extLst>
          </p:cNvPr>
          <p:cNvSpPr>
            <a:spLocks noGrp="1"/>
          </p:cNvSpPr>
          <p:nvPr>
            <p:ph type="title" hasCustomPrompt="1"/>
          </p:nvPr>
        </p:nvSpPr>
        <p:spPr/>
        <p:txBody>
          <a:bodyPr/>
          <a:lstStyle/>
          <a:p>
            <a:r>
              <a:rPr lang="de-DE"/>
              <a:t>Folientitel eintragen</a:t>
            </a:r>
          </a:p>
        </p:txBody>
      </p:sp>
      <p:sp>
        <p:nvSpPr>
          <p:cNvPr id="5" name="Inhaltsplatzhalter 2">
            <a:extLst>
              <a:ext uri="{FF2B5EF4-FFF2-40B4-BE49-F238E27FC236}">
                <a16:creationId xmlns:a16="http://schemas.microsoft.com/office/drawing/2014/main" id="{B62027E8-2FD9-455C-B38F-26C91EAA7008}"/>
              </a:ext>
            </a:extLst>
          </p:cNvPr>
          <p:cNvSpPr>
            <a:spLocks noGrp="1"/>
          </p:cNvSpPr>
          <p:nvPr>
            <p:ph idx="1" hasCustomPrompt="1"/>
          </p:nvPr>
        </p:nvSpPr>
        <p:spPr>
          <a:xfrm>
            <a:off x="587387" y="1808820"/>
            <a:ext cx="11017238" cy="4536504"/>
          </a:xfrm>
        </p:spPr>
        <p:txBody>
          <a:bodyPr/>
          <a:lstStyle>
            <a:lvl1pPr>
              <a:defRPr/>
            </a:lvl1pPr>
            <a:lvl2pPr>
              <a:defRPr/>
            </a:lvl2pPr>
            <a:lvl3pPr>
              <a:defRPr/>
            </a:lvl3pPr>
            <a:lvl4pPr>
              <a:defRPr/>
            </a:lvl4pPr>
            <a:lvl5pPr>
              <a:defRPr/>
            </a:lvl5pPr>
          </a:lstStyle>
          <a:p>
            <a:pPr lvl="0"/>
            <a:r>
              <a:rPr lang="de-DE"/>
              <a:t>Text</a:t>
            </a:r>
          </a:p>
          <a:p>
            <a:pPr lvl="1"/>
            <a:r>
              <a:rPr lang="de-DE"/>
              <a:t>Text</a:t>
            </a:r>
          </a:p>
          <a:p>
            <a:pPr lvl="2"/>
            <a:r>
              <a:rPr lang="de-DE"/>
              <a:t>Text</a:t>
            </a:r>
          </a:p>
          <a:p>
            <a:pPr lvl="3"/>
            <a:r>
              <a:rPr lang="de-DE"/>
              <a:t>Text</a:t>
            </a:r>
          </a:p>
          <a:p>
            <a:pPr lvl="4"/>
            <a:r>
              <a:rPr lang="de-DE"/>
              <a:t>Text</a:t>
            </a:r>
            <a:endParaRPr lang="en-US"/>
          </a:p>
        </p:txBody>
      </p:sp>
    </p:spTree>
    <p:extLst>
      <p:ext uri="{BB962C8B-B14F-4D97-AF65-F5344CB8AC3E}">
        <p14:creationId xmlns:p14="http://schemas.microsoft.com/office/powerpoint/2010/main" val="833911807"/>
      </p:ext>
    </p:extLst>
  </p:cSld>
  <p:clrMapOvr>
    <a:masterClrMapping/>
  </p:clrMapOvr>
  <p:extLst>
    <p:ext uri="{DCECCB84-F9BA-43D5-87BE-67443E8EF086}">
      <p15:sldGuideLst xmlns:p15="http://schemas.microsoft.com/office/powerpoint/2012/main">
        <p15:guide id="3" pos="370" userDrawn="1">
          <p15:clr>
            <a:srgbClr val="F26B43"/>
          </p15:clr>
        </p15:guide>
        <p15:guide id="4" pos="7310" userDrawn="1">
          <p15:clr>
            <a:srgbClr val="F26B43"/>
          </p15:clr>
        </p15:guide>
        <p15:guide id="5" orient="horz" pos="1139" userDrawn="1">
          <p15:clr>
            <a:srgbClr val="F26B43"/>
          </p15:clr>
        </p15:guide>
        <p15:guide id="6" orient="horz" pos="3997" userDrawn="1">
          <p15:clr>
            <a:srgbClr val="F26B43"/>
          </p15:clr>
        </p15:guide>
        <p15:guide id="7" pos="6131"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2706A-3C0A-444C-8964-A7D4CD6885AD}"/>
              </a:ext>
            </a:extLst>
          </p:cNvPr>
          <p:cNvSpPr>
            <a:spLocks noGrp="1"/>
          </p:cNvSpPr>
          <p:nvPr>
            <p:ph type="title" hasCustomPrompt="1"/>
          </p:nvPr>
        </p:nvSpPr>
        <p:spPr>
          <a:xfrm>
            <a:off x="587375" y="224644"/>
            <a:ext cx="9145030" cy="1080120"/>
          </a:xfrm>
        </p:spPr>
        <p:txBody>
          <a:bodyPr/>
          <a:lstStyle/>
          <a:p>
            <a:r>
              <a:rPr lang="de-DE"/>
              <a:t>Folientitel eintragen</a:t>
            </a:r>
            <a:endParaRPr lang="en-US"/>
          </a:p>
        </p:txBody>
      </p:sp>
      <p:sp>
        <p:nvSpPr>
          <p:cNvPr id="3" name="Inhaltsplatzhalter 2">
            <a:extLst>
              <a:ext uri="{FF2B5EF4-FFF2-40B4-BE49-F238E27FC236}">
                <a16:creationId xmlns:a16="http://schemas.microsoft.com/office/drawing/2014/main" id="{CCDE6A1B-C132-4B08-9C6B-99EFF651F2B0}"/>
              </a:ext>
            </a:extLst>
          </p:cNvPr>
          <p:cNvSpPr>
            <a:spLocks noGrp="1"/>
          </p:cNvSpPr>
          <p:nvPr>
            <p:ph sz="half" idx="1" hasCustomPrompt="1"/>
          </p:nvPr>
        </p:nvSpPr>
        <p:spPr>
          <a:xfrm>
            <a:off x="587387" y="1808820"/>
            <a:ext cx="5220581" cy="4536504"/>
          </a:xfrm>
        </p:spPr>
        <p:txBody>
          <a:bodyPr>
            <a:noAutofit/>
          </a:bodyPr>
          <a:lstStyle>
            <a:lvl1pPr>
              <a:defRPr/>
            </a:lvl1pPr>
            <a:lvl2pPr>
              <a:defRPr/>
            </a:lvl2pPr>
            <a:lvl3pPr>
              <a:defRPr/>
            </a:lvl3pPr>
            <a:lvl4pPr>
              <a:defRPr/>
            </a:lvl4pPr>
            <a:lvl5pPr>
              <a:defRPr/>
            </a:lvl5pPr>
          </a:lstStyle>
          <a:p>
            <a:pPr lvl="0"/>
            <a:r>
              <a:rPr lang="de-DE"/>
              <a:t>Text</a:t>
            </a:r>
          </a:p>
          <a:p>
            <a:pPr lvl="1"/>
            <a:r>
              <a:rPr lang="de-DE"/>
              <a:t>Text</a:t>
            </a:r>
          </a:p>
          <a:p>
            <a:pPr lvl="2"/>
            <a:r>
              <a:rPr lang="de-DE"/>
              <a:t>Text</a:t>
            </a:r>
          </a:p>
          <a:p>
            <a:pPr lvl="3"/>
            <a:r>
              <a:rPr lang="de-DE"/>
              <a:t>Text</a:t>
            </a:r>
          </a:p>
          <a:p>
            <a:pPr lvl="4"/>
            <a:r>
              <a:rPr lang="de-DE"/>
              <a:t>Text</a:t>
            </a:r>
            <a:endParaRPr lang="en-US"/>
          </a:p>
        </p:txBody>
      </p:sp>
      <p:sp>
        <p:nvSpPr>
          <p:cNvPr id="4" name="Inhaltsplatzhalter 3">
            <a:extLst>
              <a:ext uri="{FF2B5EF4-FFF2-40B4-BE49-F238E27FC236}">
                <a16:creationId xmlns:a16="http://schemas.microsoft.com/office/drawing/2014/main" id="{6F061B61-E793-4A05-A0D8-ED640790B81F}"/>
              </a:ext>
            </a:extLst>
          </p:cNvPr>
          <p:cNvSpPr>
            <a:spLocks noGrp="1"/>
          </p:cNvSpPr>
          <p:nvPr>
            <p:ph sz="half" idx="2" hasCustomPrompt="1"/>
          </p:nvPr>
        </p:nvSpPr>
        <p:spPr>
          <a:xfrm>
            <a:off x="6384032" y="1808820"/>
            <a:ext cx="5220581" cy="4536504"/>
          </a:xfrm>
        </p:spPr>
        <p:txBody>
          <a:bodyPr>
            <a:noAutofit/>
          </a:bodyPr>
          <a:lstStyle>
            <a:lvl1pPr>
              <a:defRPr/>
            </a:lvl1pPr>
            <a:lvl2pPr>
              <a:defRPr/>
            </a:lvl2pPr>
            <a:lvl3pPr>
              <a:defRPr/>
            </a:lvl3pPr>
            <a:lvl4pPr>
              <a:defRPr/>
            </a:lvl4pPr>
            <a:lvl5pPr>
              <a:defRPr/>
            </a:lvl5pPr>
          </a:lstStyle>
          <a:p>
            <a:pPr lvl="0"/>
            <a:r>
              <a:rPr lang="de-DE"/>
              <a:t>Text</a:t>
            </a:r>
          </a:p>
          <a:p>
            <a:pPr lvl="1"/>
            <a:r>
              <a:rPr lang="de-DE"/>
              <a:t>Text</a:t>
            </a:r>
          </a:p>
          <a:p>
            <a:pPr lvl="2"/>
            <a:r>
              <a:rPr lang="de-DE"/>
              <a:t>Text</a:t>
            </a:r>
          </a:p>
          <a:p>
            <a:pPr lvl="3"/>
            <a:r>
              <a:rPr lang="de-DE"/>
              <a:t>Text</a:t>
            </a:r>
          </a:p>
          <a:p>
            <a:pPr lvl="4"/>
            <a:r>
              <a:rPr lang="de-DE"/>
              <a:t>Text</a:t>
            </a:r>
            <a:endParaRPr lang="en-US"/>
          </a:p>
        </p:txBody>
      </p:sp>
    </p:spTree>
    <p:extLst>
      <p:ext uri="{BB962C8B-B14F-4D97-AF65-F5344CB8AC3E}">
        <p14:creationId xmlns:p14="http://schemas.microsoft.com/office/powerpoint/2010/main" val="269621418"/>
      </p:ext>
    </p:extLst>
  </p:cSld>
  <p:clrMapOvr>
    <a:masterClrMapping/>
  </p:clrMapOvr>
  <p:extLst>
    <p:ext uri="{DCECCB84-F9BA-43D5-87BE-67443E8EF086}">
      <p15:sldGuideLst xmlns:p15="http://schemas.microsoft.com/office/powerpoint/2012/main">
        <p15:guide id="1" pos="370" userDrawn="1">
          <p15:clr>
            <a:srgbClr val="F26B43"/>
          </p15:clr>
        </p15:guide>
        <p15:guide id="2" pos="4021" userDrawn="1">
          <p15:clr>
            <a:srgbClr val="F26B43"/>
          </p15:clr>
        </p15:guide>
        <p15:guide id="3" pos="3659" userDrawn="1">
          <p15:clr>
            <a:srgbClr val="F26B43"/>
          </p15:clr>
        </p15:guide>
        <p15:guide id="4" pos="6131" userDrawn="1">
          <p15:clr>
            <a:srgbClr val="F26B43"/>
          </p15:clr>
        </p15:guide>
        <p15:guide id="5" orient="horz" pos="1139" userDrawn="1">
          <p15:clr>
            <a:srgbClr val="F26B43"/>
          </p15:clr>
        </p15:guide>
        <p15:guide id="6" orient="horz" pos="3997" userDrawn="1">
          <p15:clr>
            <a:srgbClr val="F26B43"/>
          </p15:clr>
        </p15:guide>
        <p15:guide id="7" pos="731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mit Bild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688E-507E-4170-BFE5-4C1EBB1D84DE}"/>
              </a:ext>
            </a:extLst>
          </p:cNvPr>
          <p:cNvSpPr>
            <a:spLocks noGrp="1"/>
          </p:cNvSpPr>
          <p:nvPr>
            <p:ph type="title" hasCustomPrompt="1"/>
          </p:nvPr>
        </p:nvSpPr>
        <p:spPr>
          <a:xfrm>
            <a:off x="4044400" y="224644"/>
            <a:ext cx="5688000" cy="1080000"/>
          </a:xfrm>
        </p:spPr>
        <p:txBody>
          <a:bodyPr/>
          <a:lstStyle>
            <a:lvl1pPr>
              <a:defRPr/>
            </a:lvl1pPr>
          </a:lstStyle>
          <a:p>
            <a:pPr lvl="0"/>
            <a:r>
              <a:rPr lang="de-DE"/>
              <a:t>Folientitel eintragen</a:t>
            </a:r>
          </a:p>
        </p:txBody>
      </p:sp>
      <p:cxnSp>
        <p:nvCxnSpPr>
          <p:cNvPr id="7" name="Gerader Verbinder 11">
            <a:extLst>
              <a:ext uri="{FF2B5EF4-FFF2-40B4-BE49-F238E27FC236}">
                <a16:creationId xmlns:a16="http://schemas.microsoft.com/office/drawing/2014/main" id="{952A128B-8F89-4ABB-B723-BF03430089CD}"/>
              </a:ext>
            </a:extLst>
          </p:cNvPr>
          <p:cNvCxnSpPr>
            <a:cxnSpLocks/>
          </p:cNvCxnSpPr>
          <p:nvPr userDrawn="1"/>
        </p:nvCxnSpPr>
        <p:spPr>
          <a:xfrm>
            <a:off x="4043772" y="1484784"/>
            <a:ext cx="576064" cy="0"/>
          </a:xfrm>
          <a:prstGeom prst="line">
            <a:avLst/>
          </a:prstGeom>
          <a:ln w="25400" cmpd="sng">
            <a:solidFill>
              <a:srgbClr val="B6A372"/>
            </a:soli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5F81CC8-F0D0-468C-B8ED-7DCE273A22BD}"/>
              </a:ext>
            </a:extLst>
          </p:cNvPr>
          <p:cNvSpPr/>
          <p:nvPr userDrawn="1"/>
        </p:nvSpPr>
        <p:spPr bwMode="gray">
          <a:xfrm>
            <a:off x="515939" y="1196752"/>
            <a:ext cx="1115566" cy="432048"/>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chemeClr val="tx1"/>
              </a:solidFill>
            </a:endParaRPr>
          </a:p>
        </p:txBody>
      </p:sp>
      <p:sp>
        <p:nvSpPr>
          <p:cNvPr id="5" name="Picture Placeholder 4">
            <a:extLst>
              <a:ext uri="{FF2B5EF4-FFF2-40B4-BE49-F238E27FC236}">
                <a16:creationId xmlns:a16="http://schemas.microsoft.com/office/drawing/2014/main" id="{D9C16B40-D893-4479-A034-9D5B5CB11AF2}"/>
              </a:ext>
            </a:extLst>
          </p:cNvPr>
          <p:cNvSpPr>
            <a:spLocks noGrp="1"/>
          </p:cNvSpPr>
          <p:nvPr>
            <p:ph type="pic" sz="quarter" idx="10" hasCustomPrompt="1"/>
          </p:nvPr>
        </p:nvSpPr>
        <p:spPr>
          <a:xfrm>
            <a:off x="1" y="144000"/>
            <a:ext cx="3611563" cy="6714000"/>
          </a:xfrm>
        </p:spPr>
        <p:txBody>
          <a:bodyPr/>
          <a:lstStyle>
            <a:lvl1pPr marL="0" indent="0" algn="ctr">
              <a:buNone/>
              <a:defRPr/>
            </a:lvl1pPr>
          </a:lstStyle>
          <a:p>
            <a:r>
              <a:rPr lang="de-DE"/>
              <a:t> </a:t>
            </a:r>
          </a:p>
        </p:txBody>
      </p:sp>
    </p:spTree>
    <p:extLst>
      <p:ext uri="{BB962C8B-B14F-4D97-AF65-F5344CB8AC3E}">
        <p14:creationId xmlns:p14="http://schemas.microsoft.com/office/powerpoint/2010/main" val="1043170074"/>
      </p:ext>
    </p:extLst>
  </p:cSld>
  <p:clrMapOvr>
    <a:masterClrMapping/>
  </p:clrMapOvr>
  <p:extLst>
    <p:ext uri="{DCECCB84-F9BA-43D5-87BE-67443E8EF086}">
      <p15:sldGuideLst xmlns:p15="http://schemas.microsoft.com/office/powerpoint/2012/main">
        <p15:guide id="1" pos="2547" userDrawn="1">
          <p15:clr>
            <a:srgbClr val="F26B43"/>
          </p15:clr>
        </p15:guide>
        <p15:guide id="2" pos="2274" userDrawn="1">
          <p15:clr>
            <a:srgbClr val="F26B43"/>
          </p15:clr>
        </p15:guide>
        <p15:guide id="3" pos="7310" userDrawn="1">
          <p15:clr>
            <a:srgbClr val="F26B43"/>
          </p15:clr>
        </p15:guide>
        <p15:guide id="4" orient="horz" pos="1139" userDrawn="1">
          <p15:clr>
            <a:srgbClr val="F26B43"/>
          </p15:clr>
        </p15:guide>
        <p15:guide id="5" orient="horz" pos="3997"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mit Bild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688E-507E-4170-BFE5-4C1EBB1D84DE}"/>
              </a:ext>
            </a:extLst>
          </p:cNvPr>
          <p:cNvSpPr>
            <a:spLocks noGrp="1"/>
          </p:cNvSpPr>
          <p:nvPr>
            <p:ph type="title" hasCustomPrompt="1"/>
          </p:nvPr>
        </p:nvSpPr>
        <p:spPr>
          <a:xfrm>
            <a:off x="4044400" y="224644"/>
            <a:ext cx="5688000" cy="1080000"/>
          </a:xfrm>
        </p:spPr>
        <p:txBody>
          <a:bodyPr/>
          <a:lstStyle/>
          <a:p>
            <a:r>
              <a:rPr lang="de-DE"/>
              <a:t>Folientitel eintragen</a:t>
            </a:r>
          </a:p>
        </p:txBody>
      </p:sp>
      <p:cxnSp>
        <p:nvCxnSpPr>
          <p:cNvPr id="7" name="Gerader Verbinder 11">
            <a:extLst>
              <a:ext uri="{FF2B5EF4-FFF2-40B4-BE49-F238E27FC236}">
                <a16:creationId xmlns:a16="http://schemas.microsoft.com/office/drawing/2014/main" id="{952A128B-8F89-4ABB-B723-BF03430089CD}"/>
              </a:ext>
            </a:extLst>
          </p:cNvPr>
          <p:cNvCxnSpPr>
            <a:cxnSpLocks/>
          </p:cNvCxnSpPr>
          <p:nvPr userDrawn="1"/>
        </p:nvCxnSpPr>
        <p:spPr>
          <a:xfrm>
            <a:off x="4043772" y="1484784"/>
            <a:ext cx="576064" cy="0"/>
          </a:xfrm>
          <a:prstGeom prst="line">
            <a:avLst/>
          </a:prstGeom>
          <a:ln w="25400" cmpd="sng">
            <a:solidFill>
              <a:srgbClr val="B6A372"/>
            </a:solidFill>
            <a:prstDash val="soli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5F81CC8-F0D0-468C-B8ED-7DCE273A22BD}"/>
              </a:ext>
            </a:extLst>
          </p:cNvPr>
          <p:cNvSpPr/>
          <p:nvPr userDrawn="1"/>
        </p:nvSpPr>
        <p:spPr bwMode="gray">
          <a:xfrm>
            <a:off x="515939" y="1196752"/>
            <a:ext cx="1115566" cy="432048"/>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chemeClr val="tx1"/>
              </a:solidFill>
            </a:endParaRPr>
          </a:p>
        </p:txBody>
      </p:sp>
      <p:sp>
        <p:nvSpPr>
          <p:cNvPr id="5" name="Picture Placeholder 4">
            <a:extLst>
              <a:ext uri="{FF2B5EF4-FFF2-40B4-BE49-F238E27FC236}">
                <a16:creationId xmlns:a16="http://schemas.microsoft.com/office/drawing/2014/main" id="{D9C16B40-D893-4479-A034-9D5B5CB11AF2}"/>
              </a:ext>
            </a:extLst>
          </p:cNvPr>
          <p:cNvSpPr>
            <a:spLocks noGrp="1"/>
          </p:cNvSpPr>
          <p:nvPr>
            <p:ph type="pic" sz="quarter" idx="10" hasCustomPrompt="1"/>
          </p:nvPr>
        </p:nvSpPr>
        <p:spPr>
          <a:xfrm>
            <a:off x="1" y="144000"/>
            <a:ext cx="3611563" cy="6714000"/>
          </a:xfrm>
        </p:spPr>
        <p:txBody>
          <a:bodyPr/>
          <a:lstStyle>
            <a:lvl1pPr marL="0" indent="0" algn="ctr">
              <a:buNone/>
              <a:defRPr/>
            </a:lvl1pPr>
          </a:lstStyle>
          <a:p>
            <a:r>
              <a:rPr lang="de-DE"/>
              <a:t> </a:t>
            </a:r>
          </a:p>
        </p:txBody>
      </p:sp>
      <p:sp>
        <p:nvSpPr>
          <p:cNvPr id="9" name="Inhaltsplatzhalter 2">
            <a:extLst>
              <a:ext uri="{FF2B5EF4-FFF2-40B4-BE49-F238E27FC236}">
                <a16:creationId xmlns:a16="http://schemas.microsoft.com/office/drawing/2014/main" id="{CBFA238F-0F06-45B5-A320-2E06EBBBCD79}"/>
              </a:ext>
            </a:extLst>
          </p:cNvPr>
          <p:cNvSpPr>
            <a:spLocks noGrp="1"/>
          </p:cNvSpPr>
          <p:nvPr>
            <p:ph sz="half" idx="1" hasCustomPrompt="1"/>
          </p:nvPr>
        </p:nvSpPr>
        <p:spPr>
          <a:xfrm>
            <a:off x="4049775" y="1808820"/>
            <a:ext cx="7554850" cy="4536504"/>
          </a:xfrm>
        </p:spPr>
        <p:txBody>
          <a:bodyPr>
            <a:noAutofit/>
          </a:bodyPr>
          <a:lstStyle>
            <a:lvl1pPr>
              <a:defRPr/>
            </a:lvl1pPr>
            <a:lvl2pPr>
              <a:defRPr/>
            </a:lvl2pPr>
            <a:lvl3pPr>
              <a:defRPr/>
            </a:lvl3pPr>
            <a:lvl4pPr>
              <a:defRPr/>
            </a:lvl4pPr>
            <a:lvl5pPr>
              <a:defRPr/>
            </a:lvl5pPr>
          </a:lstStyle>
          <a:p>
            <a:pPr lvl="0"/>
            <a:r>
              <a:rPr lang="de-DE"/>
              <a:t>Text</a:t>
            </a:r>
          </a:p>
          <a:p>
            <a:pPr lvl="1"/>
            <a:r>
              <a:rPr lang="de-DE"/>
              <a:t>Text</a:t>
            </a:r>
          </a:p>
          <a:p>
            <a:pPr lvl="2"/>
            <a:r>
              <a:rPr lang="de-DE"/>
              <a:t>Text</a:t>
            </a:r>
          </a:p>
          <a:p>
            <a:pPr lvl="3"/>
            <a:r>
              <a:rPr lang="de-DE"/>
              <a:t>Text</a:t>
            </a:r>
          </a:p>
          <a:p>
            <a:pPr lvl="4"/>
            <a:r>
              <a:rPr lang="de-DE"/>
              <a:t>Text</a:t>
            </a:r>
            <a:endParaRPr lang="en-US"/>
          </a:p>
        </p:txBody>
      </p:sp>
    </p:spTree>
    <p:extLst>
      <p:ext uri="{BB962C8B-B14F-4D97-AF65-F5344CB8AC3E}">
        <p14:creationId xmlns:p14="http://schemas.microsoft.com/office/powerpoint/2010/main" val="3737496882"/>
      </p:ext>
    </p:extLst>
  </p:cSld>
  <p:clrMapOvr>
    <a:masterClrMapping/>
  </p:clrMapOvr>
  <p:extLst>
    <p:ext uri="{DCECCB84-F9BA-43D5-87BE-67443E8EF086}">
      <p15:sldGuideLst xmlns:p15="http://schemas.microsoft.com/office/powerpoint/2012/main">
        <p15:guide id="1" pos="2546" userDrawn="1">
          <p15:clr>
            <a:srgbClr val="F26B43"/>
          </p15:clr>
        </p15:guide>
        <p15:guide id="2" pos="2274" userDrawn="1">
          <p15:clr>
            <a:srgbClr val="F26B43"/>
          </p15:clr>
        </p15:guide>
        <p15:guide id="3" orient="horz" pos="1139" userDrawn="1">
          <p15:clr>
            <a:srgbClr val="F26B43"/>
          </p15:clr>
        </p15:guide>
        <p15:guide id="4" orient="horz" pos="3997" userDrawn="1">
          <p15:clr>
            <a:srgbClr val="F26B43"/>
          </p15:clr>
        </p15:guide>
        <p15:guide id="5" pos="7310"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hlussfolie (mit Standort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7975871-BD5E-47D6-9EE7-0A66DD98C7F2}"/>
              </a:ext>
            </a:extLst>
          </p:cNvPr>
          <p:cNvSpPr/>
          <p:nvPr userDrawn="1"/>
        </p:nvSpPr>
        <p:spPr>
          <a:xfrm>
            <a:off x="0" y="0"/>
            <a:ext cx="12192000" cy="6858000"/>
          </a:xfrm>
          <a:prstGeom prst="rect">
            <a:avLst/>
          </a:prstGeom>
          <a:solidFill>
            <a:srgbClr val="5C676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rgbClr val="FFFFFF"/>
              </a:solidFill>
            </a:endParaRPr>
          </a:p>
        </p:txBody>
      </p:sp>
      <p:pic>
        <p:nvPicPr>
          <p:cNvPr id="17" name="Logo_DE_Outline">
            <a:extLst>
              <a:ext uri="{FF2B5EF4-FFF2-40B4-BE49-F238E27FC236}">
                <a16:creationId xmlns:a16="http://schemas.microsoft.com/office/drawing/2014/main" id="{82116FBF-BD2D-49B6-AD90-01CD5ABD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5483"/>
          <a:stretch/>
        </p:blipFill>
        <p:spPr>
          <a:xfrm>
            <a:off x="9463091" y="8620"/>
            <a:ext cx="2592000" cy="1918734"/>
          </a:xfrm>
          <a:prstGeom prst="rect">
            <a:avLst/>
          </a:prstGeom>
        </p:spPr>
      </p:pic>
      <p:sp>
        <p:nvSpPr>
          <p:cNvPr id="12" name="Inhaltsplatzhalter 2">
            <a:extLst>
              <a:ext uri="{FF2B5EF4-FFF2-40B4-BE49-F238E27FC236}">
                <a16:creationId xmlns:a16="http://schemas.microsoft.com/office/drawing/2014/main" id="{CA106277-2B7E-4698-B134-C166DDDFE0F2}"/>
              </a:ext>
            </a:extLst>
          </p:cNvPr>
          <p:cNvSpPr txBox="1">
            <a:spLocks/>
          </p:cNvSpPr>
          <p:nvPr userDrawn="1">
            <p:custDataLst>
              <p:tags r:id="rId1"/>
            </p:custDataLst>
          </p:nvPr>
        </p:nvSpPr>
        <p:spPr>
          <a:xfrm>
            <a:off x="10043414" y="5272863"/>
            <a:ext cx="1418658" cy="512961"/>
          </a:xfrm>
          <a:prstGeom prst="rect">
            <a:avLst/>
          </a:prstGeom>
        </p:spPr>
        <p:txBody>
          <a:bodyPr vert="horz" wrap="none" lIns="0" tIns="0" rIns="0" bIns="0" rtlCol="0">
            <a:spAutoFit/>
          </a:bodyPr>
          <a:lstStyle>
            <a:defPPr>
              <a:defRPr lang="de-DE"/>
            </a:defPPr>
            <a:lvl1pPr indent="0">
              <a:lnSpc>
                <a:spcPct val="100000"/>
              </a:lnSpc>
              <a:spcBef>
                <a:spcPts val="1600"/>
              </a:spcBef>
              <a:buClr>
                <a:srgbClr val="B6A372"/>
              </a:buClr>
              <a:buFontTx/>
              <a:buNone/>
              <a:defRPr sz="1600" b="1" spc="50" baseline="0"/>
            </a:lvl1pPr>
            <a:lvl2pPr marL="0" marR="0" lvl="1" indent="0" fontAlgn="auto">
              <a:lnSpc>
                <a:spcPct val="100000"/>
              </a:lnSpc>
              <a:spcBef>
                <a:spcPts val="800"/>
              </a:spcBef>
              <a:spcAft>
                <a:spcPts val="0"/>
              </a:spcAft>
              <a:buClr>
                <a:srgbClr val="B6A372"/>
              </a:buClr>
              <a:buSzPct val="100000"/>
              <a:buFontTx/>
              <a:buNone/>
              <a:tabLst/>
              <a:defRPr sz="1200" b="1" spc="50" baseline="0"/>
            </a:lvl2pPr>
            <a:lvl3pPr marL="176400" indent="-176400">
              <a:lnSpc>
                <a:spcPct val="100000"/>
              </a:lnSpc>
              <a:spcBef>
                <a:spcPts val="800"/>
              </a:spcBef>
              <a:buClr>
                <a:srgbClr val="B6A372"/>
              </a:buClr>
              <a:buFont typeface="Wingdings" panose="05000000000000000000" pitchFamily="2" charset="2"/>
              <a:buChar char="§"/>
              <a:defRPr sz="1600" spc="50" baseline="0"/>
            </a:lvl3pPr>
            <a:lvl4pPr marL="450000" indent="-273600">
              <a:lnSpc>
                <a:spcPct val="100000"/>
              </a:lnSpc>
              <a:spcBef>
                <a:spcPts val="800"/>
              </a:spcBef>
              <a:buClr>
                <a:srgbClr val="B6A372"/>
              </a:buClr>
              <a:buFont typeface="Symbol" panose="05050102010706020507" pitchFamily="18" charset="2"/>
              <a:buChar char="-"/>
              <a:defRPr sz="1600" spc="50" baseline="0"/>
            </a:lvl4pPr>
            <a:lvl5pPr marL="720000" lvl="4" indent="-266400">
              <a:lnSpc>
                <a:spcPct val="100000"/>
              </a:lnSpc>
              <a:spcBef>
                <a:spcPts val="800"/>
              </a:spcBef>
              <a:buClr>
                <a:srgbClr val="B6A372"/>
              </a:buClr>
              <a:buFont typeface="Symbol" panose="05050102010706020507" pitchFamily="18" charset="2"/>
              <a:buChar char="-"/>
              <a:defRPr sz="1200" spc="5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lgn="l">
              <a:spcBef>
                <a:spcPts val="400"/>
              </a:spcBef>
            </a:pPr>
            <a:r>
              <a:rPr lang="de-DE" sz="1000" cap="all" baseline="0">
                <a:solidFill>
                  <a:srgbClr val="FFFFFF"/>
                </a:solidFill>
              </a:rPr>
              <a:t>München</a:t>
            </a:r>
          </a:p>
          <a:p>
            <a:pPr lvl="1" algn="l">
              <a:spcBef>
                <a:spcPts val="400"/>
              </a:spcBef>
            </a:pPr>
            <a:r>
              <a:rPr lang="de-DE" sz="1000" b="0">
                <a:solidFill>
                  <a:srgbClr val="FFFFFF"/>
                </a:solidFill>
              </a:rPr>
              <a:t>Tel</a:t>
            </a:r>
            <a:r>
              <a:rPr lang="de-DE" sz="1000" b="0" dirty="0">
                <a:solidFill>
                  <a:srgbClr val="FFFFFF"/>
                </a:solidFill>
              </a:rPr>
              <a:t>. +49 </a:t>
            </a:r>
            <a:r>
              <a:rPr lang="de-DE" sz="1000" b="0">
                <a:solidFill>
                  <a:srgbClr val="FFFFFF"/>
                </a:solidFill>
              </a:rPr>
              <a:t>89 3090667-0</a:t>
            </a:r>
            <a:r>
              <a:rPr lang="de-DE" sz="1000" b="0" dirty="0">
                <a:solidFill>
                  <a:srgbClr val="FFFFFF"/>
                </a:solidFill>
              </a:rPr>
              <a:t/>
            </a:r>
            <a:br>
              <a:rPr lang="de-DE" sz="1000" b="0" dirty="0">
                <a:solidFill>
                  <a:srgbClr val="FFFFFF"/>
                </a:solidFill>
              </a:rPr>
            </a:br>
            <a:r>
              <a:rPr lang="de-DE" sz="1000" b="0" dirty="0">
                <a:solidFill>
                  <a:srgbClr val="FFFFFF"/>
                </a:solidFill>
              </a:rPr>
              <a:t>muenchen@goerg</a:t>
            </a:r>
            <a:r>
              <a:rPr lang="de-DE" sz="1000" b="0">
                <a:solidFill>
                  <a:srgbClr val="FFFFFF"/>
                </a:solidFill>
              </a:rPr>
              <a:t>.de</a:t>
            </a:r>
            <a:endParaRPr lang="de-DE" sz="1000" b="0" dirty="0">
              <a:solidFill>
                <a:srgbClr val="FFFFFF"/>
              </a:solidFill>
            </a:endParaRPr>
          </a:p>
        </p:txBody>
      </p:sp>
      <p:sp>
        <p:nvSpPr>
          <p:cNvPr id="13" name="Content Placeholder 2">
            <a:extLst>
              <a:ext uri="{FF2B5EF4-FFF2-40B4-BE49-F238E27FC236}">
                <a16:creationId xmlns:a16="http://schemas.microsoft.com/office/drawing/2014/main" id="{6D43ED13-2553-4DC5-95B8-37A3FA7DD711}"/>
              </a:ext>
            </a:extLst>
          </p:cNvPr>
          <p:cNvSpPr txBox="1">
            <a:spLocks/>
          </p:cNvSpPr>
          <p:nvPr userDrawn="1"/>
        </p:nvSpPr>
        <p:spPr>
          <a:xfrm>
            <a:off x="2911319" y="5272863"/>
            <a:ext cx="1341714" cy="512961"/>
          </a:xfrm>
          <a:prstGeom prst="rect">
            <a:avLst/>
          </a:prstGeom>
        </p:spPr>
        <p:txBody>
          <a:bodyPr vert="horz" wrap="none" lIns="0" tIns="0" rIns="0" bIns="0" rtlCol="0">
            <a:sp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fontAlgn="auto">
              <a:spcBef>
                <a:spcPts val="400"/>
              </a:spcBef>
              <a:spcAft>
                <a:spcPts val="0"/>
              </a:spcAft>
              <a:buSzPct val="100000"/>
              <a:tabLst/>
              <a:defRPr/>
            </a:pPr>
            <a:r>
              <a:rPr lang="de-DE" sz="1000" b="1" cap="all" baseline="0">
                <a:solidFill>
                  <a:srgbClr val="FFFFFF"/>
                </a:solidFill>
              </a:rPr>
              <a:t>Hamburg</a:t>
            </a:r>
          </a:p>
          <a:p>
            <a:pPr marR="0" lvl="1" fontAlgn="auto">
              <a:spcBef>
                <a:spcPts val="400"/>
              </a:spcBef>
              <a:spcAft>
                <a:spcPts val="0"/>
              </a:spcAft>
              <a:buSzPct val="100000"/>
              <a:tabLst/>
              <a:defRPr/>
            </a:pPr>
            <a:r>
              <a:rPr lang="de-DE" sz="1000">
                <a:solidFill>
                  <a:srgbClr val="FFFFFF"/>
                </a:solidFill>
              </a:rPr>
              <a:t>Tel. +</a:t>
            </a:r>
            <a:r>
              <a:rPr lang="de-DE" sz="1000" dirty="0">
                <a:solidFill>
                  <a:srgbClr val="FFFFFF"/>
                </a:solidFill>
              </a:rPr>
              <a:t>49 </a:t>
            </a:r>
            <a:r>
              <a:rPr lang="de-DE" sz="1000">
                <a:solidFill>
                  <a:srgbClr val="FFFFFF"/>
                </a:solidFill>
              </a:rPr>
              <a:t>40 500360-0</a:t>
            </a:r>
            <a:r>
              <a:rPr lang="de-DE" sz="1000" dirty="0">
                <a:solidFill>
                  <a:srgbClr val="FFFFFF"/>
                </a:solidFill>
              </a:rPr>
              <a:t/>
            </a:r>
            <a:br>
              <a:rPr lang="de-DE" sz="1000" dirty="0">
                <a:solidFill>
                  <a:srgbClr val="FFFFFF"/>
                </a:solidFill>
              </a:rPr>
            </a:br>
            <a:r>
              <a:rPr lang="de-DE" sz="1000" dirty="0">
                <a:solidFill>
                  <a:srgbClr val="FFFFFF"/>
                </a:solidFill>
              </a:rPr>
              <a:t>hamburg@goerg</a:t>
            </a:r>
            <a:r>
              <a:rPr lang="de-DE" sz="1000">
                <a:solidFill>
                  <a:srgbClr val="FFFFFF"/>
                </a:solidFill>
              </a:rPr>
              <a:t>.de</a:t>
            </a:r>
            <a:endParaRPr lang="de-DE" sz="1000" dirty="0">
              <a:solidFill>
                <a:srgbClr val="FFFFFF"/>
              </a:solidFill>
            </a:endParaRPr>
          </a:p>
        </p:txBody>
      </p:sp>
      <p:sp>
        <p:nvSpPr>
          <p:cNvPr id="14" name="Content Placeholder 2">
            <a:extLst>
              <a:ext uri="{FF2B5EF4-FFF2-40B4-BE49-F238E27FC236}">
                <a16:creationId xmlns:a16="http://schemas.microsoft.com/office/drawing/2014/main" id="{DBC1E022-79CF-4782-A4D1-922F4FED9714}"/>
              </a:ext>
            </a:extLst>
          </p:cNvPr>
          <p:cNvSpPr txBox="1">
            <a:spLocks/>
          </p:cNvSpPr>
          <p:nvPr userDrawn="1"/>
        </p:nvSpPr>
        <p:spPr>
          <a:xfrm>
            <a:off x="7719483" y="5272863"/>
            <a:ext cx="1341714" cy="512961"/>
          </a:xfrm>
          <a:prstGeom prst="rect">
            <a:avLst/>
          </a:prstGeom>
        </p:spPr>
        <p:txBody>
          <a:bodyPr vert="horz" wrap="none" lIns="0" tIns="0" rIns="0" bIns="0" rtlCol="0">
            <a:sp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fontAlgn="auto">
              <a:spcBef>
                <a:spcPts val="400"/>
              </a:spcBef>
              <a:spcAft>
                <a:spcPts val="0"/>
              </a:spcAft>
              <a:buSzPct val="100000"/>
              <a:tabLst/>
              <a:defRPr/>
            </a:pPr>
            <a:r>
              <a:rPr lang="de-DE" sz="1000" b="1" cap="all" baseline="0">
                <a:solidFill>
                  <a:srgbClr val="FFFFFF"/>
                </a:solidFill>
              </a:rPr>
              <a:t>Köln</a:t>
            </a:r>
            <a:endParaRPr lang="de-DE" sz="1000" b="1" cap="all" baseline="0" dirty="0">
              <a:solidFill>
                <a:srgbClr val="FFFFFF"/>
              </a:solidFill>
            </a:endParaRPr>
          </a:p>
          <a:p>
            <a:pPr marR="0" lvl="1" fontAlgn="auto">
              <a:spcBef>
                <a:spcPts val="400"/>
              </a:spcBef>
              <a:spcAft>
                <a:spcPts val="0"/>
              </a:spcAft>
              <a:buSzPct val="100000"/>
              <a:tabLst/>
              <a:defRPr/>
            </a:pPr>
            <a:r>
              <a:rPr lang="de-DE" sz="1000">
                <a:solidFill>
                  <a:srgbClr val="FFFFFF"/>
                </a:solidFill>
              </a:rPr>
              <a:t>Tel. +49 221 33660-0</a:t>
            </a:r>
            <a:r>
              <a:rPr lang="de-DE" sz="1000" dirty="0">
                <a:solidFill>
                  <a:srgbClr val="FFFFFF"/>
                </a:solidFill>
              </a:rPr>
              <a:t/>
            </a:r>
            <a:br>
              <a:rPr lang="de-DE" sz="1000" dirty="0">
                <a:solidFill>
                  <a:srgbClr val="FFFFFF"/>
                </a:solidFill>
              </a:rPr>
            </a:br>
            <a:r>
              <a:rPr lang="de-DE" sz="1000" dirty="0">
                <a:solidFill>
                  <a:srgbClr val="FFFFFF"/>
                </a:solidFill>
              </a:rPr>
              <a:t>koeln@goerg</a:t>
            </a:r>
            <a:r>
              <a:rPr lang="de-DE" sz="1000">
                <a:solidFill>
                  <a:srgbClr val="FFFFFF"/>
                </a:solidFill>
              </a:rPr>
              <a:t>.de</a:t>
            </a:r>
            <a:endParaRPr lang="de-DE" sz="1000" dirty="0">
              <a:solidFill>
                <a:srgbClr val="FFFFFF"/>
              </a:solidFill>
            </a:endParaRPr>
          </a:p>
        </p:txBody>
      </p:sp>
      <p:sp>
        <p:nvSpPr>
          <p:cNvPr id="15" name="Content Placeholder 2">
            <a:extLst>
              <a:ext uri="{FF2B5EF4-FFF2-40B4-BE49-F238E27FC236}">
                <a16:creationId xmlns:a16="http://schemas.microsoft.com/office/drawing/2014/main" id="{A797ABC3-F497-4EC7-9AD6-696F8CDBD89E}"/>
              </a:ext>
            </a:extLst>
          </p:cNvPr>
          <p:cNvSpPr txBox="1">
            <a:spLocks/>
          </p:cNvSpPr>
          <p:nvPr userDrawn="1"/>
        </p:nvSpPr>
        <p:spPr>
          <a:xfrm>
            <a:off x="5235251" y="5272863"/>
            <a:ext cx="1502014" cy="512961"/>
          </a:xfrm>
          <a:prstGeom prst="rect">
            <a:avLst/>
          </a:prstGeom>
        </p:spPr>
        <p:txBody>
          <a:bodyPr vert="horz" wrap="none" lIns="0" tIns="0" rIns="0" bIns="0" rtlCol="0">
            <a:sp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fontAlgn="auto">
              <a:spcBef>
                <a:spcPts val="400"/>
              </a:spcBef>
              <a:spcAft>
                <a:spcPts val="0"/>
              </a:spcAft>
              <a:buSzPct val="100000"/>
              <a:tabLst/>
              <a:defRPr/>
            </a:pPr>
            <a:r>
              <a:rPr lang="de-DE" sz="1000" b="1" cap="all" baseline="0">
                <a:solidFill>
                  <a:srgbClr val="FFFFFF"/>
                </a:solidFill>
              </a:rPr>
              <a:t>Frankfurt am Main</a:t>
            </a:r>
          </a:p>
          <a:p>
            <a:pPr marR="0" lvl="1" fontAlgn="auto">
              <a:spcBef>
                <a:spcPts val="400"/>
              </a:spcBef>
              <a:spcAft>
                <a:spcPts val="0"/>
              </a:spcAft>
              <a:buSzPct val="100000"/>
              <a:tabLst/>
              <a:defRPr/>
            </a:pPr>
            <a:r>
              <a:rPr lang="de-DE" sz="1000">
                <a:solidFill>
                  <a:srgbClr val="FFFFFF"/>
                </a:solidFill>
              </a:rPr>
              <a:t>Tel. +</a:t>
            </a:r>
            <a:r>
              <a:rPr lang="de-DE" sz="1000" dirty="0">
                <a:solidFill>
                  <a:srgbClr val="FFFFFF"/>
                </a:solidFill>
              </a:rPr>
              <a:t>49 </a:t>
            </a:r>
            <a:r>
              <a:rPr lang="de-DE" sz="1000">
                <a:solidFill>
                  <a:srgbClr val="FFFFFF"/>
                </a:solidFill>
              </a:rPr>
              <a:t>69 170000-17</a:t>
            </a:r>
            <a:r>
              <a:rPr lang="de-DE" sz="1000" dirty="0">
                <a:solidFill>
                  <a:srgbClr val="FFFFFF"/>
                </a:solidFill>
              </a:rPr>
              <a:t/>
            </a:r>
            <a:br>
              <a:rPr lang="de-DE" sz="1000" dirty="0">
                <a:solidFill>
                  <a:srgbClr val="FFFFFF"/>
                </a:solidFill>
              </a:rPr>
            </a:br>
            <a:r>
              <a:rPr lang="de-DE" sz="1000" dirty="0">
                <a:solidFill>
                  <a:srgbClr val="FFFFFF"/>
                </a:solidFill>
              </a:rPr>
              <a:t>frankfurt@goerg</a:t>
            </a:r>
            <a:r>
              <a:rPr lang="de-DE" sz="1000">
                <a:solidFill>
                  <a:srgbClr val="FFFFFF"/>
                </a:solidFill>
              </a:rPr>
              <a:t>.de</a:t>
            </a:r>
            <a:endParaRPr lang="de-DE" sz="1000" dirty="0">
              <a:solidFill>
                <a:srgbClr val="FFFFFF"/>
              </a:solidFill>
            </a:endParaRPr>
          </a:p>
        </p:txBody>
      </p:sp>
      <p:sp>
        <p:nvSpPr>
          <p:cNvPr id="16" name="Inhaltsplatzhalter 2">
            <a:extLst>
              <a:ext uri="{FF2B5EF4-FFF2-40B4-BE49-F238E27FC236}">
                <a16:creationId xmlns:a16="http://schemas.microsoft.com/office/drawing/2014/main" id="{BA82A7BD-70FE-4D7A-A570-3568D90EDE1D}"/>
              </a:ext>
            </a:extLst>
          </p:cNvPr>
          <p:cNvSpPr txBox="1">
            <a:spLocks/>
          </p:cNvSpPr>
          <p:nvPr userDrawn="1">
            <p:custDataLst>
              <p:tags r:id="rId2"/>
            </p:custDataLst>
          </p:nvPr>
        </p:nvSpPr>
        <p:spPr>
          <a:xfrm>
            <a:off x="587387" y="5272863"/>
            <a:ext cx="1341714" cy="512961"/>
          </a:xfrm>
          <a:prstGeom prst="rect">
            <a:avLst/>
          </a:prstGeom>
        </p:spPr>
        <p:txBody>
          <a:bodyPr vert="horz" wrap="none" lIns="0" tIns="0" rIns="0" bIns="0" rtlCol="0">
            <a:spAutoFit/>
          </a:bodyPr>
          <a:lstStyle>
            <a:defPPr>
              <a:defRPr lang="de-DE"/>
            </a:defPPr>
            <a:lvl1pPr indent="0">
              <a:lnSpc>
                <a:spcPct val="100000"/>
              </a:lnSpc>
              <a:spcBef>
                <a:spcPts val="1600"/>
              </a:spcBef>
              <a:buClr>
                <a:srgbClr val="B6A372"/>
              </a:buClr>
              <a:buFontTx/>
              <a:buNone/>
              <a:defRPr sz="1600" b="1" spc="50" baseline="0"/>
            </a:lvl1pPr>
            <a:lvl2pPr marL="0" marR="0" lvl="1" indent="0" fontAlgn="auto">
              <a:lnSpc>
                <a:spcPct val="100000"/>
              </a:lnSpc>
              <a:spcBef>
                <a:spcPts val="800"/>
              </a:spcBef>
              <a:spcAft>
                <a:spcPts val="0"/>
              </a:spcAft>
              <a:buClr>
                <a:srgbClr val="B6A372"/>
              </a:buClr>
              <a:buSzPct val="100000"/>
              <a:buFontTx/>
              <a:buNone/>
              <a:tabLst/>
              <a:defRPr sz="1200" b="1" spc="50" baseline="0"/>
            </a:lvl2pPr>
            <a:lvl3pPr marL="176400" indent="-176400">
              <a:lnSpc>
                <a:spcPct val="100000"/>
              </a:lnSpc>
              <a:spcBef>
                <a:spcPts val="800"/>
              </a:spcBef>
              <a:buClr>
                <a:srgbClr val="B6A372"/>
              </a:buClr>
              <a:buFont typeface="Wingdings" panose="05000000000000000000" pitchFamily="2" charset="2"/>
              <a:buChar char="§"/>
              <a:defRPr sz="1600" spc="50" baseline="0"/>
            </a:lvl3pPr>
            <a:lvl4pPr marL="450000" indent="-273600">
              <a:lnSpc>
                <a:spcPct val="100000"/>
              </a:lnSpc>
              <a:spcBef>
                <a:spcPts val="800"/>
              </a:spcBef>
              <a:buClr>
                <a:srgbClr val="B6A372"/>
              </a:buClr>
              <a:buFont typeface="Symbol" panose="05050102010706020507" pitchFamily="18" charset="2"/>
              <a:buChar char="-"/>
              <a:defRPr sz="1600" spc="50" baseline="0"/>
            </a:lvl4pPr>
            <a:lvl5pPr marL="720000" lvl="4" indent="-266400">
              <a:lnSpc>
                <a:spcPct val="100000"/>
              </a:lnSpc>
              <a:spcBef>
                <a:spcPts val="800"/>
              </a:spcBef>
              <a:buClr>
                <a:srgbClr val="B6A372"/>
              </a:buClr>
              <a:buFont typeface="Symbol" panose="05050102010706020507" pitchFamily="18" charset="2"/>
              <a:buChar char="-"/>
              <a:defRPr sz="1200" spc="5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lgn="l">
              <a:spcBef>
                <a:spcPts val="400"/>
              </a:spcBef>
            </a:pPr>
            <a:r>
              <a:rPr lang="de-DE" sz="1000" cap="all" baseline="0">
                <a:solidFill>
                  <a:srgbClr val="FFFFFF"/>
                </a:solidFill>
              </a:rPr>
              <a:t>Berlin</a:t>
            </a:r>
          </a:p>
          <a:p>
            <a:pPr lvl="1" algn="l">
              <a:spcBef>
                <a:spcPts val="400"/>
              </a:spcBef>
            </a:pPr>
            <a:r>
              <a:rPr lang="de-DE" sz="1000" b="0">
                <a:solidFill>
                  <a:srgbClr val="FFFFFF"/>
                </a:solidFill>
              </a:rPr>
              <a:t>Tel. +</a:t>
            </a:r>
            <a:r>
              <a:rPr lang="de-DE" sz="1000" b="0" dirty="0">
                <a:solidFill>
                  <a:srgbClr val="FFFFFF"/>
                </a:solidFill>
              </a:rPr>
              <a:t>49 </a:t>
            </a:r>
            <a:r>
              <a:rPr lang="de-DE" sz="1000" b="0">
                <a:solidFill>
                  <a:srgbClr val="FFFFFF"/>
                </a:solidFill>
              </a:rPr>
              <a:t>30 884503-0</a:t>
            </a:r>
            <a:r>
              <a:rPr lang="de-DE" sz="1000" b="0" dirty="0">
                <a:solidFill>
                  <a:srgbClr val="FFFFFF"/>
                </a:solidFill>
              </a:rPr>
              <a:t/>
            </a:r>
            <a:br>
              <a:rPr lang="de-DE" sz="1000" b="0" dirty="0">
                <a:solidFill>
                  <a:srgbClr val="FFFFFF"/>
                </a:solidFill>
              </a:rPr>
            </a:br>
            <a:r>
              <a:rPr lang="de-DE" sz="1000" b="0" dirty="0">
                <a:solidFill>
                  <a:srgbClr val="FFFFFF"/>
                </a:solidFill>
              </a:rPr>
              <a:t>berlin@goerg</a:t>
            </a:r>
            <a:r>
              <a:rPr lang="de-DE" sz="1000" b="0">
                <a:solidFill>
                  <a:srgbClr val="FFFFFF"/>
                </a:solidFill>
              </a:rPr>
              <a:t>.de</a:t>
            </a:r>
            <a:endParaRPr lang="de-DE" sz="1000" b="0" dirty="0">
              <a:solidFill>
                <a:srgbClr val="FFFFFF"/>
              </a:solidFill>
            </a:endParaRPr>
          </a:p>
        </p:txBody>
      </p:sp>
      <p:sp>
        <p:nvSpPr>
          <p:cNvPr id="18" name="TextBox 11">
            <a:extLst>
              <a:ext uri="{FF2B5EF4-FFF2-40B4-BE49-F238E27FC236}">
                <a16:creationId xmlns:a16="http://schemas.microsoft.com/office/drawing/2014/main" id="{5E95A6CC-34F8-4BEC-9BAF-60E2C66CA5E8}"/>
              </a:ext>
            </a:extLst>
          </p:cNvPr>
          <p:cNvSpPr txBox="1"/>
          <p:nvPr userDrawn="1"/>
        </p:nvSpPr>
        <p:spPr>
          <a:xfrm>
            <a:off x="587387" y="6169896"/>
            <a:ext cx="10874685" cy="369332"/>
          </a:xfrm>
          <a:prstGeom prst="rect">
            <a:avLst/>
          </a:prstGeom>
          <a:noFill/>
        </p:spPr>
        <p:txBody>
          <a:bodyPr wrap="square" lIns="0" tIns="0" rIns="0" bIns="0">
            <a:spAutoFit/>
          </a:bodyPr>
          <a:lstStyle/>
          <a:p>
            <a:r>
              <a:rPr lang="de-DE" sz="800" i="1">
                <a:solidFill>
                  <a:schemeClr val="bg1"/>
                </a:solidFill>
              </a:rPr>
              <a:t>Die in diesem Dokument enthaltenen Informationen und Darstellungen stellen keine Rechtsberatung dar. Insbesondere sind die Ausführungen nicht geeignet, eine spezifische Beratung im Einzelfall zu ersetzen. Dieses Dokument spiegelt den Stand zum ausgewiesenen Erscheinungsdatum wider und berücksichtigt naturgemäß keine späteren Änderungen der Sach- und Rechtslage. GÖRG Partnerschaft von Rechtsanwälten mbB, Sitz Köln, Amtsgericht Essen PR 1281.</a:t>
            </a:r>
            <a:br>
              <a:rPr lang="de-DE" sz="800" i="1">
                <a:solidFill>
                  <a:schemeClr val="bg1"/>
                </a:solidFill>
              </a:rPr>
            </a:br>
            <a:r>
              <a:rPr lang="de-DE" sz="800" i="1">
                <a:solidFill>
                  <a:schemeClr val="bg1"/>
                </a:solidFill>
              </a:rPr>
              <a:t>Alle Angaben zu vertretungsberechtigten Partnern, Anschriften und berufsrechtlichen Regelungen finden Sie im Impressum unter www.goerg.de. </a:t>
            </a:r>
          </a:p>
        </p:txBody>
      </p:sp>
    </p:spTree>
    <p:extLst>
      <p:ext uri="{BB962C8B-B14F-4D97-AF65-F5344CB8AC3E}">
        <p14:creationId xmlns:p14="http://schemas.microsoft.com/office/powerpoint/2010/main" val="346803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eite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7486F8-8D4C-4343-AE96-6723E6554C20}"/>
              </a:ext>
            </a:extLst>
          </p:cNvPr>
          <p:cNvSpPr/>
          <p:nvPr userDrawn="1"/>
        </p:nvSpPr>
        <p:spPr>
          <a:xfrm>
            <a:off x="2" y="2"/>
            <a:ext cx="5006697" cy="3743325"/>
          </a:xfrm>
          <a:prstGeom prst="rect">
            <a:avLst/>
          </a:prstGeom>
          <a:solidFill>
            <a:srgbClr val="5C676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chemeClr val="tx1"/>
              </a:solidFill>
            </a:endParaRPr>
          </a:p>
        </p:txBody>
      </p:sp>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761148"/>
            <a:ext cx="8928993" cy="576064"/>
          </a:xfrm>
        </p:spPr>
        <p:txBody>
          <a:bodyPr anchor="b">
            <a:noAutofit/>
          </a:bodyPr>
          <a:lstStyle>
            <a:lvl1pPr algn="l">
              <a:defRPr sz="3600"/>
            </a:lvl1pPr>
          </a:lstStyle>
          <a:p>
            <a:pPr lvl="0"/>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409220"/>
            <a:ext cx="8928993" cy="396044"/>
          </a:xfrm>
        </p:spPr>
        <p:txBody>
          <a:bodyPr vert="horz" lIns="0" tIns="0" rIns="0" bIns="0" rtlCol="0">
            <a:noAutofit/>
          </a:bodyPr>
          <a:lstStyle>
            <a:lvl1pPr marL="0" indent="0">
              <a:buNone/>
              <a:defRPr lang="de-DE" sz="1800"/>
            </a:lvl1pPr>
          </a:lstStyle>
          <a:p>
            <a:pPr marL="228600" lvl="0" indent="-228600"/>
            <a:r>
              <a:rPr lang="de-DE"/>
              <a:t>Untertitel der Präsentation</a:t>
            </a:r>
            <a:endParaRPr lang="de-DE" dirty="0"/>
          </a:p>
        </p:txBody>
      </p:sp>
      <p:sp>
        <p:nvSpPr>
          <p:cNvPr id="11" name="Text Placeholder 11">
            <a:extLst>
              <a:ext uri="{FF2B5EF4-FFF2-40B4-BE49-F238E27FC236}">
                <a16:creationId xmlns:a16="http://schemas.microsoft.com/office/drawing/2014/main" id="{212538B0-5C94-48A5-A524-6CAAA310930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sp>
        <p:nvSpPr>
          <p:cNvPr id="5" name="Picture Placeholder 4">
            <a:extLst>
              <a:ext uri="{FF2B5EF4-FFF2-40B4-BE49-F238E27FC236}">
                <a16:creationId xmlns:a16="http://schemas.microsoft.com/office/drawing/2014/main" id="{C5ED19C9-4A49-4B3E-B30C-B72B9EBBC347}"/>
              </a:ext>
            </a:extLst>
          </p:cNvPr>
          <p:cNvSpPr>
            <a:spLocks noGrp="1"/>
          </p:cNvSpPr>
          <p:nvPr>
            <p:ph type="pic" sz="quarter" idx="11" hasCustomPrompt="1"/>
          </p:nvPr>
        </p:nvSpPr>
        <p:spPr>
          <a:xfrm>
            <a:off x="4979876" y="2"/>
            <a:ext cx="7212124" cy="3743325"/>
          </a:xfrm>
          <a:solidFill>
            <a:srgbClr val="EEEAE1"/>
          </a:solidFill>
        </p:spPr>
        <p:txBody>
          <a:bodyPr/>
          <a:lstStyle>
            <a:lvl1pPr marL="0" indent="0" algn="ctr">
              <a:buNone/>
              <a:defRPr/>
            </a:lvl1pPr>
          </a:lstStyle>
          <a:p>
            <a:r>
              <a:rPr lang="de-DE"/>
              <a:t> </a:t>
            </a:r>
          </a:p>
        </p:txBody>
      </p:sp>
      <p:pic>
        <p:nvPicPr>
          <p:cNvPr id="9" name="Logo_DE_Outline">
            <a:extLst>
              <a:ext uri="{FF2B5EF4-FFF2-40B4-BE49-F238E27FC236}">
                <a16:creationId xmlns:a16="http://schemas.microsoft.com/office/drawing/2014/main" id="{877AE2C5-C8AE-42D5-B3F8-CE79685608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725" y="383889"/>
            <a:ext cx="3397250" cy="2975550"/>
          </a:xfrm>
          <a:prstGeom prst="rect">
            <a:avLst/>
          </a:prstGeom>
        </p:spPr>
      </p:pic>
    </p:spTree>
    <p:extLst>
      <p:ext uri="{BB962C8B-B14F-4D97-AF65-F5344CB8AC3E}">
        <p14:creationId xmlns:p14="http://schemas.microsoft.com/office/powerpoint/2010/main" val="784353098"/>
      </p:ext>
    </p:extLst>
  </p:cSld>
  <p:clrMapOvr>
    <a:masterClrMapping/>
  </p:clrMapOvr>
  <p:extLst>
    <p:ext uri="{DCECCB84-F9BA-43D5-87BE-67443E8EF086}">
      <p15:sldGuideLst xmlns:p15="http://schemas.microsoft.com/office/powerpoint/2012/main">
        <p15:guide id="1" pos="482" userDrawn="1">
          <p15:clr>
            <a:srgbClr val="F26B43"/>
          </p15:clr>
        </p15:guide>
        <p15:guide id="2" pos="6108"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eite 03 (Claim Gra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342964-5F52-48D0-BC1C-5268D3F54A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325" b="37997"/>
          <a:stretch/>
        </p:blipFill>
        <p:spPr>
          <a:xfrm>
            <a:off x="-1586" y="130411"/>
            <a:ext cx="12193586" cy="3623817"/>
          </a:xfrm>
          <a:prstGeom prst="rect">
            <a:avLst/>
          </a:prstGeom>
        </p:spPr>
      </p:pic>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761148"/>
            <a:ext cx="8928993" cy="576064"/>
          </a:xfrm>
        </p:spPr>
        <p:txBody>
          <a:bodyPr anchor="b">
            <a:noAutofit/>
          </a:bodyPr>
          <a:lstStyle>
            <a:lvl1pPr algn="l">
              <a:defRPr sz="3600"/>
            </a:lvl1pPr>
          </a:lstStyle>
          <a:p>
            <a:pPr lvl="0"/>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409220"/>
            <a:ext cx="8928993" cy="396044"/>
          </a:xfrm>
        </p:spPr>
        <p:txBody>
          <a:bodyPr vert="horz" lIns="0" tIns="0" rIns="0" bIns="0" rtlCol="0">
            <a:noAutofit/>
          </a:bodyPr>
          <a:lstStyle>
            <a:lvl1pPr marL="0" indent="0">
              <a:buNone/>
              <a:defRPr lang="de-DE" sz="1800"/>
            </a:lvl1pPr>
          </a:lstStyle>
          <a:p>
            <a:pPr marL="228600" lvl="0" indent="-228600"/>
            <a:r>
              <a:rPr lang="de-DE"/>
              <a:t>Untertitel der Präsentation</a:t>
            </a:r>
            <a:endParaRPr lang="de-DE" dirty="0"/>
          </a:p>
        </p:txBody>
      </p:sp>
      <p:sp>
        <p:nvSpPr>
          <p:cNvPr id="11" name="Text Placeholder 11">
            <a:extLst>
              <a:ext uri="{FF2B5EF4-FFF2-40B4-BE49-F238E27FC236}">
                <a16:creationId xmlns:a16="http://schemas.microsoft.com/office/drawing/2014/main" id="{212538B0-5C94-48A5-A524-6CAAA310930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sp>
        <p:nvSpPr>
          <p:cNvPr id="13" name="GOERG_Markenbalken">
            <a:extLst>
              <a:ext uri="{FF2B5EF4-FFF2-40B4-BE49-F238E27FC236}">
                <a16:creationId xmlns:a16="http://schemas.microsoft.com/office/drawing/2014/main" id="{7773271E-CC7F-4BC9-AF74-AC5ADD746D83}"/>
              </a:ext>
            </a:extLst>
          </p:cNvPr>
          <p:cNvSpPr/>
          <p:nvPr userDrawn="1"/>
        </p:nvSpPr>
        <p:spPr>
          <a:xfrm>
            <a:off x="0" y="1"/>
            <a:ext cx="12192000" cy="180000"/>
          </a:xfrm>
          <a:prstGeom prst="rect">
            <a:avLst/>
          </a:prstGeom>
          <a:solidFill>
            <a:srgbClr val="5D6770"/>
          </a:solidFill>
          <a:ln w="12700" cap="flat" cmpd="sng" algn="ctr">
            <a:noFill/>
            <a:prstDash val="solid"/>
            <a:miter lim="800000"/>
          </a:ln>
          <a:effectLst/>
          <a:extLst>
            <a:ext uri="{91240B29-F687-4F45-9708-019B960494DF}">
              <a14:hiddenLine xmlns:a14="http://schemas.microsoft.com/office/drawing/2010/main" w="12700" cap="flat" cmpd="sng" algn="ctr">
                <a:solidFill>
                  <a:srgbClr val="5D677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Logo_DE_ClaimGray">
            <a:extLst>
              <a:ext uri="{FF2B5EF4-FFF2-40B4-BE49-F238E27FC236}">
                <a16:creationId xmlns:a16="http://schemas.microsoft.com/office/drawing/2014/main" id="{6DB81753-250D-443B-A8A8-6CA576F49BE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666"/>
          <a:stretch/>
        </p:blipFill>
        <p:spPr>
          <a:xfrm>
            <a:off x="9709544" y="-1"/>
            <a:ext cx="2102640" cy="1619251"/>
          </a:xfrm>
          <a:prstGeom prst="rect">
            <a:avLst/>
          </a:prstGeom>
        </p:spPr>
      </p:pic>
    </p:spTree>
    <p:extLst>
      <p:ext uri="{BB962C8B-B14F-4D97-AF65-F5344CB8AC3E}">
        <p14:creationId xmlns:p14="http://schemas.microsoft.com/office/powerpoint/2010/main" val="3663698612"/>
      </p:ext>
    </p:extLst>
  </p:cSld>
  <p:clrMapOvr>
    <a:masterClrMapping/>
  </p:clrMapOvr>
  <p:extLst>
    <p:ext uri="{DCECCB84-F9BA-43D5-87BE-67443E8EF086}">
      <p15:sldGuideLst xmlns:p15="http://schemas.microsoft.com/office/powerpoint/2012/main">
        <p15:guide id="1" pos="482" userDrawn="1">
          <p15:clr>
            <a:srgbClr val="F26B43"/>
          </p15:clr>
        </p15:guide>
        <p15:guide id="2" pos="6108"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eite 03 (Claim Weis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342964-5F52-48D0-BC1C-5268D3F54A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325" b="37997"/>
          <a:stretch/>
        </p:blipFill>
        <p:spPr>
          <a:xfrm>
            <a:off x="-1586" y="130411"/>
            <a:ext cx="12193586" cy="3623817"/>
          </a:xfrm>
          <a:prstGeom prst="rect">
            <a:avLst/>
          </a:prstGeom>
        </p:spPr>
      </p:pic>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761148"/>
            <a:ext cx="8928993" cy="576064"/>
          </a:xfrm>
        </p:spPr>
        <p:txBody>
          <a:bodyPr anchor="b">
            <a:noAutofit/>
          </a:bodyPr>
          <a:lstStyle>
            <a:lvl1pPr algn="l">
              <a:defRPr sz="3600"/>
            </a:lvl1pPr>
          </a:lstStyle>
          <a:p>
            <a:pPr lvl="0"/>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409220"/>
            <a:ext cx="8928993" cy="396044"/>
          </a:xfrm>
        </p:spPr>
        <p:txBody>
          <a:bodyPr vert="horz" lIns="0" tIns="0" rIns="0" bIns="0" rtlCol="0">
            <a:noAutofit/>
          </a:bodyPr>
          <a:lstStyle>
            <a:lvl1pPr marL="0" indent="0">
              <a:buNone/>
              <a:defRPr lang="de-DE" sz="1800"/>
            </a:lvl1pPr>
          </a:lstStyle>
          <a:p>
            <a:pPr marL="228600" lvl="0" indent="-228600"/>
            <a:r>
              <a:rPr lang="de-DE"/>
              <a:t>Untertitel der Präsentation</a:t>
            </a:r>
            <a:endParaRPr lang="de-DE" dirty="0"/>
          </a:p>
        </p:txBody>
      </p:sp>
      <p:sp>
        <p:nvSpPr>
          <p:cNvPr id="11" name="Text Placeholder 11">
            <a:extLst>
              <a:ext uri="{FF2B5EF4-FFF2-40B4-BE49-F238E27FC236}">
                <a16:creationId xmlns:a16="http://schemas.microsoft.com/office/drawing/2014/main" id="{212538B0-5C94-48A5-A524-6CAAA310930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sp>
        <p:nvSpPr>
          <p:cNvPr id="13" name="Rechteck 5">
            <a:extLst>
              <a:ext uri="{FF2B5EF4-FFF2-40B4-BE49-F238E27FC236}">
                <a16:creationId xmlns:a16="http://schemas.microsoft.com/office/drawing/2014/main" id="{7773271E-CC7F-4BC9-AF74-AC5ADD746D83}"/>
              </a:ext>
            </a:extLst>
          </p:cNvPr>
          <p:cNvSpPr/>
          <p:nvPr userDrawn="1"/>
        </p:nvSpPr>
        <p:spPr>
          <a:xfrm>
            <a:off x="0" y="1"/>
            <a:ext cx="12192000" cy="180000"/>
          </a:xfrm>
          <a:prstGeom prst="rect">
            <a:avLst/>
          </a:prstGeom>
          <a:solidFill>
            <a:srgbClr val="5D6770"/>
          </a:solidFill>
          <a:ln w="12700" cap="flat" cmpd="sng" algn="ctr">
            <a:noFill/>
            <a:prstDash val="solid"/>
            <a:miter lim="800000"/>
          </a:ln>
          <a:effectLst/>
          <a:extLst>
            <a:ext uri="{91240B29-F687-4F45-9708-019B960494DF}">
              <a14:hiddenLine xmlns:a14="http://schemas.microsoft.com/office/drawing/2010/main" w="12700" cap="flat" cmpd="sng" algn="ctr">
                <a:solidFill>
                  <a:srgbClr val="5D677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7294A83D-1D53-457C-B355-9B519488AB0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666"/>
          <a:stretch/>
        </p:blipFill>
        <p:spPr>
          <a:xfrm>
            <a:off x="9709544" y="-1"/>
            <a:ext cx="2102640" cy="1619251"/>
          </a:xfrm>
          <a:prstGeom prst="rect">
            <a:avLst/>
          </a:prstGeom>
        </p:spPr>
      </p:pic>
    </p:spTree>
    <p:extLst>
      <p:ext uri="{BB962C8B-B14F-4D97-AF65-F5344CB8AC3E}">
        <p14:creationId xmlns:p14="http://schemas.microsoft.com/office/powerpoint/2010/main" val="1682734730"/>
      </p:ext>
    </p:extLst>
  </p:cSld>
  <p:clrMapOvr>
    <a:masterClrMapping/>
  </p:clrMapOvr>
  <p:extLst>
    <p:ext uri="{DCECCB84-F9BA-43D5-87BE-67443E8EF086}">
      <p15:sldGuideLst xmlns:p15="http://schemas.microsoft.com/office/powerpoint/2012/main">
        <p15:guide id="1" pos="482" userDrawn="1">
          <p15:clr>
            <a:srgbClr val="F26B43"/>
          </p15:clr>
        </p15:guide>
        <p15:guide id="2" pos="6108"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eite 04 (Claim Grau)">
    <p:spTree>
      <p:nvGrpSpPr>
        <p:cNvPr id="1" name=""/>
        <p:cNvGrpSpPr/>
        <p:nvPr/>
      </p:nvGrpSpPr>
      <p:grpSpPr>
        <a:xfrm>
          <a:off x="0" y="0"/>
          <a:ext cx="0" cy="0"/>
          <a:chOff x="0" y="0"/>
          <a:chExt cx="0" cy="0"/>
        </a:xfrm>
      </p:grpSpPr>
      <p:pic>
        <p:nvPicPr>
          <p:cNvPr id="10" name="GOERG_Markenbalken">
            <a:extLst>
              <a:ext uri="{FF2B5EF4-FFF2-40B4-BE49-F238E27FC236}">
                <a16:creationId xmlns:a16="http://schemas.microsoft.com/office/drawing/2014/main" id="{B021F7DA-8817-4181-8C38-4AC7ABC762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05" t="17837" b="23190"/>
          <a:stretch/>
        </p:blipFill>
        <p:spPr>
          <a:xfrm>
            <a:off x="0" y="116632"/>
            <a:ext cx="12193586" cy="6741368"/>
          </a:xfrm>
          <a:prstGeom prst="rect">
            <a:avLst/>
          </a:prstGeom>
        </p:spPr>
      </p:pic>
      <p:sp>
        <p:nvSpPr>
          <p:cNvPr id="13" name="Rechteck 5">
            <a:extLst>
              <a:ext uri="{FF2B5EF4-FFF2-40B4-BE49-F238E27FC236}">
                <a16:creationId xmlns:a16="http://schemas.microsoft.com/office/drawing/2014/main" id="{EE5C2D4A-DC82-4BAD-B135-C7FDDD919EF3}"/>
              </a:ext>
            </a:extLst>
          </p:cNvPr>
          <p:cNvSpPr/>
          <p:nvPr userDrawn="1"/>
        </p:nvSpPr>
        <p:spPr>
          <a:xfrm>
            <a:off x="0" y="1"/>
            <a:ext cx="12192000" cy="180000"/>
          </a:xfrm>
          <a:prstGeom prst="rect">
            <a:avLst/>
          </a:prstGeom>
          <a:solidFill>
            <a:srgbClr val="5D6770"/>
          </a:solidFill>
          <a:ln w="12700" cap="flat" cmpd="sng" algn="ctr">
            <a:noFill/>
            <a:prstDash val="solid"/>
            <a:miter lim="800000"/>
          </a:ln>
          <a:effectLst/>
          <a:extLst>
            <a:ext uri="{91240B29-F687-4F45-9708-019B960494DF}">
              <a14:hiddenLine xmlns:a14="http://schemas.microsoft.com/office/drawing/2010/main" w="12700" cap="flat" cmpd="sng" algn="ctr">
                <a:solidFill>
                  <a:srgbClr val="5D677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FA64A870-2084-4193-9973-4C2D803B4B41}"/>
              </a:ext>
            </a:extLst>
          </p:cNvPr>
          <p:cNvSpPr/>
          <p:nvPr userDrawn="1"/>
        </p:nvSpPr>
        <p:spPr>
          <a:xfrm>
            <a:off x="0" y="4410076"/>
            <a:ext cx="9948428" cy="2115269"/>
          </a:xfrm>
          <a:prstGeom prst="rect">
            <a:avLst/>
          </a:prstGeom>
          <a:solidFill>
            <a:srgbClr val="FFFFFF">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chemeClr val="tx1"/>
              </a:solidFill>
            </a:endParaRPr>
          </a:p>
        </p:txBody>
      </p:sp>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761148"/>
            <a:ext cx="8928993" cy="576064"/>
          </a:xfrm>
        </p:spPr>
        <p:txBody>
          <a:bodyPr anchor="b">
            <a:noAutofit/>
          </a:bodyPr>
          <a:lstStyle>
            <a:lvl1pPr algn="l">
              <a:defRPr sz="3600"/>
            </a:lvl1pPr>
          </a:lstStyle>
          <a:p>
            <a:pPr lvl="0"/>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409220"/>
            <a:ext cx="8928993" cy="396044"/>
          </a:xfrm>
        </p:spPr>
        <p:txBody>
          <a:bodyPr vert="horz" lIns="0" tIns="0" rIns="0" bIns="0" rtlCol="0">
            <a:noAutofit/>
          </a:bodyPr>
          <a:lstStyle>
            <a:lvl1pPr marL="0" indent="0">
              <a:buNone/>
              <a:defRPr lang="de-DE" sz="1800"/>
            </a:lvl1pPr>
          </a:lstStyle>
          <a:p>
            <a:pPr marL="228600" lvl="0" indent="-228600"/>
            <a:r>
              <a:rPr lang="de-DE"/>
              <a:t>Untertitel der Präsentation</a:t>
            </a:r>
            <a:endParaRPr lang="de-DE" dirty="0"/>
          </a:p>
        </p:txBody>
      </p:sp>
      <p:sp>
        <p:nvSpPr>
          <p:cNvPr id="11" name="Text Placeholder 11">
            <a:extLst>
              <a:ext uri="{FF2B5EF4-FFF2-40B4-BE49-F238E27FC236}">
                <a16:creationId xmlns:a16="http://schemas.microsoft.com/office/drawing/2014/main" id="{212538B0-5C94-48A5-A524-6CAAA310930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pic>
        <p:nvPicPr>
          <p:cNvPr id="12" name="Logo_DE_ClaimGray">
            <a:extLst>
              <a:ext uri="{FF2B5EF4-FFF2-40B4-BE49-F238E27FC236}">
                <a16:creationId xmlns:a16="http://schemas.microsoft.com/office/drawing/2014/main" id="{F456F5AA-D6B0-49A0-A32F-3A09C2FA9A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666"/>
          <a:stretch/>
        </p:blipFill>
        <p:spPr>
          <a:xfrm>
            <a:off x="9709544" y="-1"/>
            <a:ext cx="2102640" cy="1619251"/>
          </a:xfrm>
          <a:prstGeom prst="rect">
            <a:avLst/>
          </a:prstGeom>
        </p:spPr>
      </p:pic>
    </p:spTree>
    <p:extLst>
      <p:ext uri="{BB962C8B-B14F-4D97-AF65-F5344CB8AC3E}">
        <p14:creationId xmlns:p14="http://schemas.microsoft.com/office/powerpoint/2010/main" val="4024974668"/>
      </p:ext>
    </p:extLst>
  </p:cSld>
  <p:clrMapOvr>
    <a:masterClrMapping/>
  </p:clrMapOvr>
  <p:extLst>
    <p:ext uri="{DCECCB84-F9BA-43D5-87BE-67443E8EF086}">
      <p15:sldGuideLst xmlns:p15="http://schemas.microsoft.com/office/powerpoint/2012/main">
        <p15:guide id="1" pos="483" userDrawn="1">
          <p15:clr>
            <a:srgbClr val="F26B43"/>
          </p15:clr>
        </p15:guide>
        <p15:guide id="2" pos="6108"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eite 04 (Claim Weiss)">
    <p:spTree>
      <p:nvGrpSpPr>
        <p:cNvPr id="1" name=""/>
        <p:cNvGrpSpPr/>
        <p:nvPr/>
      </p:nvGrpSpPr>
      <p:grpSpPr>
        <a:xfrm>
          <a:off x="0" y="0"/>
          <a:ext cx="0" cy="0"/>
          <a:chOff x="0" y="0"/>
          <a:chExt cx="0" cy="0"/>
        </a:xfrm>
      </p:grpSpPr>
      <p:pic>
        <p:nvPicPr>
          <p:cNvPr id="15" name="GOERG_Markenbalken">
            <a:extLst>
              <a:ext uri="{FF2B5EF4-FFF2-40B4-BE49-F238E27FC236}">
                <a16:creationId xmlns:a16="http://schemas.microsoft.com/office/drawing/2014/main" id="{8F6CD244-D0C6-4CA1-9DBB-B1FAB09D8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105" t="17837" b="23190"/>
          <a:stretch/>
        </p:blipFill>
        <p:spPr>
          <a:xfrm>
            <a:off x="0" y="116632"/>
            <a:ext cx="12193586" cy="6741368"/>
          </a:xfrm>
          <a:prstGeom prst="rect">
            <a:avLst/>
          </a:prstGeom>
        </p:spPr>
      </p:pic>
      <p:sp>
        <p:nvSpPr>
          <p:cNvPr id="13" name="GOERG_Markenbalken">
            <a:extLst>
              <a:ext uri="{FF2B5EF4-FFF2-40B4-BE49-F238E27FC236}">
                <a16:creationId xmlns:a16="http://schemas.microsoft.com/office/drawing/2014/main" id="{EDFE8461-4733-4A0E-A987-DA1844D5347F}"/>
              </a:ext>
            </a:extLst>
          </p:cNvPr>
          <p:cNvSpPr/>
          <p:nvPr userDrawn="1"/>
        </p:nvSpPr>
        <p:spPr>
          <a:xfrm>
            <a:off x="0" y="1"/>
            <a:ext cx="12192000" cy="180000"/>
          </a:xfrm>
          <a:prstGeom prst="rect">
            <a:avLst/>
          </a:prstGeom>
          <a:solidFill>
            <a:srgbClr val="5D6770"/>
          </a:solidFill>
          <a:ln w="12700" cap="flat" cmpd="sng" algn="ctr">
            <a:noFill/>
            <a:prstDash val="solid"/>
            <a:miter lim="800000"/>
          </a:ln>
          <a:effectLst/>
          <a:extLst>
            <a:ext uri="{91240B29-F687-4F45-9708-019B960494DF}">
              <a14:hiddenLine xmlns:a14="http://schemas.microsoft.com/office/drawing/2010/main" w="12700" cap="flat" cmpd="sng" algn="ctr">
                <a:solidFill>
                  <a:srgbClr val="5D677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FA64A870-2084-4193-9973-4C2D803B4B41}"/>
              </a:ext>
            </a:extLst>
          </p:cNvPr>
          <p:cNvSpPr/>
          <p:nvPr userDrawn="1"/>
        </p:nvSpPr>
        <p:spPr>
          <a:xfrm>
            <a:off x="0" y="4410076"/>
            <a:ext cx="9948428" cy="2115269"/>
          </a:xfrm>
          <a:prstGeom prst="rect">
            <a:avLst/>
          </a:prstGeom>
          <a:solidFill>
            <a:srgbClr val="FFFFFF">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a:solidFill>
                <a:schemeClr val="tx1"/>
              </a:solidFill>
            </a:endParaRPr>
          </a:p>
        </p:txBody>
      </p:sp>
      <p:sp>
        <p:nvSpPr>
          <p:cNvPr id="2" name="Title 1">
            <a:extLst>
              <a:ext uri="{FF2B5EF4-FFF2-40B4-BE49-F238E27FC236}">
                <a16:creationId xmlns:a16="http://schemas.microsoft.com/office/drawing/2014/main" id="{F724D648-AC4B-4863-9115-00188B1F52F9}"/>
              </a:ext>
            </a:extLst>
          </p:cNvPr>
          <p:cNvSpPr>
            <a:spLocks noGrp="1"/>
          </p:cNvSpPr>
          <p:nvPr>
            <p:ph type="ctrTitle" hasCustomPrompt="1"/>
          </p:nvPr>
        </p:nvSpPr>
        <p:spPr>
          <a:xfrm>
            <a:off x="767409" y="4761148"/>
            <a:ext cx="8928993" cy="576064"/>
          </a:xfrm>
        </p:spPr>
        <p:txBody>
          <a:bodyPr anchor="b">
            <a:noAutofit/>
          </a:bodyPr>
          <a:lstStyle>
            <a:lvl1pPr algn="l">
              <a:defRPr sz="3600"/>
            </a:lvl1pPr>
          </a:lstStyle>
          <a:p>
            <a:pPr lvl="0"/>
            <a:r>
              <a:rPr lang="de-DE"/>
              <a:t>Präsentationstitel</a:t>
            </a:r>
            <a:endParaRPr lang="de-DE" dirty="0"/>
          </a:p>
        </p:txBody>
      </p:sp>
      <p:sp>
        <p:nvSpPr>
          <p:cNvPr id="3" name="Subtitle 2">
            <a:extLst>
              <a:ext uri="{FF2B5EF4-FFF2-40B4-BE49-F238E27FC236}">
                <a16:creationId xmlns:a16="http://schemas.microsoft.com/office/drawing/2014/main" id="{FE546A11-09E1-4B59-8B2F-983FDE8011DA}"/>
              </a:ext>
            </a:extLst>
          </p:cNvPr>
          <p:cNvSpPr>
            <a:spLocks noGrp="1"/>
          </p:cNvSpPr>
          <p:nvPr>
            <p:ph type="subTitle" idx="1" hasCustomPrompt="1"/>
          </p:nvPr>
        </p:nvSpPr>
        <p:spPr>
          <a:xfrm>
            <a:off x="767409" y="5409220"/>
            <a:ext cx="8928993" cy="396044"/>
          </a:xfrm>
        </p:spPr>
        <p:txBody>
          <a:bodyPr vert="horz" lIns="0" tIns="0" rIns="0" bIns="0" rtlCol="0">
            <a:noAutofit/>
          </a:bodyPr>
          <a:lstStyle>
            <a:lvl1pPr marL="0" indent="0">
              <a:buNone/>
              <a:defRPr lang="de-DE" sz="1800"/>
            </a:lvl1pPr>
          </a:lstStyle>
          <a:p>
            <a:pPr marL="228600" lvl="0" indent="-228600"/>
            <a:r>
              <a:rPr lang="de-DE"/>
              <a:t>Untertitel der Präsentation</a:t>
            </a:r>
            <a:endParaRPr lang="de-DE" dirty="0"/>
          </a:p>
        </p:txBody>
      </p:sp>
      <p:sp>
        <p:nvSpPr>
          <p:cNvPr id="11" name="Text Placeholder 11">
            <a:extLst>
              <a:ext uri="{FF2B5EF4-FFF2-40B4-BE49-F238E27FC236}">
                <a16:creationId xmlns:a16="http://schemas.microsoft.com/office/drawing/2014/main" id="{212538B0-5C94-48A5-A524-6CAAA3109304}"/>
              </a:ext>
            </a:extLst>
          </p:cNvPr>
          <p:cNvSpPr>
            <a:spLocks noGrp="1"/>
          </p:cNvSpPr>
          <p:nvPr>
            <p:ph type="body" sz="quarter" idx="10" hasCustomPrompt="1"/>
          </p:nvPr>
        </p:nvSpPr>
        <p:spPr>
          <a:xfrm>
            <a:off x="767409" y="6093324"/>
            <a:ext cx="8929042" cy="252000"/>
          </a:xfrm>
        </p:spPr>
        <p:txBody>
          <a:bodyPr/>
          <a:lstStyle>
            <a:lvl1pPr marL="0" indent="0">
              <a:buNone/>
              <a:defRPr/>
            </a:lvl1pPr>
            <a:lvl2pPr marL="457200" indent="0">
              <a:buNone/>
              <a:defRPr/>
            </a:lvl2pPr>
          </a:lstStyle>
          <a:p>
            <a:pPr lvl="0"/>
            <a:r>
              <a:rPr lang="de-DE"/>
              <a:t>Name | Datum</a:t>
            </a:r>
            <a:endParaRPr lang="de-DE" dirty="0"/>
          </a:p>
        </p:txBody>
      </p:sp>
      <p:pic>
        <p:nvPicPr>
          <p:cNvPr id="14" name="Picture 13">
            <a:extLst>
              <a:ext uri="{FF2B5EF4-FFF2-40B4-BE49-F238E27FC236}">
                <a16:creationId xmlns:a16="http://schemas.microsoft.com/office/drawing/2014/main" id="{C0D232CD-D372-472B-A4CC-4B9F0010B16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666"/>
          <a:stretch/>
        </p:blipFill>
        <p:spPr>
          <a:xfrm>
            <a:off x="9709544" y="-1"/>
            <a:ext cx="2102640" cy="1619251"/>
          </a:xfrm>
          <a:prstGeom prst="rect">
            <a:avLst/>
          </a:prstGeom>
        </p:spPr>
      </p:pic>
    </p:spTree>
    <p:extLst>
      <p:ext uri="{BB962C8B-B14F-4D97-AF65-F5344CB8AC3E}">
        <p14:creationId xmlns:p14="http://schemas.microsoft.com/office/powerpoint/2010/main" val="229858345"/>
      </p:ext>
    </p:extLst>
  </p:cSld>
  <p:clrMapOvr>
    <a:masterClrMapping/>
  </p:clrMapOvr>
  <p:extLst>
    <p:ext uri="{DCECCB84-F9BA-43D5-87BE-67443E8EF086}">
      <p15:sldGuideLst xmlns:p15="http://schemas.microsoft.com/office/powerpoint/2012/main">
        <p15:guide id="1" pos="6108" userDrawn="1">
          <p15:clr>
            <a:srgbClr val="F26B43"/>
          </p15:clr>
        </p15:guide>
        <p15:guide id="2" pos="483"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Kapiteltrenner">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1981E4A-3233-4DD3-A699-3B9801DCBC88}"/>
              </a:ext>
            </a:extLst>
          </p:cNvPr>
          <p:cNvSpPr/>
          <p:nvPr userDrawn="1"/>
        </p:nvSpPr>
        <p:spPr>
          <a:xfrm>
            <a:off x="0" y="2888940"/>
            <a:ext cx="12192000" cy="2520280"/>
          </a:xfrm>
          <a:prstGeom prst="rect">
            <a:avLst/>
          </a:prstGeom>
          <a:solidFill>
            <a:srgbClr val="F8F7F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dirty="0">
              <a:solidFill>
                <a:schemeClr val="tx1"/>
              </a:solidFill>
            </a:endParaRPr>
          </a:p>
        </p:txBody>
      </p:sp>
      <p:sp>
        <p:nvSpPr>
          <p:cNvPr id="2" name="Titel 1">
            <a:extLst>
              <a:ext uri="{FF2B5EF4-FFF2-40B4-BE49-F238E27FC236}">
                <a16:creationId xmlns:a16="http://schemas.microsoft.com/office/drawing/2014/main" id="{4E325127-7137-4A8F-A620-F1DC014C43C9}"/>
              </a:ext>
            </a:extLst>
          </p:cNvPr>
          <p:cNvSpPr>
            <a:spLocks noGrp="1"/>
          </p:cNvSpPr>
          <p:nvPr>
            <p:ph type="title" hasCustomPrompt="1"/>
          </p:nvPr>
        </p:nvSpPr>
        <p:spPr>
          <a:xfrm>
            <a:off x="2423592" y="3860747"/>
            <a:ext cx="7272809" cy="576064"/>
          </a:xfrm>
        </p:spPr>
        <p:txBody>
          <a:bodyPr vert="horz" lIns="0" tIns="0" rIns="0" bIns="0" rtlCol="0" anchor="ctr">
            <a:noAutofit/>
          </a:bodyPr>
          <a:lstStyle>
            <a:lvl1pPr>
              <a:defRPr lang="en-US" sz="3600">
                <a:solidFill>
                  <a:srgbClr val="5C676E"/>
                </a:solidFill>
              </a:defRPr>
            </a:lvl1pPr>
          </a:lstStyle>
          <a:p>
            <a:pPr lvl="0"/>
            <a:r>
              <a:rPr lang="de-DE"/>
              <a:t>Kapitel eintragen</a:t>
            </a:r>
            <a:endParaRPr lang="en-US"/>
          </a:p>
        </p:txBody>
      </p:sp>
      <p:sp>
        <p:nvSpPr>
          <p:cNvPr id="3" name="Textplatzhalter 2">
            <a:extLst>
              <a:ext uri="{FF2B5EF4-FFF2-40B4-BE49-F238E27FC236}">
                <a16:creationId xmlns:a16="http://schemas.microsoft.com/office/drawing/2014/main" id="{6E383011-C04E-4FAF-9A25-FDB705DDF196}"/>
              </a:ext>
            </a:extLst>
          </p:cNvPr>
          <p:cNvSpPr>
            <a:spLocks noGrp="1"/>
          </p:cNvSpPr>
          <p:nvPr>
            <p:ph type="body" idx="1" hasCustomPrompt="1"/>
          </p:nvPr>
        </p:nvSpPr>
        <p:spPr>
          <a:xfrm>
            <a:off x="767409" y="3635794"/>
            <a:ext cx="1044117" cy="1025970"/>
          </a:xfrm>
          <a:solidFill>
            <a:srgbClr val="F8F7F5"/>
          </a:solidFill>
        </p:spPr>
        <p:txBody>
          <a:bodyPr vert="horz" lIns="0" tIns="0" rIns="0" bIns="0" rtlCol="0" anchor="ctr">
            <a:noAutofit/>
          </a:bodyPr>
          <a:lstStyle>
            <a:lvl1pPr marL="0" indent="0" algn="ctr">
              <a:buNone/>
              <a:defRPr lang="de-DE" sz="5400" spc="150" dirty="0" smtClean="0">
                <a:solidFill>
                  <a:srgbClr val="5C676E"/>
                </a:solidFill>
                <a:latin typeface="+mn-lt"/>
                <a:ea typeface="+mj-ea"/>
                <a:cs typeface="+mj-cs"/>
              </a:defRPr>
            </a:lvl1pPr>
          </a:lstStyle>
          <a:p>
            <a:pPr marL="177800" lvl="0" indent="-177800">
              <a:lnSpc>
                <a:spcPct val="90000"/>
              </a:lnSpc>
              <a:spcBef>
                <a:spcPct val="0"/>
              </a:spcBef>
            </a:pPr>
            <a:r>
              <a:rPr lang="de-DE" dirty="0"/>
              <a:t>01</a:t>
            </a:r>
          </a:p>
        </p:txBody>
      </p:sp>
      <p:sp>
        <p:nvSpPr>
          <p:cNvPr id="7" name="Rechteck 6">
            <a:extLst>
              <a:ext uri="{FF2B5EF4-FFF2-40B4-BE49-F238E27FC236}">
                <a16:creationId xmlns:a16="http://schemas.microsoft.com/office/drawing/2014/main" id="{F8EC9FB0-4263-42EB-B09D-21BAFCFDED6A}"/>
              </a:ext>
            </a:extLst>
          </p:cNvPr>
          <p:cNvSpPr/>
          <p:nvPr userDrawn="1"/>
        </p:nvSpPr>
        <p:spPr bwMode="gray">
          <a:xfrm>
            <a:off x="371364" y="1340768"/>
            <a:ext cx="900100" cy="252028"/>
          </a:xfrm>
          <a:prstGeom prst="rect">
            <a:avLst/>
          </a:prstGeom>
          <a:solidFill>
            <a:srgbClr val="FFFFFF"/>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dirty="0">
              <a:solidFill>
                <a:schemeClr val="tx1"/>
              </a:solidFill>
            </a:endParaRPr>
          </a:p>
        </p:txBody>
      </p:sp>
      <p:cxnSp>
        <p:nvCxnSpPr>
          <p:cNvPr id="6" name="Gerader Verbinder 5">
            <a:extLst>
              <a:ext uri="{FF2B5EF4-FFF2-40B4-BE49-F238E27FC236}">
                <a16:creationId xmlns:a16="http://schemas.microsoft.com/office/drawing/2014/main" id="{C1393C55-E3C4-4A1B-82CC-F999550691E3}"/>
              </a:ext>
            </a:extLst>
          </p:cNvPr>
          <p:cNvCxnSpPr/>
          <p:nvPr userDrawn="1"/>
        </p:nvCxnSpPr>
        <p:spPr>
          <a:xfrm>
            <a:off x="2092581" y="3529473"/>
            <a:ext cx="0" cy="1260140"/>
          </a:xfrm>
          <a:prstGeom prst="line">
            <a:avLst/>
          </a:prstGeom>
          <a:ln>
            <a:solidFill>
              <a:srgbClr val="B6A3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8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mit Sublin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51981E4A-3233-4DD3-A699-3B9801DCBC88}"/>
              </a:ext>
            </a:extLst>
          </p:cNvPr>
          <p:cNvSpPr/>
          <p:nvPr userDrawn="1"/>
        </p:nvSpPr>
        <p:spPr>
          <a:xfrm>
            <a:off x="0" y="2888940"/>
            <a:ext cx="12192000" cy="2520280"/>
          </a:xfrm>
          <a:prstGeom prst="rect">
            <a:avLst/>
          </a:prstGeom>
          <a:solidFill>
            <a:srgbClr val="F8F7F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dirty="0">
              <a:solidFill>
                <a:schemeClr val="tx1"/>
              </a:solidFill>
            </a:endParaRPr>
          </a:p>
        </p:txBody>
      </p:sp>
      <p:sp>
        <p:nvSpPr>
          <p:cNvPr id="2" name="Titel 1">
            <a:extLst>
              <a:ext uri="{FF2B5EF4-FFF2-40B4-BE49-F238E27FC236}">
                <a16:creationId xmlns:a16="http://schemas.microsoft.com/office/drawing/2014/main" id="{4E325127-7137-4A8F-A620-F1DC014C43C9}"/>
              </a:ext>
            </a:extLst>
          </p:cNvPr>
          <p:cNvSpPr>
            <a:spLocks noGrp="1"/>
          </p:cNvSpPr>
          <p:nvPr>
            <p:ph type="title" hasCustomPrompt="1"/>
          </p:nvPr>
        </p:nvSpPr>
        <p:spPr>
          <a:xfrm>
            <a:off x="911423" y="3753036"/>
            <a:ext cx="8784977" cy="576064"/>
          </a:xfrm>
        </p:spPr>
        <p:txBody>
          <a:bodyPr vert="horz" lIns="0" tIns="0" rIns="0" bIns="0" rtlCol="0" anchor="b">
            <a:noAutofit/>
          </a:bodyPr>
          <a:lstStyle>
            <a:lvl1pPr>
              <a:defRPr lang="en-US" sz="3600">
                <a:solidFill>
                  <a:srgbClr val="5C676E"/>
                </a:solidFill>
              </a:defRPr>
            </a:lvl1pPr>
          </a:lstStyle>
          <a:p>
            <a:pPr lvl="0"/>
            <a:r>
              <a:rPr lang="de-DE"/>
              <a:t>Kapitel eintragen</a:t>
            </a:r>
            <a:endParaRPr lang="en-US"/>
          </a:p>
        </p:txBody>
      </p:sp>
      <p:sp>
        <p:nvSpPr>
          <p:cNvPr id="7" name="Rechteck 6">
            <a:extLst>
              <a:ext uri="{FF2B5EF4-FFF2-40B4-BE49-F238E27FC236}">
                <a16:creationId xmlns:a16="http://schemas.microsoft.com/office/drawing/2014/main" id="{F8EC9FB0-4263-42EB-B09D-21BAFCFDED6A}"/>
              </a:ext>
            </a:extLst>
          </p:cNvPr>
          <p:cNvSpPr/>
          <p:nvPr userDrawn="1"/>
        </p:nvSpPr>
        <p:spPr bwMode="gray">
          <a:xfrm>
            <a:off x="371364" y="1340768"/>
            <a:ext cx="900100" cy="252028"/>
          </a:xfrm>
          <a:prstGeom prst="rect">
            <a:avLst/>
          </a:prstGeom>
          <a:solidFill>
            <a:srgbClr val="FFFFFF"/>
          </a:solidFill>
          <a:ln w="63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dirty="0">
              <a:solidFill>
                <a:schemeClr val="tx1"/>
              </a:solidFill>
            </a:endParaRPr>
          </a:p>
        </p:txBody>
      </p:sp>
      <p:sp>
        <p:nvSpPr>
          <p:cNvPr id="5" name="Text Placeholder 4">
            <a:extLst>
              <a:ext uri="{FF2B5EF4-FFF2-40B4-BE49-F238E27FC236}">
                <a16:creationId xmlns:a16="http://schemas.microsoft.com/office/drawing/2014/main" id="{BCBF99E4-60F7-40C4-8BC3-E6EC1AE0FDCF}"/>
              </a:ext>
            </a:extLst>
          </p:cNvPr>
          <p:cNvSpPr>
            <a:spLocks noGrp="1"/>
          </p:cNvSpPr>
          <p:nvPr>
            <p:ph type="body" sz="quarter" idx="10" hasCustomPrompt="1"/>
          </p:nvPr>
        </p:nvSpPr>
        <p:spPr>
          <a:xfrm>
            <a:off x="948400" y="4401108"/>
            <a:ext cx="8748000" cy="216024"/>
          </a:xfrm>
        </p:spPr>
        <p:txBody>
          <a:bodyPr>
            <a:noAutofit/>
          </a:bodyPr>
          <a:lstStyle>
            <a:lvl1pPr marL="0" indent="0">
              <a:spcBef>
                <a:spcPts val="0"/>
              </a:spcBef>
              <a:buNone/>
              <a:defRPr sz="1200" b="0">
                <a:solidFill>
                  <a:srgbClr val="B6A372"/>
                </a:solidFill>
              </a:defRPr>
            </a:lvl1pPr>
            <a:lvl2pPr marL="0" indent="0">
              <a:spcBef>
                <a:spcPts val="0"/>
              </a:spcBef>
              <a:buFont typeface="Wingdings" panose="05000000000000000000" pitchFamily="2" charset="2"/>
              <a:buNone/>
              <a:defRPr sz="1200">
                <a:solidFill>
                  <a:srgbClr val="B6A372"/>
                </a:solidFill>
              </a:defRPr>
            </a:lvl2pPr>
            <a:lvl3pPr marL="0" indent="0">
              <a:spcBef>
                <a:spcPts val="0"/>
              </a:spcBef>
              <a:buNone/>
              <a:defRPr sz="1200">
                <a:solidFill>
                  <a:srgbClr val="B6A372"/>
                </a:solidFill>
              </a:defRPr>
            </a:lvl3pPr>
            <a:lvl4pPr marL="0" indent="0">
              <a:spcBef>
                <a:spcPts val="0"/>
              </a:spcBef>
              <a:buNone/>
              <a:defRPr sz="1200">
                <a:solidFill>
                  <a:srgbClr val="B6A372"/>
                </a:solidFill>
              </a:defRPr>
            </a:lvl4pPr>
            <a:lvl5pPr marL="0" indent="0">
              <a:spcBef>
                <a:spcPts val="0"/>
              </a:spcBef>
              <a:buNone/>
              <a:defRPr sz="1200">
                <a:solidFill>
                  <a:srgbClr val="B6A372"/>
                </a:solidFill>
              </a:defRPr>
            </a:lvl5pPr>
          </a:lstStyle>
          <a:p>
            <a:pPr lvl="0"/>
            <a:r>
              <a:rPr lang="de-DE"/>
              <a:t>Stichwort | Stichwort | Stichwort</a:t>
            </a:r>
            <a:endParaRPr lang="de-DE" dirty="0"/>
          </a:p>
        </p:txBody>
      </p:sp>
    </p:spTree>
    <p:extLst>
      <p:ext uri="{BB962C8B-B14F-4D97-AF65-F5344CB8AC3E}">
        <p14:creationId xmlns:p14="http://schemas.microsoft.com/office/powerpoint/2010/main" val="36529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F2B46-87A7-4230-B129-90243F2BFB96}"/>
              </a:ext>
            </a:extLst>
          </p:cNvPr>
          <p:cNvSpPr>
            <a:spLocks noGrp="1"/>
          </p:cNvSpPr>
          <p:nvPr>
            <p:ph type="title" hasCustomPrompt="1"/>
          </p:nvPr>
        </p:nvSpPr>
        <p:spPr/>
        <p:txBody>
          <a:bodyPr/>
          <a:lstStyle>
            <a:lvl1pPr>
              <a:defRPr/>
            </a:lvl1pPr>
          </a:lstStyle>
          <a:p>
            <a:r>
              <a:rPr lang="de-DE"/>
              <a:t>Folientitel eintragen</a:t>
            </a:r>
            <a:endParaRPr lang="en-US"/>
          </a:p>
        </p:txBody>
      </p:sp>
    </p:spTree>
    <p:extLst>
      <p:ext uri="{BB962C8B-B14F-4D97-AF65-F5344CB8AC3E}">
        <p14:creationId xmlns:p14="http://schemas.microsoft.com/office/powerpoint/2010/main" val="1066053361"/>
      </p:ext>
    </p:extLst>
  </p:cSld>
  <p:clrMapOvr>
    <a:masterClrMapping/>
  </p:clrMapOvr>
  <p:extLst>
    <p:ext uri="{DCECCB84-F9BA-43D5-87BE-67443E8EF086}">
      <p15:sldGuideLst xmlns:p15="http://schemas.microsoft.com/office/powerpoint/2012/main">
        <p15:guide id="2" pos="6131" userDrawn="1">
          <p15:clr>
            <a:srgbClr val="F26B43"/>
          </p15:clr>
        </p15:guide>
        <p15:guide id="4" pos="370" userDrawn="1">
          <p15:clr>
            <a:srgbClr val="F26B43"/>
          </p15:clr>
        </p15:guide>
        <p15:guide id="5" orient="horz" pos="3997" userDrawn="1">
          <p15:clr>
            <a:srgbClr val="F26B43"/>
          </p15:clr>
        </p15:guide>
        <p15:guide id="6" orient="horz" pos="1139" userDrawn="1">
          <p15:clr>
            <a:srgbClr val="F26B43"/>
          </p15:clr>
        </p15:guide>
        <p15:guide id="7" pos="7310"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GOERG_Markenbalken">
            <a:extLst>
              <a:ext uri="{FF2B5EF4-FFF2-40B4-BE49-F238E27FC236}">
                <a16:creationId xmlns:a16="http://schemas.microsoft.com/office/drawing/2014/main" id="{DF73B8A9-370F-4272-A273-04F808D817F5}"/>
              </a:ext>
            </a:extLst>
          </p:cNvPr>
          <p:cNvSpPr/>
          <p:nvPr userDrawn="1"/>
        </p:nvSpPr>
        <p:spPr bwMode="gray">
          <a:xfrm>
            <a:off x="0" y="1"/>
            <a:ext cx="12192000" cy="144000"/>
          </a:xfrm>
          <a:prstGeom prst="rect">
            <a:avLst/>
          </a:prstGeom>
          <a:solidFill>
            <a:srgbClr val="5D6770"/>
          </a:solidFill>
          <a:ln w="12700" cap="flat" cmpd="sng" algn="ctr">
            <a:noFill/>
            <a:prstDash val="solid"/>
            <a:miter lim="800000"/>
          </a:ln>
          <a:effectLst/>
          <a:extLst>
            <a:ext uri="{91240B29-F687-4F45-9708-019B960494DF}">
              <a14:hiddenLine xmlns:a14="http://schemas.microsoft.com/office/drawing/2010/main" w="12700" cap="flat" cmpd="sng" algn="ctr">
                <a:solidFill>
                  <a:srgbClr val="5D6770"/>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a:extLst>
              <a:ext uri="{FF2B5EF4-FFF2-40B4-BE49-F238E27FC236}">
                <a16:creationId xmlns:a16="http://schemas.microsoft.com/office/drawing/2014/main" id="{D2616E96-564A-4AF9-AC3B-FD3D65C61EB5}"/>
              </a:ext>
            </a:extLst>
          </p:cNvPr>
          <p:cNvSpPr>
            <a:spLocks noGrp="1"/>
          </p:cNvSpPr>
          <p:nvPr>
            <p:ph type="title"/>
          </p:nvPr>
        </p:nvSpPr>
        <p:spPr>
          <a:xfrm>
            <a:off x="587387" y="224644"/>
            <a:ext cx="9145017" cy="1080120"/>
          </a:xfrm>
          <a:prstGeom prst="rect">
            <a:avLst/>
          </a:prstGeom>
        </p:spPr>
        <p:txBody>
          <a:bodyPr vert="horz" lIns="0" tIns="0" rIns="0" bIns="0" rtlCol="0" anchor="b">
            <a:noAutofit/>
          </a:bodyPr>
          <a:lstStyle/>
          <a:p>
            <a:r>
              <a:rPr lang="de-DE"/>
              <a:t>Folientitel eintragen</a:t>
            </a:r>
            <a:endParaRPr lang="de-DE" dirty="0"/>
          </a:p>
        </p:txBody>
      </p:sp>
      <p:sp>
        <p:nvSpPr>
          <p:cNvPr id="3" name="Text Placeholder 2">
            <a:extLst>
              <a:ext uri="{FF2B5EF4-FFF2-40B4-BE49-F238E27FC236}">
                <a16:creationId xmlns:a16="http://schemas.microsoft.com/office/drawing/2014/main" id="{DE44B011-538C-4D11-867D-74B821582AC1}"/>
              </a:ext>
            </a:extLst>
          </p:cNvPr>
          <p:cNvSpPr>
            <a:spLocks noGrp="1"/>
          </p:cNvSpPr>
          <p:nvPr>
            <p:ph type="body" idx="1"/>
          </p:nvPr>
        </p:nvSpPr>
        <p:spPr>
          <a:xfrm>
            <a:off x="587387" y="1808820"/>
            <a:ext cx="9145017" cy="4536504"/>
          </a:xfrm>
          <a:prstGeom prst="rect">
            <a:avLst/>
          </a:prstGeom>
        </p:spPr>
        <p:txBody>
          <a:bodyPr vert="horz" lIns="0" tIns="0" rIns="0" bIns="0" rtlCol="0">
            <a:noAutofit/>
          </a:bodyPr>
          <a:lstStyle/>
          <a:p>
            <a:pPr lvl="0"/>
            <a:r>
              <a:rPr lang="de-DE"/>
              <a:t>Text</a:t>
            </a:r>
          </a:p>
          <a:p>
            <a:pPr lvl="1"/>
            <a:r>
              <a:rPr lang="de-DE"/>
              <a:t>Text</a:t>
            </a:r>
            <a:endParaRPr lang="de-DE" dirty="0"/>
          </a:p>
          <a:p>
            <a:pPr lvl="2"/>
            <a:r>
              <a:rPr lang="de-DE" dirty="0"/>
              <a:t>Text</a:t>
            </a:r>
          </a:p>
          <a:p>
            <a:pPr lvl="3"/>
            <a:r>
              <a:rPr lang="de-DE" dirty="0"/>
              <a:t>Text</a:t>
            </a:r>
          </a:p>
          <a:p>
            <a:pPr lvl="4"/>
            <a:r>
              <a:rPr lang="de-DE" dirty="0"/>
              <a:t>Text</a:t>
            </a:r>
          </a:p>
        </p:txBody>
      </p:sp>
      <p:cxnSp>
        <p:nvCxnSpPr>
          <p:cNvPr id="7" name="Gerader Verbinder 11">
            <a:extLst>
              <a:ext uri="{FF2B5EF4-FFF2-40B4-BE49-F238E27FC236}">
                <a16:creationId xmlns:a16="http://schemas.microsoft.com/office/drawing/2014/main" id="{F3816FE1-ADA8-4497-BD8C-2950D1D37F92}"/>
              </a:ext>
            </a:extLst>
          </p:cNvPr>
          <p:cNvCxnSpPr>
            <a:cxnSpLocks/>
          </p:cNvCxnSpPr>
          <p:nvPr userDrawn="1"/>
        </p:nvCxnSpPr>
        <p:spPr>
          <a:xfrm>
            <a:off x="587387" y="1484784"/>
            <a:ext cx="576064" cy="0"/>
          </a:xfrm>
          <a:prstGeom prst="line">
            <a:avLst/>
          </a:prstGeom>
          <a:ln w="25400" cmpd="sng">
            <a:solidFill>
              <a:srgbClr val="B6A372"/>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AD6450-0A35-4225-B858-CF03B6F6088A}"/>
              </a:ext>
            </a:extLst>
          </p:cNvPr>
          <p:cNvSpPr txBox="1"/>
          <p:nvPr userDrawn="1"/>
        </p:nvSpPr>
        <p:spPr>
          <a:xfrm>
            <a:off x="11460596" y="6569764"/>
            <a:ext cx="157094" cy="153888"/>
          </a:xfrm>
          <a:prstGeom prst="rect">
            <a:avLst/>
          </a:prstGeom>
          <a:noFill/>
        </p:spPr>
        <p:txBody>
          <a:bodyPr wrap="none" lIns="0" tIns="0" rIns="0" bIns="0" rtlCol="0">
            <a:spAutoFit/>
          </a:bodyPr>
          <a:lstStyle/>
          <a:p>
            <a:pPr algn="r"/>
            <a:fld id="{B590313B-D614-4346-AAAB-701058D49E1E}" type="slidenum">
              <a:rPr lang="de-DE" sz="1000" smtClean="0"/>
              <a:pPr algn="r"/>
              <a:t>‹Nr.›</a:t>
            </a:fld>
            <a:endParaRPr lang="de-DE" sz="1200" spc="50" baseline="0"/>
          </a:p>
        </p:txBody>
      </p:sp>
      <p:pic>
        <p:nvPicPr>
          <p:cNvPr id="16" name="Logo_DE_ClaimGray">
            <a:extLst>
              <a:ext uri="{FF2B5EF4-FFF2-40B4-BE49-F238E27FC236}">
                <a16:creationId xmlns:a16="http://schemas.microsoft.com/office/drawing/2014/main" id="{E7D1E871-80C7-49E3-A807-4FB6B24FC329}"/>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666"/>
          <a:stretch/>
        </p:blipFill>
        <p:spPr>
          <a:xfrm>
            <a:off x="10339251" y="0"/>
            <a:ext cx="1589397" cy="1224000"/>
          </a:xfrm>
          <a:prstGeom prst="rect">
            <a:avLst/>
          </a:prstGeom>
        </p:spPr>
      </p:pic>
    </p:spTree>
    <p:extLst>
      <p:ext uri="{BB962C8B-B14F-4D97-AF65-F5344CB8AC3E}">
        <p14:creationId xmlns:p14="http://schemas.microsoft.com/office/powerpoint/2010/main" val="29449739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90" r:id="rId4"/>
    <p:sldLayoutId id="2147483662" r:id="rId5"/>
    <p:sldLayoutId id="2147483692" r:id="rId6"/>
    <p:sldLayoutId id="2147483688" r:id="rId7"/>
    <p:sldLayoutId id="2147483689" r:id="rId8"/>
    <p:sldLayoutId id="2147483680" r:id="rId9"/>
    <p:sldLayoutId id="2147483682" r:id="rId10"/>
    <p:sldLayoutId id="2147483681" r:id="rId11"/>
    <p:sldLayoutId id="2147483683" r:id="rId12"/>
    <p:sldLayoutId id="2147483665" r:id="rId13"/>
    <p:sldLayoutId id="2147483693" r:id="rId14"/>
    <p:sldLayoutId id="2147483695" r:id="rId15"/>
  </p:sldLayoutIdLst>
  <p:txStyles>
    <p:titleStyle>
      <a:lvl1pPr algn="l" defTabSz="914400" rtl="0" eaLnBrk="1" latinLnBrk="0" hangingPunct="1">
        <a:lnSpc>
          <a:spcPct val="90000"/>
        </a:lnSpc>
        <a:spcBef>
          <a:spcPct val="0"/>
        </a:spcBef>
        <a:buNone/>
        <a:defRPr sz="3000" kern="1200" spc="150" baseline="0">
          <a:solidFill>
            <a:srgbClr val="B6A372"/>
          </a:solidFill>
          <a:latin typeface="Georgia" panose="02040502050405020303" pitchFamily="18" charset="0"/>
          <a:ea typeface="+mj-ea"/>
          <a:cs typeface="+mj-cs"/>
        </a:defRPr>
      </a:lvl1pPr>
    </p:titleStyle>
    <p:bodyStyle>
      <a:lvl1pPr marL="177800" indent="-1778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1pPr>
      <a:lvl2pPr marL="450850" indent="-27305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2pPr>
      <a:lvl3pPr marL="717550" indent="-2667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3pPr>
      <a:lvl4pPr marL="984250" indent="-2667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1257300" indent="-27305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media" Target="../media/media1.wmv"/><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video" Target="../media/media1.wmv"/></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0.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notesSlide" Target="../notesSlides/notesSlide13.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0.png"/><Relationship Id="rId5" Type="http://schemas.openxmlformats.org/officeDocument/2006/relationships/notesSlide" Target="../notesSlides/notesSlide18.xml"/><Relationship Id="rId4"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1.jpeg"/><Relationship Id="rId5" Type="http://schemas.openxmlformats.org/officeDocument/2006/relationships/notesSlide" Target="../notesSlides/notesSlide19.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2.jpeg"/><Relationship Id="rId5" Type="http://schemas.openxmlformats.org/officeDocument/2006/relationships/notesSlide" Target="../notesSlides/notesSlide20.xml"/><Relationship Id="rId4"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3.png"/><Relationship Id="rId5" Type="http://schemas.openxmlformats.org/officeDocument/2006/relationships/notesSlide" Target="../notesSlides/notesSlide21.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notesSlide" Target="../notesSlides/notesSlide22.xml"/><Relationship Id="rId4"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4.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26.xml"/><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27.xml"/><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28.xml"/><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30.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31.xml"/><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32.xml"/><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3.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5.png"/><Relationship Id="rId5" Type="http://schemas.openxmlformats.org/officeDocument/2006/relationships/notesSlide" Target="../notesSlides/notesSlide35.xml"/><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36.xml"/><Relationship Id="rId4"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37.xml"/><Relationship Id="rId4"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38.xml"/><Relationship Id="rId4"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9.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113.xml"/><Relationship Id="rId7" Type="http://schemas.openxmlformats.org/officeDocument/2006/relationships/notesSlide" Target="../notesSlides/notesSlide40.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9.xml"/><Relationship Id="rId5" Type="http://schemas.openxmlformats.org/officeDocument/2006/relationships/tags" Target="../tags/tag115.xml"/><Relationship Id="rId4" Type="http://schemas.openxmlformats.org/officeDocument/2006/relationships/tags" Target="../tags/tag1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116.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A3B97-94D1-4F70-8547-26CF0208EA6C}"/>
              </a:ext>
            </a:extLst>
          </p:cNvPr>
          <p:cNvSpPr>
            <a:spLocks noGrp="1"/>
          </p:cNvSpPr>
          <p:nvPr>
            <p:ph type="ctrTitle"/>
          </p:nvPr>
        </p:nvSpPr>
        <p:spPr>
          <a:xfrm>
            <a:off x="2495601" y="3969060"/>
            <a:ext cx="11125235" cy="576064"/>
          </a:xfrm>
        </p:spPr>
        <p:txBody>
          <a:bodyPr/>
          <a:lstStyle/>
          <a:p>
            <a:r>
              <a:rPr lang="de-DE" sz="3200" smtClean="0">
                <a:solidFill>
                  <a:srgbClr val="CF112D"/>
                </a:solidFill>
                <a:cs typeface="Times New Roman" panose="02020603050405020304" pitchFamily="18" charset="0"/>
              </a:rPr>
              <a:t>Aus dem Maschinenraum der Signa-Insolvenz </a:t>
            </a:r>
            <a:endParaRPr lang="de-DE" sz="3200" dirty="0">
              <a:solidFill>
                <a:srgbClr val="CF112D"/>
              </a:solidFill>
            </a:endParaRPr>
          </a:p>
        </p:txBody>
      </p:sp>
      <p:sp>
        <p:nvSpPr>
          <p:cNvPr id="3" name="Untertitel 2">
            <a:extLst>
              <a:ext uri="{FF2B5EF4-FFF2-40B4-BE49-F238E27FC236}">
                <a16:creationId xmlns:a16="http://schemas.microsoft.com/office/drawing/2014/main" id="{A9E4E7AB-A48C-4833-840A-60B1E2F540C3}"/>
              </a:ext>
            </a:extLst>
          </p:cNvPr>
          <p:cNvSpPr>
            <a:spLocks noGrp="1"/>
          </p:cNvSpPr>
          <p:nvPr>
            <p:ph type="subTitle" idx="1"/>
          </p:nvPr>
        </p:nvSpPr>
        <p:spPr>
          <a:xfrm>
            <a:off x="2495650" y="5085184"/>
            <a:ext cx="8928993" cy="396044"/>
          </a:xfrm>
        </p:spPr>
        <p:txBody>
          <a:bodyPr/>
          <a:lstStyle/>
          <a:p>
            <a:pPr>
              <a:spcBef>
                <a:spcPts val="0"/>
              </a:spcBef>
            </a:pPr>
            <a:r>
              <a:rPr lang="de-DE" smtClean="0"/>
              <a:t>Norddeutsches Insolvenzforum Hamburg e.V.</a:t>
            </a:r>
          </a:p>
          <a:p>
            <a:pPr>
              <a:spcBef>
                <a:spcPts val="0"/>
              </a:spcBef>
            </a:pPr>
            <a:r>
              <a:rPr lang="de-DE" smtClean="0"/>
              <a:t>Hamburg, 17. Juni 2024</a:t>
            </a:r>
            <a:endParaRPr lang="de-DE" dirty="0"/>
          </a:p>
        </p:txBody>
      </p:sp>
      <p:sp>
        <p:nvSpPr>
          <p:cNvPr id="7" name="[name_placeholder]">
            <a:extLst>
              <a:ext uri="{FF2B5EF4-FFF2-40B4-BE49-F238E27FC236}">
                <a16:creationId xmlns:a16="http://schemas.microsoft.com/office/drawing/2014/main" id="{DA36AAFE-D470-4CF2-B614-1DFEDF0B5E62}"/>
              </a:ext>
            </a:extLst>
          </p:cNvPr>
          <p:cNvSpPr>
            <a:spLocks noGrp="1"/>
          </p:cNvSpPr>
          <p:nvPr>
            <p:ph type="body" sz="quarter" idx="10"/>
            <p:custDataLst>
              <p:tags r:id="rId2"/>
            </p:custDataLst>
          </p:nvPr>
        </p:nvSpPr>
        <p:spPr>
          <a:xfrm>
            <a:off x="2495601" y="6093324"/>
            <a:ext cx="8929042" cy="252000"/>
          </a:xfrm>
        </p:spPr>
        <p:txBody>
          <a:bodyPr/>
          <a:lstStyle/>
          <a:p>
            <a:r>
              <a:rPr lang="de-DE" dirty="0" smtClean="0"/>
              <a:t>Prof. Dr. Torsten Martini  |  Rechtsanwalt  | Fachanwalt für Insolvenz- und Sanierungsrecht</a:t>
            </a:r>
            <a:endParaRPr lang="de-DE" dirty="0"/>
          </a:p>
        </p:txBody>
      </p:sp>
      <p:pic>
        <p:nvPicPr>
          <p:cNvPr id="8" name="steam_factory_side.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0" y="188640"/>
            <a:ext cx="2143125" cy="6669360"/>
          </a:xfrm>
          <a:prstGeom prst="rect">
            <a:avLst/>
          </a:prstGeom>
        </p:spPr>
      </p:pic>
    </p:spTree>
    <p:custDataLst>
      <p:tags r:id="rId1"/>
    </p:custDataLst>
    <p:extLst>
      <p:ext uri="{BB962C8B-B14F-4D97-AF65-F5344CB8AC3E}">
        <p14:creationId xmlns:p14="http://schemas.microsoft.com/office/powerpoint/2010/main" val="29079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 und in </a:t>
            </a:r>
            <a:r>
              <a:rPr lang="de-DE" smtClean="0">
                <a:solidFill>
                  <a:srgbClr val="CF112D"/>
                </a:solidFill>
              </a:rPr>
              <a:t>Deutschland?</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smtClean="0"/>
              <a:t>Ein </a:t>
            </a:r>
            <a:r>
              <a:rPr lang="de-DE" sz="1800" b="0" dirty="0"/>
              <a:t>Gericht</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Eine </a:t>
            </a:r>
            <a:r>
              <a:rPr lang="de-DE" sz="1800" b="0" dirty="0"/>
              <a:t>Richterin</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Eine </a:t>
            </a:r>
            <a:r>
              <a:rPr lang="de-DE" sz="1800" b="0" dirty="0"/>
              <a:t>Rechtspflegerin</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Zwei </a:t>
            </a:r>
            <a:r>
              <a:rPr lang="de-DE" sz="1800" b="0" dirty="0" err="1"/>
              <a:t>UdG</a:t>
            </a:r>
            <a:endParaRPr lang="de-DE" sz="1800" b="0" dirty="0"/>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Abstimmung der Termine</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Berücksichtigung beim Pensum</a:t>
            </a:r>
            <a:r>
              <a:rPr lang="de-DE" sz="1800" b="0" dirty="0" smtClean="0"/>
              <a:t>?</a:t>
            </a:r>
            <a:endParaRPr lang="de-DE" sz="1800" b="0" dirty="0"/>
          </a:p>
        </p:txBody>
      </p:sp>
    </p:spTree>
    <p:custDataLst>
      <p:tags r:id="rId1"/>
    </p:custDataLst>
    <p:extLst>
      <p:ext uri="{BB962C8B-B14F-4D97-AF65-F5344CB8AC3E}">
        <p14:creationId xmlns:p14="http://schemas.microsoft.com/office/powerpoint/2010/main" val="2824880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dirty="0" smtClean="0">
                <a:solidFill>
                  <a:srgbClr val="CF112D"/>
                </a:solidFill>
              </a:rPr>
              <a:t>… und die Kreditinstitute?</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smtClean="0"/>
              <a:t>Entwicklung der Struktur und Besetzung der entsprechenden Abteilungen</a:t>
            </a:r>
            <a:endParaRPr lang="de-DE" sz="1800" b="0" dirty="0"/>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3338" y="3176972"/>
            <a:ext cx="4572508" cy="3429381"/>
          </a:xfrm>
          <a:prstGeom prst="rect">
            <a:avLst/>
          </a:prstGeom>
        </p:spPr>
      </p:pic>
    </p:spTree>
    <p:custDataLst>
      <p:tags r:id="rId1"/>
    </p:custDataLst>
    <p:extLst>
      <p:ext uri="{BB962C8B-B14F-4D97-AF65-F5344CB8AC3E}">
        <p14:creationId xmlns:p14="http://schemas.microsoft.com/office/powerpoint/2010/main" val="930410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 56 Abs. 1 </a:t>
            </a:r>
            <a:r>
              <a:rPr lang="de-DE" smtClean="0">
                <a:solidFill>
                  <a:srgbClr val="CF112D"/>
                </a:solidFill>
              </a:rPr>
              <a:t>InsO</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 natürliche Person…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rd. 30 Berufsträger</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ganz überwiegend Verwalter/Partner</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insbes. regionale Zuordnung  </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ad hoc Termine vor Ort</a:t>
            </a:r>
          </a:p>
          <a:p>
            <a:pPr marL="719138" lvl="3" indent="-366713">
              <a:spcBef>
                <a:spcPts val="0"/>
              </a:spcBef>
              <a:buSzPct val="100000"/>
            </a:pPr>
            <a:r>
              <a:rPr lang="de-DE" smtClean="0">
                <a:solidFill>
                  <a:srgbClr val="5C676E"/>
                </a:solidFill>
              </a:rPr>
              <a:t>Kenntnisse </a:t>
            </a:r>
            <a:r>
              <a:rPr lang="de-DE">
                <a:solidFill>
                  <a:srgbClr val="5C676E"/>
                </a:solidFill>
              </a:rPr>
              <a:t>lokaler Besonderheiten</a:t>
            </a:r>
          </a:p>
          <a:p>
            <a:pPr marL="719138" lvl="3" indent="-366713">
              <a:spcBef>
                <a:spcPts val="0"/>
              </a:spcBef>
              <a:buSzPct val="100000"/>
            </a:pPr>
            <a:r>
              <a:rPr lang="de-DE" smtClean="0">
                <a:solidFill>
                  <a:srgbClr val="5C676E"/>
                </a:solidFill>
              </a:rPr>
              <a:t>Politik</a:t>
            </a:r>
            <a:endParaRPr lang="de-DE">
              <a:solidFill>
                <a:srgbClr val="5C676E"/>
              </a:solidFill>
            </a:endParaRP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rd. 160 Verfahren (nominell!) per </a:t>
            </a:r>
            <a:r>
              <a:rPr lang="de-DE" sz="1800" b="0" smtClean="0"/>
              <a:t>heute</a:t>
            </a:r>
            <a:endParaRPr lang="de-DE" sz="1800" b="0"/>
          </a:p>
        </p:txBody>
      </p:sp>
    </p:spTree>
    <p:custDataLst>
      <p:tags r:id="rId1"/>
    </p:custDataLst>
    <p:extLst>
      <p:ext uri="{BB962C8B-B14F-4D97-AF65-F5344CB8AC3E}">
        <p14:creationId xmlns:p14="http://schemas.microsoft.com/office/powerpoint/2010/main" val="364206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Danke an </a:t>
            </a:r>
            <a:r>
              <a:rPr lang="de-DE" smtClean="0">
                <a:solidFill>
                  <a:srgbClr val="CF112D"/>
                </a:solidFill>
              </a:rPr>
              <a:t>…</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a:p>
          <a:p>
            <a:pPr lvl="0">
              <a:spcBef>
                <a:spcPts val="0"/>
              </a:spcBef>
              <a:buClr>
                <a:srgbClr val="C00000"/>
              </a:buClr>
              <a:buSzPct val="105000"/>
            </a:pPr>
            <a:endParaRPr lang="de-DE" sz="1800" b="0" smtClean="0"/>
          </a:p>
          <a:p>
            <a:pPr lvl="0">
              <a:spcBef>
                <a:spcPts val="0"/>
              </a:spcBef>
              <a:buClr>
                <a:srgbClr val="C00000"/>
              </a:buClr>
              <a:buSzPct val="105000"/>
            </a:pPr>
            <a:endParaRPr lang="de-DE" sz="1800" b="0" smtClean="0"/>
          </a:p>
          <a:p>
            <a:pPr lvl="0">
              <a:spcBef>
                <a:spcPts val="0"/>
              </a:spcBef>
              <a:buClr>
                <a:srgbClr val="C00000"/>
              </a:buClr>
              <a:buSzPct val="105000"/>
            </a:pPr>
            <a:r>
              <a:rPr lang="de-DE" sz="1800" smtClean="0">
                <a:solidFill>
                  <a:srgbClr val="C00000"/>
                </a:solidFill>
              </a:rPr>
              <a:t>*</a:t>
            </a:r>
            <a:r>
              <a:rPr lang="de-DE" sz="1800" b="0" smtClean="0"/>
              <a:t> </a:t>
            </a:r>
            <a:r>
              <a:rPr lang="de-DE" sz="1800" b="0"/>
              <a:t>es gibt natürlich unzählige gleichwertige Mitbewerberlösungen</a:t>
            </a:r>
            <a:r>
              <a:rPr lang="de-DE" sz="1800" b="0" smtClean="0"/>
              <a:t>!</a:t>
            </a:r>
            <a:endParaRPr lang="de-DE" sz="1800" b="0"/>
          </a:p>
        </p:txBody>
      </p:sp>
      <p:pic>
        <p:nvPicPr>
          <p:cNvPr id="4" name="Grafik 3"/>
          <p:cNvPicPr>
            <a:picLocks noChangeAspect="1"/>
          </p:cNvPicPr>
          <p:nvPr/>
        </p:nvPicPr>
        <p:blipFill>
          <a:blip r:embed="rId6"/>
          <a:stretch>
            <a:fillRect/>
          </a:stretch>
        </p:blipFill>
        <p:spPr>
          <a:xfrm>
            <a:off x="3683732" y="2816932"/>
            <a:ext cx="3743325" cy="1219200"/>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7464152" y="2744924"/>
            <a:ext cx="556202" cy="430887"/>
          </a:xfrm>
          <a:prstGeom prst="rect">
            <a:avLst/>
          </a:prstGeom>
        </p:spPr>
        <p:txBody>
          <a:bodyPr wrap="square">
            <a:spAutoFit/>
          </a:bodyPr>
          <a:lstStyle/>
          <a:p>
            <a:r>
              <a:rPr lang="de-DE" sz="2200" dirty="0">
                <a:solidFill>
                  <a:srgbClr val="CF112D"/>
                </a:solidFill>
              </a:rPr>
              <a:t>*</a:t>
            </a:r>
            <a:endParaRPr lang="de-DE" sz="2200" dirty="0"/>
          </a:p>
        </p:txBody>
      </p:sp>
    </p:spTree>
    <p:custDataLst>
      <p:tags r:id="rId1"/>
    </p:custDataLst>
    <p:extLst>
      <p:ext uri="{BB962C8B-B14F-4D97-AF65-F5344CB8AC3E}">
        <p14:creationId xmlns:p14="http://schemas.microsoft.com/office/powerpoint/2010/main" val="1574239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pc="50" smtClean="0">
                <a:solidFill>
                  <a:srgbClr val="C00000"/>
                </a:solidFill>
              </a:rPr>
              <a:t/>
            </a:r>
            <a:br>
              <a:rPr lang="de-DE" spc="50" smtClean="0">
                <a:solidFill>
                  <a:srgbClr val="C00000"/>
                </a:solidFill>
              </a:rPr>
            </a:br>
            <a:r>
              <a:rPr lang="de-DE" spc="50" smtClean="0">
                <a:solidFill>
                  <a:srgbClr val="C00000"/>
                </a:solidFill>
              </a:rPr>
              <a:t>Das </a:t>
            </a:r>
            <a:r>
              <a:rPr lang="de-DE" spc="50">
                <a:solidFill>
                  <a:srgbClr val="C00000"/>
                </a:solidFill>
              </a:rPr>
              <a:t>bzw. die Unternehmen</a:t>
            </a:r>
            <a:br>
              <a:rPr lang="de-DE" spc="50">
                <a:solidFill>
                  <a:srgbClr val="C00000"/>
                </a:solidFill>
              </a:rPr>
            </a:br>
            <a:endParaRPr lang="de-DE" dirty="0">
              <a:solidFill>
                <a:srgbClr val="CF112D"/>
              </a:solidFill>
            </a:endParaRP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smtClean="0">
                <a:solidFill>
                  <a:srgbClr val="CF112D"/>
                </a:solidFill>
              </a:rPr>
              <a:t>II.</a:t>
            </a:r>
            <a:endParaRPr lang="de-DE" dirty="0">
              <a:solidFill>
                <a:srgbClr val="CF112D"/>
              </a:solidFill>
            </a:endParaRPr>
          </a:p>
        </p:txBody>
      </p:sp>
    </p:spTree>
    <p:custDataLst>
      <p:tags r:id="rId1"/>
    </p:custDataLst>
    <p:extLst>
      <p:ext uri="{BB962C8B-B14F-4D97-AF65-F5344CB8AC3E}">
        <p14:creationId xmlns:p14="http://schemas.microsoft.com/office/powerpoint/2010/main" val="488211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SIGNA Unternehmensgruppe </a:t>
            </a:r>
            <a:endParaRPr lang="de-DE" dirty="0">
              <a:solidFill>
                <a:srgbClr val="CF112D"/>
              </a:solidFill>
            </a:endParaRPr>
          </a:p>
        </p:txBody>
      </p:sp>
      <p:pic>
        <p:nvPicPr>
          <p:cNvPr id="4" name="Grafik 3"/>
          <p:cNvPicPr>
            <a:picLocks noChangeAspect="1"/>
          </p:cNvPicPr>
          <p:nvPr/>
        </p:nvPicPr>
        <p:blipFill>
          <a:blip r:embed="rId5"/>
          <a:stretch>
            <a:fillRect/>
          </a:stretch>
        </p:blipFill>
        <p:spPr>
          <a:xfrm>
            <a:off x="983432" y="1848383"/>
            <a:ext cx="9667875" cy="43529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840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„Die“ </a:t>
            </a:r>
            <a:r>
              <a:rPr lang="de-DE" smtClean="0">
                <a:solidFill>
                  <a:srgbClr val="CF112D"/>
                </a:solidFill>
              </a:rPr>
              <a:t>Signa-Insolvenz?</a:t>
            </a:r>
            <a:endParaRPr lang="de-DE" dirty="0">
              <a:solidFill>
                <a:srgbClr val="CF112D"/>
              </a:solidFill>
            </a:endParaRPr>
          </a:p>
        </p:txBody>
      </p:sp>
      <p:sp>
        <p:nvSpPr>
          <p:cNvPr id="4" name="Rechteck 3"/>
          <p:cNvSpPr/>
          <p:nvPr/>
        </p:nvSpPr>
        <p:spPr>
          <a:xfrm>
            <a:off x="3035660" y="1917327"/>
            <a:ext cx="2519674" cy="1008112"/>
          </a:xfrm>
          <a:prstGeom prst="rect">
            <a:avLst/>
          </a:prstGeom>
          <a:solidFill>
            <a:srgbClr val="EEEAE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r>
              <a:rPr lang="de-DE" sz="1600" spc="50" baseline="0" dirty="0" err="1" smtClean="0">
                <a:solidFill>
                  <a:schemeClr val="tx1"/>
                </a:solidFill>
              </a:rPr>
              <a:t>PropCos</a:t>
            </a:r>
            <a:endParaRPr lang="de-DE" sz="1600" spc="50" baseline="0" dirty="0" smtClean="0">
              <a:solidFill>
                <a:schemeClr val="tx1"/>
              </a:solidFill>
            </a:endParaRPr>
          </a:p>
        </p:txBody>
      </p:sp>
      <p:sp>
        <p:nvSpPr>
          <p:cNvPr id="5" name="Rechteck 4"/>
          <p:cNvSpPr/>
          <p:nvPr/>
        </p:nvSpPr>
        <p:spPr>
          <a:xfrm>
            <a:off x="6059390" y="1916832"/>
            <a:ext cx="2519674" cy="1008112"/>
          </a:xfrm>
          <a:prstGeom prst="rect">
            <a:avLst/>
          </a:prstGeom>
          <a:solidFill>
            <a:srgbClr val="EEEAE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r>
              <a:rPr lang="de-DE" sz="1600" spc="50" baseline="0" dirty="0" err="1" smtClean="0">
                <a:solidFill>
                  <a:schemeClr val="tx1"/>
                </a:solidFill>
              </a:rPr>
              <a:t>PropCos</a:t>
            </a:r>
            <a:r>
              <a:rPr lang="de-DE" sz="1600" spc="50" baseline="0" dirty="0" smtClean="0">
                <a:solidFill>
                  <a:schemeClr val="tx1"/>
                </a:solidFill>
              </a:rPr>
              <a:t> Development</a:t>
            </a:r>
          </a:p>
        </p:txBody>
      </p:sp>
      <p:sp>
        <p:nvSpPr>
          <p:cNvPr id="6" name="Rechteck 5"/>
          <p:cNvSpPr/>
          <p:nvPr/>
        </p:nvSpPr>
        <p:spPr>
          <a:xfrm>
            <a:off x="3035660" y="4555183"/>
            <a:ext cx="2519674" cy="1008112"/>
          </a:xfrm>
          <a:prstGeom prst="rect">
            <a:avLst/>
          </a:prstGeom>
          <a:solidFill>
            <a:srgbClr val="EEEAE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r>
              <a:rPr lang="de-DE" sz="1600" spc="50" baseline="0" dirty="0" err="1" smtClean="0">
                <a:solidFill>
                  <a:schemeClr val="tx1"/>
                </a:solidFill>
              </a:rPr>
              <a:t>OpCos</a:t>
            </a:r>
            <a:endParaRPr lang="de-DE" sz="1600" spc="50" baseline="0" dirty="0" smtClean="0">
              <a:solidFill>
                <a:schemeClr val="tx1"/>
              </a:solidFill>
            </a:endParaRPr>
          </a:p>
        </p:txBody>
      </p:sp>
      <p:sp>
        <p:nvSpPr>
          <p:cNvPr id="7" name="Rechteck 6"/>
          <p:cNvSpPr/>
          <p:nvPr/>
        </p:nvSpPr>
        <p:spPr>
          <a:xfrm>
            <a:off x="3035660" y="3180206"/>
            <a:ext cx="2519674" cy="1008112"/>
          </a:xfrm>
          <a:prstGeom prst="rect">
            <a:avLst/>
          </a:prstGeom>
          <a:solidFill>
            <a:srgbClr val="EEEAE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r>
              <a:rPr lang="de-DE" sz="1600" spc="50" baseline="0" dirty="0" smtClean="0">
                <a:solidFill>
                  <a:schemeClr val="tx1"/>
                </a:solidFill>
              </a:rPr>
              <a:t>Zwischenholdings</a:t>
            </a:r>
          </a:p>
        </p:txBody>
      </p:sp>
      <p:sp>
        <p:nvSpPr>
          <p:cNvPr id="8" name="Rechteck 7"/>
          <p:cNvSpPr/>
          <p:nvPr/>
        </p:nvSpPr>
        <p:spPr>
          <a:xfrm>
            <a:off x="6059390" y="3182686"/>
            <a:ext cx="2519674" cy="1008112"/>
          </a:xfrm>
          <a:prstGeom prst="rect">
            <a:avLst/>
          </a:prstGeom>
          <a:solidFill>
            <a:srgbClr val="EEEAE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r>
              <a:rPr lang="de-DE" sz="1600" spc="50" baseline="0" dirty="0" err="1" smtClean="0">
                <a:solidFill>
                  <a:schemeClr val="tx1"/>
                </a:solidFill>
              </a:rPr>
              <a:t>FinCos</a:t>
            </a:r>
            <a:endParaRPr lang="de-DE" sz="1600" spc="50" baseline="0" dirty="0" smtClean="0">
              <a:solidFill>
                <a:schemeClr val="tx1"/>
              </a:solidFill>
            </a:endParaRPr>
          </a:p>
        </p:txBody>
      </p:sp>
    </p:spTree>
    <p:custDataLst>
      <p:tags r:id="rId1"/>
    </p:custDataLst>
    <p:extLst>
      <p:ext uri="{BB962C8B-B14F-4D97-AF65-F5344CB8AC3E}">
        <p14:creationId xmlns:p14="http://schemas.microsoft.com/office/powerpoint/2010/main" val="400426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„Die“ </a:t>
            </a:r>
            <a:r>
              <a:rPr lang="de-DE" smtClean="0">
                <a:solidFill>
                  <a:srgbClr val="CF112D"/>
                </a:solidFill>
              </a:rPr>
              <a:t>Signa-Insolvenz?</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45 Seiten Organigramm als PDF (dankenswerter Weise durchsuchbar)</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Über alles 172 Anträge (per 11.06.2024)</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rd. 50 Propcos</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smtClean="0"/>
              <a:t>Zahlreiche </a:t>
            </a:r>
            <a:r>
              <a:rPr lang="de-DE" sz="1800" b="0"/>
              <a:t>Vorrats- und sonstige inaktiven Gesellschaften </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inkl. phG</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Teilweise ähnlich oder missverständlich firmierende Gesellschaften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Grenzüberschreitend</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Österreich, Luxemburg, </a:t>
            </a:r>
            <a:r>
              <a:rPr lang="de-DE" sz="1800" b="0" smtClean="0"/>
              <a:t>Deutschland</a:t>
            </a:r>
            <a:endParaRPr lang="de-DE" sz="1800" b="0"/>
          </a:p>
        </p:txBody>
      </p:sp>
    </p:spTree>
    <p:custDataLst>
      <p:tags r:id="rId1"/>
    </p:custDataLst>
    <p:extLst>
      <p:ext uri="{BB962C8B-B14F-4D97-AF65-F5344CB8AC3E}">
        <p14:creationId xmlns:p14="http://schemas.microsoft.com/office/powerpoint/2010/main" val="2291692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Portfolio</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Projektierte Immobilienprojekte in exklusiven Lagen</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in Umsetzung befindlich (Elbtower, Gänsemarkt, Alte Akademie, Hauptwache)</a:t>
            </a:r>
          </a:p>
          <a:p>
            <a:pPr marL="719138" lvl="3" indent="-366713">
              <a:spcBef>
                <a:spcPts val="0"/>
              </a:spcBef>
              <a:buSzPct val="100000"/>
            </a:pPr>
            <a:r>
              <a:rPr lang="de-DE" smtClean="0">
                <a:solidFill>
                  <a:srgbClr val="5C676E"/>
                </a:solidFill>
              </a:rPr>
              <a:t>projektiert </a:t>
            </a:r>
            <a:r>
              <a:rPr lang="de-DE">
                <a:solidFill>
                  <a:srgbClr val="5C676E"/>
                </a:solidFill>
              </a:rPr>
              <a:t>und nicht begonnen (Thalia-Haus, Mönckebergstraße)</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Bestandsimmobilien</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Darunter 2 Dutzend GKK-Standorte</a:t>
            </a:r>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420485"/>
            <a:ext cx="5040560" cy="3150350"/>
          </a:xfrm>
          <a:prstGeom prst="rect">
            <a:avLst/>
          </a:prstGeom>
        </p:spPr>
      </p:pic>
    </p:spTree>
    <p:custDataLst>
      <p:tags r:id="rId1"/>
    </p:custDataLst>
    <p:extLst>
      <p:ext uri="{BB962C8B-B14F-4D97-AF65-F5344CB8AC3E}">
        <p14:creationId xmlns:p14="http://schemas.microsoft.com/office/powerpoint/2010/main" val="3106086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Einerseits </a:t>
            </a:r>
            <a:r>
              <a:rPr lang="de-DE" smtClean="0">
                <a:solidFill>
                  <a:srgbClr val="CF112D"/>
                </a:solidFill>
              </a:rPr>
              <a:t>…</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6129300"/>
            <a:ext cx="11017237" cy="468052"/>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C00000"/>
              </a:buClr>
              <a:buSzPct val="105000"/>
            </a:pPr>
            <a:r>
              <a:rPr lang="de-DE" sz="1800" b="0"/>
              <a:t>Em. Fußgängerbrücke Thalia/Karstadt Mönckebergstraße, </a:t>
            </a:r>
            <a:r>
              <a:rPr lang="de-DE" sz="1800" b="0" smtClean="0"/>
              <a:t>Hamburg</a:t>
            </a:r>
            <a:endParaRPr lang="de-DE" sz="1800" b="0"/>
          </a:p>
        </p:txBody>
      </p:sp>
      <p:pic>
        <p:nvPicPr>
          <p:cNvPr id="5" name="Picture 4" descr="Die Verbindung zwischen dem Karstadt-Stammhaus an der Mönckebergstraße und dem Thalia-Haus an der Kleinen Rosenstraße ist in wenigen Tagen Geschich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575" y="1880828"/>
            <a:ext cx="7104789" cy="3996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31901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azit Placeholder 5">
            <a:extLst>
              <a:ext uri="{FF2B5EF4-FFF2-40B4-BE49-F238E27FC236}">
                <a16:creationId xmlns:a16="http://schemas.microsoft.com/office/drawing/2014/main" id="{10709C8F-AC4E-489F-BA70-F9DFE5C4D279}"/>
              </a:ext>
            </a:extLst>
          </p:cNvPr>
          <p:cNvSpPr txBox="1">
            <a:spLocks/>
          </p:cNvSpPr>
          <p:nvPr>
            <p:custDataLst>
              <p:tags r:id="rId2"/>
            </p:custDataLst>
          </p:nvPr>
        </p:nvSpPr>
        <p:spPr>
          <a:xfrm>
            <a:off x="0" y="2060575"/>
            <a:ext cx="12192000" cy="3994977"/>
          </a:xfrm>
          <a:prstGeom prst="rect">
            <a:avLst/>
          </a:prstGeom>
          <a:solidFill>
            <a:srgbClr val="F8F7F5"/>
          </a:solidFill>
          <a:ln>
            <a:solidFill>
              <a:srgbClr val="EEEAE1"/>
            </a:solidFill>
          </a:ln>
        </p:spPr>
        <p:txBody>
          <a:bodyPr vert="horz" lIns="1008000" tIns="72000" rIns="1008000" bIns="72000" rtlCol="0" anchor="ctr" anchorCtr="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algn="just">
              <a:spcBef>
                <a:spcPts val="0"/>
              </a:spcBef>
              <a:buClr>
                <a:srgbClr val="C00000"/>
              </a:buClr>
              <a:buSzPct val="105000"/>
            </a:pPr>
            <a:endParaRPr lang="de-DE" sz="1800" b="0" dirty="0">
              <a:solidFill>
                <a:srgbClr val="F0EDE3"/>
              </a:solidFill>
            </a:endParaRPr>
          </a:p>
        </p:txBody>
      </p:sp>
      <p:sp>
        <p:nvSpPr>
          <p:cNvPr id="3" name="Titel 2">
            <a:extLst>
              <a:ext uri="{FF2B5EF4-FFF2-40B4-BE49-F238E27FC236}">
                <a16:creationId xmlns:a16="http://schemas.microsoft.com/office/drawing/2014/main" id="{8A5DBED2-1CAD-428F-8C07-4605069026B7}"/>
              </a:ext>
            </a:extLst>
          </p:cNvPr>
          <p:cNvSpPr>
            <a:spLocks noGrp="1"/>
          </p:cNvSpPr>
          <p:nvPr>
            <p:ph type="title"/>
          </p:nvPr>
        </p:nvSpPr>
        <p:spPr/>
        <p:txBody>
          <a:bodyPr/>
          <a:lstStyle/>
          <a:p>
            <a:r>
              <a:rPr lang="de-DE" dirty="0" smtClean="0">
                <a:solidFill>
                  <a:srgbClr val="CF112D"/>
                </a:solidFill>
              </a:rPr>
              <a:t>Agenda</a:t>
            </a:r>
            <a:endParaRPr lang="de-DE" dirty="0">
              <a:solidFill>
                <a:srgbClr val="CF112D"/>
              </a:solidFill>
            </a:endParaRPr>
          </a:p>
        </p:txBody>
      </p:sp>
      <p:sp>
        <p:nvSpPr>
          <p:cNvPr id="2" name="Textfeld 1"/>
          <p:cNvSpPr txBox="1"/>
          <p:nvPr/>
        </p:nvSpPr>
        <p:spPr>
          <a:xfrm>
            <a:off x="983432" y="2528900"/>
            <a:ext cx="8820980" cy="3200876"/>
          </a:xfrm>
          <a:prstGeom prst="rect">
            <a:avLst/>
          </a:prstGeom>
          <a:noFill/>
        </p:spPr>
        <p:txBody>
          <a:bodyPr wrap="square" lIns="0" tIns="0" rIns="0" bIns="0" rtlCol="0">
            <a:spAutoFit/>
          </a:bodyPr>
          <a:lstStyle/>
          <a:p>
            <a:pPr algn="l"/>
            <a:r>
              <a:rPr lang="de-DE" b="1" spc="50" smtClean="0">
                <a:solidFill>
                  <a:srgbClr val="CF112D"/>
                </a:solidFill>
              </a:rPr>
              <a:t>I.</a:t>
            </a:r>
          </a:p>
          <a:p>
            <a:pPr algn="l"/>
            <a:endParaRPr lang="de-DE" b="1" spc="50" smtClean="0">
              <a:solidFill>
                <a:srgbClr val="CF112D"/>
              </a:solidFill>
            </a:endParaRPr>
          </a:p>
          <a:p>
            <a:pPr algn="l"/>
            <a:r>
              <a:rPr lang="de-DE" b="1" spc="50" smtClean="0">
                <a:solidFill>
                  <a:srgbClr val="CF112D"/>
                </a:solidFill>
              </a:rPr>
              <a:t>II.</a:t>
            </a:r>
          </a:p>
          <a:p>
            <a:pPr algn="l"/>
            <a:endParaRPr lang="de-DE" b="1" spc="50" dirty="0" smtClean="0">
              <a:solidFill>
                <a:srgbClr val="CF112D"/>
              </a:solidFill>
            </a:endParaRPr>
          </a:p>
          <a:p>
            <a:pPr algn="l"/>
            <a:r>
              <a:rPr lang="de-DE" b="1" spc="50" baseline="0" smtClean="0">
                <a:solidFill>
                  <a:srgbClr val="CF112D"/>
                </a:solidFill>
              </a:rPr>
              <a:t>III.</a:t>
            </a:r>
          </a:p>
          <a:p>
            <a:pPr algn="l"/>
            <a:endParaRPr lang="de-DE" b="1" spc="50" baseline="0" dirty="0" smtClean="0">
              <a:solidFill>
                <a:srgbClr val="CF112D"/>
              </a:solidFill>
            </a:endParaRPr>
          </a:p>
          <a:p>
            <a:pPr algn="l"/>
            <a:r>
              <a:rPr lang="de-DE" b="1" spc="50" smtClean="0">
                <a:solidFill>
                  <a:srgbClr val="CF112D"/>
                </a:solidFill>
              </a:rPr>
              <a:t>IV.</a:t>
            </a:r>
          </a:p>
          <a:p>
            <a:pPr algn="l"/>
            <a:endParaRPr lang="de-DE" b="1" spc="50" dirty="0" smtClean="0">
              <a:solidFill>
                <a:srgbClr val="CF112D"/>
              </a:solidFill>
            </a:endParaRPr>
          </a:p>
          <a:p>
            <a:pPr algn="l"/>
            <a:r>
              <a:rPr lang="de-DE" b="1" spc="50" baseline="0" smtClean="0">
                <a:solidFill>
                  <a:srgbClr val="CF112D"/>
                </a:solidFill>
              </a:rPr>
              <a:t>V.</a:t>
            </a:r>
          </a:p>
          <a:p>
            <a:pPr algn="l"/>
            <a:endParaRPr lang="de-DE" b="1" spc="50" baseline="0" smtClean="0">
              <a:solidFill>
                <a:srgbClr val="CF112D"/>
              </a:solidFill>
            </a:endParaRPr>
          </a:p>
          <a:p>
            <a:pPr algn="l"/>
            <a:r>
              <a:rPr lang="de-DE" b="1" spc="50" smtClean="0">
                <a:solidFill>
                  <a:srgbClr val="CF112D"/>
                </a:solidFill>
              </a:rPr>
              <a:t>VI.</a:t>
            </a:r>
            <a:endParaRPr lang="de-DE" b="1" spc="50" baseline="0" dirty="0" smtClean="0">
              <a:solidFill>
                <a:srgbClr val="CF112D"/>
              </a:solidFill>
            </a:endParaRPr>
          </a:p>
          <a:p>
            <a:pPr algn="l"/>
            <a:endParaRPr lang="de-DE" sz="1000" b="1" spc="50" baseline="0" dirty="0" smtClean="0">
              <a:solidFill>
                <a:srgbClr val="CF112D"/>
              </a:solidFill>
            </a:endParaRPr>
          </a:p>
        </p:txBody>
      </p:sp>
      <p:cxnSp>
        <p:nvCxnSpPr>
          <p:cNvPr id="5" name="Gerader Verbinder 4"/>
          <p:cNvCxnSpPr/>
          <p:nvPr/>
        </p:nvCxnSpPr>
        <p:spPr>
          <a:xfrm>
            <a:off x="2027548" y="2456892"/>
            <a:ext cx="36004" cy="3300077"/>
          </a:xfrm>
          <a:prstGeom prst="line">
            <a:avLst/>
          </a:prstGeom>
          <a:ln w="12700">
            <a:solidFill>
              <a:srgbClr val="B6A372"/>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2567608" y="2564904"/>
            <a:ext cx="7488832" cy="3046988"/>
          </a:xfrm>
          <a:prstGeom prst="rect">
            <a:avLst/>
          </a:prstGeom>
          <a:noFill/>
        </p:spPr>
        <p:txBody>
          <a:bodyPr wrap="square" lIns="0" tIns="0" rIns="0" bIns="0" rtlCol="0">
            <a:spAutoFit/>
          </a:bodyPr>
          <a:lstStyle/>
          <a:p>
            <a:pPr algn="l"/>
            <a:r>
              <a:rPr lang="de-DE" spc="50" baseline="0" smtClean="0">
                <a:solidFill>
                  <a:srgbClr val="CF112D"/>
                </a:solidFill>
                <a:latin typeface="+mj-lt"/>
              </a:rPr>
              <a:t>Antragstellung</a:t>
            </a:r>
          </a:p>
          <a:p>
            <a:pPr algn="l"/>
            <a:endParaRPr lang="de-DE" spc="50" baseline="0" dirty="0" smtClean="0">
              <a:solidFill>
                <a:srgbClr val="CF112D"/>
              </a:solidFill>
              <a:latin typeface="+mj-lt"/>
            </a:endParaRPr>
          </a:p>
          <a:p>
            <a:pPr algn="l"/>
            <a:r>
              <a:rPr lang="de-DE" spc="50" smtClean="0">
                <a:solidFill>
                  <a:srgbClr val="CF112D"/>
                </a:solidFill>
                <a:latin typeface="+mj-lt"/>
              </a:rPr>
              <a:t>Das bzw. die Unternehmen</a:t>
            </a:r>
          </a:p>
          <a:p>
            <a:pPr algn="l"/>
            <a:endParaRPr lang="de-DE" spc="50" dirty="0" smtClean="0">
              <a:solidFill>
                <a:srgbClr val="CF112D"/>
              </a:solidFill>
              <a:latin typeface="+mj-lt"/>
            </a:endParaRPr>
          </a:p>
          <a:p>
            <a:r>
              <a:rPr lang="de-DE" spc="50">
                <a:solidFill>
                  <a:srgbClr val="CF112D"/>
                </a:solidFill>
                <a:latin typeface="+mj-lt"/>
              </a:rPr>
              <a:t>Verfahren von allgemeinem Interesse</a:t>
            </a:r>
            <a:r>
              <a:rPr lang="de-DE" spc="50" smtClean="0">
                <a:solidFill>
                  <a:srgbClr val="CF112D"/>
                </a:solidFill>
                <a:latin typeface="+mj-lt"/>
              </a:rPr>
              <a:t>?</a:t>
            </a:r>
          </a:p>
          <a:p>
            <a:endParaRPr lang="de-DE" spc="50">
              <a:solidFill>
                <a:srgbClr val="CF112D"/>
              </a:solidFill>
              <a:latin typeface="+mj-lt"/>
            </a:endParaRPr>
          </a:p>
          <a:p>
            <a:pPr algn="l"/>
            <a:r>
              <a:rPr lang="de-DE" spc="50" smtClean="0">
                <a:solidFill>
                  <a:srgbClr val="CF112D"/>
                </a:solidFill>
                <a:latin typeface="+mj-lt"/>
              </a:rPr>
              <a:t>Grenzüberschreitung</a:t>
            </a:r>
          </a:p>
          <a:p>
            <a:pPr algn="l"/>
            <a:endParaRPr lang="de-DE" spc="50" dirty="0" smtClean="0">
              <a:solidFill>
                <a:srgbClr val="CF112D"/>
              </a:solidFill>
              <a:latin typeface="+mj-lt"/>
            </a:endParaRPr>
          </a:p>
          <a:p>
            <a:r>
              <a:rPr lang="de-DE" spc="50" smtClean="0">
                <a:solidFill>
                  <a:srgbClr val="CF112D"/>
                </a:solidFill>
                <a:latin typeface="+mj-lt"/>
              </a:rPr>
              <a:t>Aussichten </a:t>
            </a:r>
            <a:r>
              <a:rPr lang="de-DE" spc="50">
                <a:solidFill>
                  <a:srgbClr val="CF112D"/>
                </a:solidFill>
                <a:latin typeface="+mj-lt"/>
              </a:rPr>
              <a:t>und </a:t>
            </a:r>
            <a:r>
              <a:rPr lang="de-DE" spc="50" smtClean="0">
                <a:solidFill>
                  <a:srgbClr val="CF112D"/>
                </a:solidFill>
                <a:latin typeface="+mj-lt"/>
              </a:rPr>
              <a:t>Aufgaben</a:t>
            </a:r>
          </a:p>
          <a:p>
            <a:endParaRPr lang="de-DE" spc="50">
              <a:solidFill>
                <a:srgbClr val="CF112D"/>
              </a:solidFill>
              <a:latin typeface="+mj-lt"/>
            </a:endParaRPr>
          </a:p>
          <a:p>
            <a:r>
              <a:rPr lang="de-DE" spc="50" smtClean="0">
                <a:solidFill>
                  <a:srgbClr val="CF112D"/>
                </a:solidFill>
                <a:latin typeface="+mj-lt"/>
              </a:rPr>
              <a:t>(Vorbereitung) der Verwertung</a:t>
            </a:r>
            <a:endParaRPr lang="de-DE" spc="50">
              <a:solidFill>
                <a:srgbClr val="CF112D"/>
              </a:solidFill>
              <a:latin typeface="+mj-lt"/>
            </a:endParaRPr>
          </a:p>
        </p:txBody>
      </p:sp>
    </p:spTree>
    <p:custDataLst>
      <p:tags r:id="rId1"/>
    </p:custDataLst>
    <p:extLst>
      <p:ext uri="{BB962C8B-B14F-4D97-AF65-F5344CB8AC3E}">
        <p14:creationId xmlns:p14="http://schemas.microsoft.com/office/powerpoint/2010/main" val="424182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 </a:t>
            </a:r>
            <a:r>
              <a:rPr lang="de-DE" smtClean="0">
                <a:solidFill>
                  <a:srgbClr val="CF112D"/>
                </a:solidFill>
              </a:rPr>
              <a:t>andererseits</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6129300"/>
            <a:ext cx="11017237" cy="468052"/>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C00000"/>
              </a:buClr>
              <a:buSzPct val="105000"/>
            </a:pPr>
            <a:r>
              <a:rPr lang="de-DE" sz="1800" b="0"/>
              <a:t>Projekt Neue Gänsemarktpassage, </a:t>
            </a:r>
            <a:r>
              <a:rPr lang="de-DE" sz="1800" b="0" smtClean="0"/>
              <a:t>Hamburg</a:t>
            </a:r>
            <a:endParaRPr lang="de-DE" sz="1800" b="0"/>
          </a:p>
        </p:txBody>
      </p:sp>
      <p:pic>
        <p:nvPicPr>
          <p:cNvPr id="6" name="Picture 2" descr="Gänsemarkt Passage Hamburg (Abriss 2023): News &amp; Analysen | Immobilien  Zeit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392" y="1880828"/>
            <a:ext cx="7620000"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42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Aber eben auch </a:t>
            </a:r>
            <a:r>
              <a:rPr lang="de-DE" smtClean="0">
                <a:solidFill>
                  <a:srgbClr val="CF112D"/>
                </a:solidFill>
              </a:rPr>
              <a:t>…</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6129300"/>
            <a:ext cx="11017237" cy="468052"/>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C00000"/>
              </a:buClr>
              <a:buSzPct val="105000"/>
            </a:pPr>
            <a:r>
              <a:rPr lang="de-DE" sz="1800" b="0"/>
              <a:t>Projekt Kaufhaus Lamarr, </a:t>
            </a:r>
            <a:r>
              <a:rPr lang="de-DE" sz="1800" b="0" smtClean="0"/>
              <a:t>Wien</a:t>
            </a:r>
            <a:endParaRPr lang="de-DE" sz="1800" b="0"/>
          </a:p>
        </p:txBody>
      </p:sp>
      <p:pic>
        <p:nvPicPr>
          <p:cNvPr id="5" name="Grafik 4"/>
          <p:cNvPicPr>
            <a:picLocks noChangeAspect="1"/>
          </p:cNvPicPr>
          <p:nvPr/>
        </p:nvPicPr>
        <p:blipFill>
          <a:blip r:embed="rId6"/>
          <a:stretch>
            <a:fillRect/>
          </a:stretch>
        </p:blipFill>
        <p:spPr>
          <a:xfrm>
            <a:off x="4055951" y="1871476"/>
            <a:ext cx="3552217" cy="38977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3818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KaDeWe </a:t>
            </a:r>
            <a:r>
              <a:rPr lang="de-DE" smtClean="0">
                <a:solidFill>
                  <a:srgbClr val="CF112D"/>
                </a:solidFill>
              </a:rPr>
              <a:t>Group</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Betriebsgesellschaft</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KaDeWe, Oberpollinger, Alsterhaus</a:t>
            </a:r>
          </a:p>
          <a:p>
            <a:pPr marL="719138" lvl="3" indent="-366713">
              <a:spcBef>
                <a:spcPts val="0"/>
              </a:spcBef>
              <a:buSzPct val="100000"/>
            </a:pPr>
            <a:r>
              <a:rPr lang="de-DE">
                <a:solidFill>
                  <a:srgbClr val="5C676E"/>
                </a:solidFill>
              </a:rPr>
              <a:t>Perspektivisch Lamarr (Wien) und Carschhaus (Düsseldorf)</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Immobilien Oberpollinger und Alsterhaus</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Presse</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Wer trifft eigentlich die Entscheidungen? </a:t>
            </a:r>
          </a:p>
        </p:txBody>
      </p:sp>
      <p:pic>
        <p:nvPicPr>
          <p:cNvPr id="5" name="Grafik 4"/>
          <p:cNvPicPr>
            <a:picLocks noChangeAspect="1"/>
          </p:cNvPicPr>
          <p:nvPr/>
        </p:nvPicPr>
        <p:blipFill>
          <a:blip r:embed="rId6"/>
          <a:stretch>
            <a:fillRect/>
          </a:stretch>
        </p:blipFill>
        <p:spPr>
          <a:xfrm rot="255876">
            <a:off x="8409945" y="3636819"/>
            <a:ext cx="1985172" cy="19851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82797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pc="50">
                <a:solidFill>
                  <a:srgbClr val="C00000"/>
                </a:solidFill>
              </a:rPr>
              <a:t/>
            </a:r>
            <a:br>
              <a:rPr lang="de-DE" spc="50">
                <a:solidFill>
                  <a:srgbClr val="C00000"/>
                </a:solidFill>
              </a:rPr>
            </a:br>
            <a:r>
              <a:rPr lang="de-DE" spc="50">
                <a:solidFill>
                  <a:srgbClr val="C00000"/>
                </a:solidFill>
              </a:rPr>
              <a:t>Verfahren von allgemeinem Interesse?</a:t>
            </a:r>
            <a:br>
              <a:rPr lang="de-DE" spc="50">
                <a:solidFill>
                  <a:srgbClr val="C00000"/>
                </a:solidFill>
              </a:rPr>
            </a:br>
            <a:endParaRPr lang="de-DE" dirty="0">
              <a:solidFill>
                <a:srgbClr val="CF112D"/>
              </a:solidFill>
            </a:endParaRP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smtClean="0">
                <a:solidFill>
                  <a:srgbClr val="CF112D"/>
                </a:solidFill>
              </a:rPr>
              <a:t>III.</a:t>
            </a:r>
            <a:endParaRPr lang="de-DE" dirty="0">
              <a:solidFill>
                <a:srgbClr val="CF112D"/>
              </a:solidFill>
            </a:endParaRPr>
          </a:p>
        </p:txBody>
      </p:sp>
    </p:spTree>
    <p:custDataLst>
      <p:tags r:id="rId1"/>
    </p:custDataLst>
    <p:extLst>
      <p:ext uri="{BB962C8B-B14F-4D97-AF65-F5344CB8AC3E}">
        <p14:creationId xmlns:p14="http://schemas.microsoft.com/office/powerpoint/2010/main" val="403996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Nichtöffentlichkeit des </a:t>
            </a:r>
            <a:r>
              <a:rPr lang="de-DE" smtClean="0">
                <a:solidFill>
                  <a:srgbClr val="CF112D"/>
                </a:solidFill>
              </a:rPr>
              <a:t>Verfahrens</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Presseanfragen: lokal, Wirtschaftspresse, international</a:t>
            </a:r>
          </a:p>
          <a:p>
            <a:pPr marL="342900" lvl="0" indent="-342900">
              <a:spcBef>
                <a:spcPts val="0"/>
              </a:spcBef>
              <a:buClr>
                <a:srgbClr val="C00000"/>
              </a:buClr>
              <a:buSzPct val="105000"/>
              <a:buFont typeface="Wingdings" panose="05000000000000000000" pitchFamily="2" charset="2"/>
              <a:buChar char="§"/>
            </a:pPr>
            <a:endParaRPr lang="de-DE" sz="900" b="0"/>
          </a:p>
          <a:p>
            <a:pPr marL="342900" lvl="0" indent="-342900">
              <a:spcBef>
                <a:spcPts val="0"/>
              </a:spcBef>
              <a:buClr>
                <a:srgbClr val="C00000"/>
              </a:buClr>
              <a:buSzPct val="105000"/>
              <a:buFont typeface="Wingdings" panose="05000000000000000000" pitchFamily="2" charset="2"/>
              <a:buChar char="§"/>
            </a:pPr>
            <a:r>
              <a:rPr lang="de-DE" sz="1800" b="0"/>
              <a:t>Andere Ausgangssituation als GKK</a:t>
            </a:r>
          </a:p>
          <a:p>
            <a:pPr marL="342900" lvl="0" indent="-342900">
              <a:spcBef>
                <a:spcPts val="0"/>
              </a:spcBef>
              <a:buClr>
                <a:srgbClr val="C00000"/>
              </a:buClr>
              <a:buSzPct val="105000"/>
              <a:buFont typeface="Wingdings" panose="05000000000000000000" pitchFamily="2" charset="2"/>
              <a:buChar char="§"/>
            </a:pPr>
            <a:endParaRPr lang="de-DE" sz="1800" b="0"/>
          </a:p>
          <a:p>
            <a:pPr marL="719138" lvl="3" indent="-366713">
              <a:spcBef>
                <a:spcPts val="0"/>
              </a:spcBef>
              <a:buSzPct val="100000"/>
            </a:pPr>
            <a:r>
              <a:rPr lang="de-DE">
                <a:solidFill>
                  <a:srgbClr val="5C676E"/>
                </a:solidFill>
              </a:rPr>
              <a:t>18.000 Mitarbeiter gegen ca. 200</a:t>
            </a:r>
          </a:p>
          <a:p>
            <a:pPr marL="719138" lvl="3" indent="-366713">
              <a:spcBef>
                <a:spcPts val="0"/>
              </a:spcBef>
              <a:buSzPct val="100000"/>
            </a:pPr>
            <a:r>
              <a:rPr lang="de-DE" smtClean="0">
                <a:solidFill>
                  <a:srgbClr val="5C676E"/>
                </a:solidFill>
              </a:rPr>
              <a:t>Kaufhäuser </a:t>
            </a:r>
            <a:r>
              <a:rPr lang="de-DE">
                <a:solidFill>
                  <a:srgbClr val="5C676E"/>
                </a:solidFill>
              </a:rPr>
              <a:t>für Otto Normalverbraucher greifbarer</a:t>
            </a:r>
          </a:p>
          <a:p>
            <a:pPr marL="719138" lvl="3" indent="-366713">
              <a:spcBef>
                <a:spcPts val="0"/>
              </a:spcBef>
              <a:buSzPct val="100000"/>
            </a:pPr>
            <a:r>
              <a:rPr lang="de-DE" smtClean="0">
                <a:solidFill>
                  <a:srgbClr val="5C676E"/>
                </a:solidFill>
              </a:rPr>
              <a:t>Emotionen </a:t>
            </a:r>
            <a:r>
              <a:rPr lang="de-DE">
                <a:solidFill>
                  <a:srgbClr val="5C676E"/>
                </a:solidFill>
              </a:rPr>
              <a:t>vs. Betongold</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Verständnis des </a:t>
            </a:r>
            <a:r>
              <a:rPr lang="de-DE" sz="1800" b="0" smtClean="0"/>
              <a:t>Insolvenzverfahrens</a:t>
            </a:r>
            <a:endParaRPr lang="de-DE" sz="1800" b="0"/>
          </a:p>
        </p:txBody>
      </p:sp>
    </p:spTree>
    <p:custDataLst>
      <p:tags r:id="rId1"/>
    </p:custDataLst>
    <p:extLst>
      <p:ext uri="{BB962C8B-B14F-4D97-AF65-F5344CB8AC3E}">
        <p14:creationId xmlns:p14="http://schemas.microsoft.com/office/powerpoint/2010/main" val="2233921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pc="50">
                <a:solidFill>
                  <a:srgbClr val="C00000"/>
                </a:solidFill>
              </a:rPr>
              <a:t/>
            </a:r>
            <a:br>
              <a:rPr lang="de-DE" spc="50">
                <a:solidFill>
                  <a:srgbClr val="C00000"/>
                </a:solidFill>
              </a:rPr>
            </a:br>
            <a:r>
              <a:rPr lang="de-DE" spc="50" smtClean="0">
                <a:solidFill>
                  <a:srgbClr val="C00000"/>
                </a:solidFill>
              </a:rPr>
              <a:t>Grenzüberschreitung</a:t>
            </a:r>
            <a:br>
              <a:rPr lang="de-DE" spc="50" smtClean="0">
                <a:solidFill>
                  <a:srgbClr val="C00000"/>
                </a:solidFill>
              </a:rPr>
            </a:br>
            <a:endParaRPr lang="de-DE" dirty="0">
              <a:solidFill>
                <a:srgbClr val="CF112D"/>
              </a:solidFill>
            </a:endParaRP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smtClean="0">
                <a:solidFill>
                  <a:srgbClr val="CF112D"/>
                </a:solidFill>
              </a:rPr>
              <a:t>IV.</a:t>
            </a:r>
            <a:endParaRPr lang="de-DE" dirty="0">
              <a:solidFill>
                <a:srgbClr val="CF112D"/>
              </a:solidFill>
            </a:endParaRPr>
          </a:p>
        </p:txBody>
      </p:sp>
    </p:spTree>
    <p:custDataLst>
      <p:tags r:id="rId1"/>
    </p:custDataLst>
    <p:extLst>
      <p:ext uri="{BB962C8B-B14F-4D97-AF65-F5344CB8AC3E}">
        <p14:creationId xmlns:p14="http://schemas.microsoft.com/office/powerpoint/2010/main" val="205026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2"/>
            </p:custDataLst>
          </p:nvPr>
        </p:nvSpPr>
        <p:spPr>
          <a:xfrm>
            <a:off x="587388" y="1808820"/>
            <a:ext cx="11017237" cy="3672408"/>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rgbClr val="5C676E"/>
              </a:buClr>
              <a:buSzPct val="100000"/>
              <a:buFont typeface="+mj-lt"/>
              <a:buAutoNum type="arabicParenBoth"/>
            </a:pPr>
            <a:r>
              <a:rPr lang="de-DE" b="0" smtClean="0"/>
              <a:t>Bei </a:t>
            </a:r>
            <a:r>
              <a:rPr lang="de-DE" b="0"/>
              <a:t>Insolvenzverfahren über das Vermögen von zwei oder mehr Mitgliedern derselben Unternehmensgruppe arbeiten die Verwalter dieser Verfahren zusammen, soweit diese Zusammenarbeit die wirksame Abwicklung der Verfahren erleichtern kann, mit den für die einzelnen Verfahren geltenden Vorschriften vereinbar ist und keine Interessenkonflikte nach sich zieht. Diese Zusammenarbeit kann in beliebiger Form, einschließlich durch den Abschluss von Vereinbarungen oder Verständigungen, </a:t>
            </a:r>
            <a:r>
              <a:rPr lang="de-DE" b="0" smtClean="0"/>
              <a:t>erfolgen.</a:t>
            </a:r>
          </a:p>
          <a:p>
            <a:pPr marL="342900" indent="-342900" algn="just">
              <a:spcBef>
                <a:spcPts val="0"/>
              </a:spcBef>
              <a:buClr>
                <a:srgbClr val="5C676E"/>
              </a:buClr>
              <a:buSzPct val="100000"/>
              <a:buFont typeface="+mj-lt"/>
              <a:buAutoNum type="arabicParenBoth"/>
            </a:pPr>
            <a:endParaRPr lang="de-DE" b="0"/>
          </a:p>
          <a:p>
            <a:pPr marL="342900" indent="-342900" algn="just">
              <a:spcBef>
                <a:spcPts val="0"/>
              </a:spcBef>
              <a:buClr>
                <a:srgbClr val="5C676E"/>
              </a:buClr>
              <a:buSzPct val="100000"/>
              <a:buFont typeface="+mj-lt"/>
              <a:buAutoNum type="arabicParenBoth"/>
            </a:pPr>
            <a:r>
              <a:rPr lang="de-DE" b="0" smtClean="0"/>
              <a:t>Bei </a:t>
            </a:r>
            <a:r>
              <a:rPr lang="de-DE" b="0"/>
              <a:t>der Durchführung der Zusammenarbeit nach Absatz 1 obliegt es den </a:t>
            </a:r>
            <a:r>
              <a:rPr lang="de-DE" b="0" smtClean="0"/>
              <a:t>Verwaltern,</a:t>
            </a:r>
          </a:p>
          <a:p>
            <a:pPr marL="342900" indent="-342900" algn="just">
              <a:spcBef>
                <a:spcPts val="0"/>
              </a:spcBef>
              <a:buClr>
                <a:srgbClr val="5C676E"/>
              </a:buClr>
              <a:buSzPct val="100000"/>
              <a:buFont typeface="+mj-lt"/>
              <a:buAutoNum type="arabicParenBoth"/>
            </a:pPr>
            <a:endParaRPr lang="de-DE" sz="900" b="0"/>
          </a:p>
          <a:p>
            <a:pPr marL="714375" indent="-357188" algn="just">
              <a:spcBef>
                <a:spcPts val="0"/>
              </a:spcBef>
              <a:buClr>
                <a:srgbClr val="5C676E"/>
              </a:buClr>
              <a:buSzPct val="100000"/>
              <a:buFont typeface="+mj-lt"/>
              <a:buAutoNum type="alphaLcParenR"/>
            </a:pPr>
            <a:r>
              <a:rPr lang="de-DE" b="0" smtClean="0"/>
              <a:t>einander </a:t>
            </a:r>
            <a:r>
              <a:rPr lang="de-DE" b="0"/>
              <a:t>so bald wie möglich alle Informationen mitzuteilen, die für das jeweilige andere Verfahren von Bedeutung sein können </a:t>
            </a:r>
            <a:r>
              <a:rPr lang="de-DE" b="0" smtClean="0"/>
              <a:t>(…)</a:t>
            </a:r>
          </a:p>
          <a:p>
            <a:pPr marL="714375" indent="-357188" algn="just">
              <a:spcBef>
                <a:spcPts val="0"/>
              </a:spcBef>
              <a:buClr>
                <a:srgbClr val="5C676E"/>
              </a:buClr>
              <a:buSzPct val="100000"/>
              <a:buFont typeface="+mj-lt"/>
              <a:buAutoNum type="alphaLcParenR"/>
            </a:pPr>
            <a:endParaRPr lang="de-DE" sz="900" b="0"/>
          </a:p>
          <a:p>
            <a:pPr marL="714375" indent="-357188" algn="just">
              <a:spcBef>
                <a:spcPts val="0"/>
              </a:spcBef>
              <a:buClr>
                <a:srgbClr val="5C676E"/>
              </a:buClr>
              <a:buSzPct val="100000"/>
              <a:buFont typeface="+mj-lt"/>
              <a:buAutoNum type="alphaLcParenR"/>
            </a:pPr>
            <a:r>
              <a:rPr lang="de-DE" b="0" smtClean="0"/>
              <a:t>zu </a:t>
            </a:r>
            <a:r>
              <a:rPr lang="de-DE" b="0"/>
              <a:t>prüfen, ob Möglichkeiten einer Koordinierung der Verwaltung und Überwachung der Geschäfte der Gruppenmitglieder … bestehen; falls eine solche Möglichkeit besteht, koordinieren sie die Verwaltung und Überwachung dieser </a:t>
            </a:r>
            <a:r>
              <a:rPr lang="de-DE" b="0" smtClean="0"/>
              <a:t>Geschäfte;</a:t>
            </a:r>
          </a:p>
          <a:p>
            <a:pPr marL="714375" indent="-357188" algn="just">
              <a:spcBef>
                <a:spcPts val="0"/>
              </a:spcBef>
              <a:buClr>
                <a:srgbClr val="5C676E"/>
              </a:buClr>
              <a:buSzPct val="100000"/>
              <a:buFont typeface="+mj-lt"/>
              <a:buAutoNum type="alphaLcParenR"/>
            </a:pPr>
            <a:endParaRPr lang="de-DE" sz="900" b="0"/>
          </a:p>
          <a:p>
            <a:pPr marL="714375" indent="-357188" algn="just">
              <a:spcBef>
                <a:spcPts val="0"/>
              </a:spcBef>
              <a:buClr>
                <a:srgbClr val="5C676E"/>
              </a:buClr>
              <a:buSzPct val="100000"/>
              <a:buFont typeface="+mj-lt"/>
              <a:buAutoNum type="alphaLcParenR"/>
            </a:pPr>
            <a:r>
              <a:rPr lang="de-DE" b="0" smtClean="0"/>
              <a:t>zu </a:t>
            </a:r>
            <a:r>
              <a:rPr lang="de-DE" b="0"/>
              <a:t>prüfen, ob Möglichkeiten einer Sanierung von Gruppenmitgliedern, über deren Vermögen ein Insolvenzverfahren eröffnet wurde, bestehen und, falls eine solche Möglichkeit besteht, sich über den Vorschlag für einen koordinierten Sanierungsplan und dazu, wie er ausgehandelt werden soll, </a:t>
            </a:r>
            <a:r>
              <a:rPr lang="de-DE" b="0" smtClean="0"/>
              <a:t>abzu-stimmen.</a:t>
            </a:r>
            <a:endParaRPr lang="de-DE" b="0"/>
          </a:p>
        </p:txBody>
      </p:sp>
      <p:sp>
        <p:nvSpPr>
          <p:cNvPr id="3" name="Title 1">
            <a:extLst>
              <a:ext uri="{FF2B5EF4-FFF2-40B4-BE49-F238E27FC236}">
                <a16:creationId xmlns:a16="http://schemas.microsoft.com/office/drawing/2014/main" id="{23D1786E-68B6-4A06-AF34-DCB1C29E6D75}"/>
              </a:ext>
            </a:extLst>
          </p:cNvPr>
          <p:cNvSpPr>
            <a:spLocks noGrp="1"/>
          </p:cNvSpPr>
          <p:nvPr>
            <p:ph type="title"/>
            <p:custDataLst>
              <p:tags r:id="rId3"/>
            </p:custDataLst>
          </p:nvPr>
        </p:nvSpPr>
        <p:spPr>
          <a:xfrm>
            <a:off x="587375" y="224644"/>
            <a:ext cx="9145030" cy="1080120"/>
          </a:xfrm>
        </p:spPr>
        <p:txBody>
          <a:bodyPr/>
          <a:lstStyle/>
          <a:p>
            <a:pPr>
              <a:spcBef>
                <a:spcPct val="50000"/>
              </a:spcBef>
            </a:pPr>
            <a:r>
              <a:rPr lang="de-DE" smtClean="0">
                <a:solidFill>
                  <a:srgbClr val="CF112D"/>
                </a:solidFill>
              </a:rPr>
              <a:t>Zusammenarbeit</a:t>
            </a:r>
            <a:r>
              <a:rPr lang="de-DE">
                <a:solidFill>
                  <a:srgbClr val="CF112D"/>
                </a:solidFill>
              </a:rPr>
              <a:t>, Art. 56 </a:t>
            </a:r>
            <a:r>
              <a:rPr lang="de-DE" smtClean="0">
                <a:solidFill>
                  <a:srgbClr val="CF112D"/>
                </a:solidFill>
              </a:rPr>
              <a:t>EUInsVO</a:t>
            </a:r>
            <a:endParaRPr lang="de-DE" dirty="0">
              <a:solidFill>
                <a:srgbClr val="CF112D"/>
              </a:solidFill>
            </a:endParaRPr>
          </a:p>
        </p:txBody>
      </p:sp>
    </p:spTree>
    <p:custDataLst>
      <p:tags r:id="rId1"/>
    </p:custDataLst>
    <p:extLst>
      <p:ext uri="{BB962C8B-B14F-4D97-AF65-F5344CB8AC3E}">
        <p14:creationId xmlns:p14="http://schemas.microsoft.com/office/powerpoint/2010/main" val="959551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Zusammenarbeit A-D, Art. 56 </a:t>
            </a:r>
            <a:r>
              <a:rPr lang="de-DE" smtClean="0">
                <a:solidFill>
                  <a:srgbClr val="CF112D"/>
                </a:solidFill>
              </a:rPr>
              <a:t>EUInsVO</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SIGNA Prime Selection AG (Norbert Abel</a:t>
            </a:r>
            <a:r>
              <a:rPr lang="de-DE" sz="1800" b="0" smtClean="0"/>
              <a:t>)</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SIGNA Development Selection AG  (Andrea Fruhstorfer</a:t>
            </a:r>
            <a:r>
              <a:rPr lang="de-DE" sz="1800" b="0" smtClean="0"/>
              <a:t>)</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SIGNA Holding GmbH (Christof Stapf</a:t>
            </a:r>
            <a:r>
              <a:rPr lang="de-DE" sz="1800" b="0" smtClean="0"/>
              <a:t>)</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SIGNA Informationstechnologie GmbH (Georg Freimüller</a:t>
            </a:r>
            <a:r>
              <a:rPr lang="de-DE" sz="1800" b="0" smtClean="0"/>
              <a:t>)</a:t>
            </a:r>
            <a:endParaRPr lang="de-DE" sz="1800" b="0"/>
          </a:p>
        </p:txBody>
      </p:sp>
    </p:spTree>
    <p:custDataLst>
      <p:tags r:id="rId1"/>
    </p:custDataLst>
    <p:extLst>
      <p:ext uri="{BB962C8B-B14F-4D97-AF65-F5344CB8AC3E}">
        <p14:creationId xmlns:p14="http://schemas.microsoft.com/office/powerpoint/2010/main" val="3695211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Koordinationsprotokoll</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Erbringung und Abrechnung wechselseitiger </a:t>
            </a:r>
            <a:r>
              <a:rPr lang="de-DE" sz="1800" b="0" smtClean="0"/>
              <a:t>Leistungen</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insbesondere Personal (D) und IT (A</a:t>
            </a:r>
            <a:r>
              <a:rPr lang="de-DE" smtClean="0">
                <a:solidFill>
                  <a:srgbClr val="5C676E"/>
                </a:solidFill>
              </a:rPr>
              <a:t>)</a:t>
            </a:r>
          </a:p>
          <a:p>
            <a:pPr marL="719138" lvl="3" indent="-366713">
              <a:spcBef>
                <a:spcPts val="0"/>
              </a:spcBef>
              <a:buSzPct val="100000"/>
            </a:pPr>
            <a:endParaRPr lang="de-DE">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t>arm‘s length / cost </a:t>
            </a:r>
            <a:r>
              <a:rPr lang="de-DE" sz="1800" b="0" smtClean="0"/>
              <a:t>plus</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regelmäßiger jour </a:t>
            </a:r>
            <a:r>
              <a:rPr lang="de-DE" sz="1800" b="0" smtClean="0"/>
              <a:t>fixe</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lfd. </a:t>
            </a:r>
            <a:r>
              <a:rPr lang="de-DE" sz="1800" b="0" smtClean="0"/>
              <a:t>Abstimmungen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Abstimmung </a:t>
            </a:r>
            <a:r>
              <a:rPr lang="de-DE" sz="1800" b="0" smtClean="0"/>
              <a:t>Verlautbarungen</a:t>
            </a:r>
            <a:endParaRPr lang="de-DE" sz="1800" b="0"/>
          </a:p>
        </p:txBody>
      </p:sp>
    </p:spTree>
    <p:custDataLst>
      <p:tags r:id="rId1"/>
    </p:custDataLst>
    <p:extLst>
      <p:ext uri="{BB962C8B-B14F-4D97-AF65-F5344CB8AC3E}">
        <p14:creationId xmlns:p14="http://schemas.microsoft.com/office/powerpoint/2010/main" val="1491657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pc="50">
                <a:solidFill>
                  <a:srgbClr val="C00000"/>
                </a:solidFill>
              </a:rPr>
              <a:t>Aussichten und Aufgaben</a:t>
            </a: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smtClean="0">
                <a:solidFill>
                  <a:srgbClr val="CF112D"/>
                </a:solidFill>
              </a:rPr>
              <a:t>V.</a:t>
            </a:r>
            <a:endParaRPr lang="de-DE" dirty="0">
              <a:solidFill>
                <a:srgbClr val="CF112D"/>
              </a:solidFill>
            </a:endParaRPr>
          </a:p>
        </p:txBody>
      </p:sp>
    </p:spTree>
    <p:custDataLst>
      <p:tags r:id="rId1"/>
    </p:custDataLst>
    <p:extLst>
      <p:ext uri="{BB962C8B-B14F-4D97-AF65-F5344CB8AC3E}">
        <p14:creationId xmlns:p14="http://schemas.microsoft.com/office/powerpoint/2010/main" val="320968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mtClean="0">
                <a:solidFill>
                  <a:srgbClr val="CF112D"/>
                </a:solidFill>
              </a:rPr>
              <a:t>Antragstellung</a:t>
            </a:r>
            <a:endParaRPr lang="de-DE" dirty="0">
              <a:solidFill>
                <a:srgbClr val="CF112D"/>
              </a:solidFill>
            </a:endParaRP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dirty="0" smtClean="0">
                <a:solidFill>
                  <a:srgbClr val="CF112D"/>
                </a:solidFill>
              </a:rPr>
              <a:t>I.</a:t>
            </a:r>
            <a:endParaRPr lang="de-DE" dirty="0">
              <a:solidFill>
                <a:srgbClr val="CF112D"/>
              </a:solidFill>
            </a:endParaRPr>
          </a:p>
        </p:txBody>
      </p:sp>
    </p:spTree>
    <p:custDataLst>
      <p:tags r:id="rId1"/>
    </p:custDataLst>
    <p:extLst>
      <p:ext uri="{BB962C8B-B14F-4D97-AF65-F5344CB8AC3E}">
        <p14:creationId xmlns:p14="http://schemas.microsoft.com/office/powerpoint/2010/main" val="2905869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Markteinschätzung</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Tiefpunkt erreicht Wende im Anflug ab 2025</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Lange Durstperiode</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 199 InsO</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Völlig konträre </a:t>
            </a:r>
            <a:r>
              <a:rPr lang="de-DE" sz="1800" b="0" smtClean="0"/>
              <a:t>Markeinschätzungen</a:t>
            </a:r>
            <a:endParaRPr lang="de-DE" sz="1800" b="0"/>
          </a:p>
        </p:txBody>
      </p:sp>
    </p:spTree>
    <p:custDataLst>
      <p:tags r:id="rId1"/>
    </p:custDataLst>
    <p:extLst>
      <p:ext uri="{BB962C8B-B14F-4D97-AF65-F5344CB8AC3E}">
        <p14:creationId xmlns:p14="http://schemas.microsoft.com/office/powerpoint/2010/main" val="3482977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Sanierung vs. </a:t>
            </a:r>
            <a:r>
              <a:rPr lang="de-DE" smtClean="0">
                <a:solidFill>
                  <a:srgbClr val="CF112D"/>
                </a:solidFill>
              </a:rPr>
              <a:t>Verwertung</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Sanierungsplan Österreich</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Deutschland: Verwertung</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freihändig oder Zwangsversteigerung</a:t>
            </a:r>
          </a:p>
          <a:p>
            <a:pPr marL="719138" lvl="3" indent="-366713">
              <a:spcBef>
                <a:spcPts val="0"/>
              </a:spcBef>
              <a:buSzPct val="100000"/>
            </a:pPr>
            <a:r>
              <a:rPr lang="de-DE" smtClean="0">
                <a:solidFill>
                  <a:srgbClr val="5C676E"/>
                </a:solidFill>
              </a:rPr>
              <a:t>schnell </a:t>
            </a:r>
            <a:r>
              <a:rPr lang="de-DE">
                <a:solidFill>
                  <a:srgbClr val="5C676E"/>
                </a:solidFill>
              </a:rPr>
              <a:t>oder langsam</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Verfahren für Verfahren</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Stichwort </a:t>
            </a:r>
            <a:r>
              <a:rPr lang="de-DE" smtClean="0">
                <a:solidFill>
                  <a:srgbClr val="5C676E"/>
                </a:solidFill>
              </a:rPr>
              <a:t>Paketverkäufe</a:t>
            </a:r>
            <a:endParaRPr lang="de-DE">
              <a:solidFill>
                <a:srgbClr val="5C676E"/>
              </a:solidFill>
            </a:endParaRPr>
          </a:p>
        </p:txBody>
      </p:sp>
    </p:spTree>
    <p:custDataLst>
      <p:tags r:id="rId1"/>
    </p:custDataLst>
    <p:extLst>
      <p:ext uri="{BB962C8B-B14F-4D97-AF65-F5344CB8AC3E}">
        <p14:creationId xmlns:p14="http://schemas.microsoft.com/office/powerpoint/2010/main" val="227642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Aufgabenschranken des vorl. </a:t>
            </a:r>
            <a:r>
              <a:rPr lang="de-DE" smtClean="0">
                <a:solidFill>
                  <a:srgbClr val="CF112D"/>
                </a:solidFill>
              </a:rPr>
              <a:t>Verwalters</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Eilverfahren versus bessere gemeinschaftliche Gläubigerbefriedigung</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Sanierung</a:t>
            </a:r>
          </a:p>
          <a:p>
            <a:pPr marL="719138" lvl="3" indent="-366713">
              <a:spcBef>
                <a:spcPts val="0"/>
              </a:spcBef>
              <a:buSzPct val="100000"/>
            </a:pPr>
            <a:r>
              <a:rPr lang="de-DE" smtClean="0">
                <a:solidFill>
                  <a:srgbClr val="5C676E"/>
                </a:solidFill>
              </a:rPr>
              <a:t>langsamere </a:t>
            </a:r>
            <a:r>
              <a:rPr lang="de-DE">
                <a:solidFill>
                  <a:srgbClr val="5C676E"/>
                </a:solidFill>
              </a:rPr>
              <a:t>Verwertung?</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Mitwirkung des vorl. Verwalters bei Antragsrücknahmen?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 211, 212 InsO?</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Überzeugung des vorl. Verwalters von dem besseren Alternativszenario?</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Erläuterung vs. Beratung</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Änderungen durch fehlende Kenntnisse des ausländischen Rechts</a:t>
            </a:r>
            <a:r>
              <a:rPr lang="de-DE" sz="1800" b="0" smtClean="0"/>
              <a:t>?</a:t>
            </a:r>
            <a:endParaRPr lang="de-DE" sz="1800" b="0"/>
          </a:p>
        </p:txBody>
      </p:sp>
    </p:spTree>
    <p:custDataLst>
      <p:tags r:id="rId1"/>
    </p:custDataLst>
    <p:extLst>
      <p:ext uri="{BB962C8B-B14F-4D97-AF65-F5344CB8AC3E}">
        <p14:creationId xmlns:p14="http://schemas.microsoft.com/office/powerpoint/2010/main" val="2395992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2"/>
            </p:custDataLst>
          </p:nvPr>
        </p:nvSpPr>
        <p:spPr>
          <a:xfrm>
            <a:off x="587388" y="1808820"/>
            <a:ext cx="11017237" cy="3672408"/>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buClr>
                <a:srgbClr val="5C676E"/>
              </a:buClr>
              <a:buSzPct val="100000"/>
            </a:pPr>
            <a:r>
              <a:rPr lang="de-DE" b="0"/>
              <a:t>Nach dem Berichtstermin hat der Insolvenzverwalter unverzüglich das zur Insolvenzmasse gehörende Vermögen zu verwerten, soweit die Beschlüsse der Gläubigerversammlung nicht entgegenstehen.</a:t>
            </a:r>
          </a:p>
          <a:p>
            <a:pPr algn="just">
              <a:spcBef>
                <a:spcPts val="0"/>
              </a:spcBef>
              <a:buClr>
                <a:srgbClr val="5C676E"/>
              </a:buClr>
              <a:buSzPct val="100000"/>
            </a:pPr>
            <a:endParaRPr lang="de-DE" sz="2400" b="0" smtClean="0"/>
          </a:p>
          <a:p>
            <a:pPr algn="just">
              <a:spcBef>
                <a:spcPts val="0"/>
              </a:spcBef>
              <a:buClr>
                <a:srgbClr val="5C676E"/>
              </a:buClr>
              <a:buSzPct val="100000"/>
            </a:pPr>
            <a:endParaRPr lang="de-DE" sz="2400" b="0"/>
          </a:p>
          <a:p>
            <a:pPr marL="357188" indent="-357188" algn="just">
              <a:spcBef>
                <a:spcPts val="0"/>
              </a:spcBef>
              <a:buClr>
                <a:srgbClr val="CF112D"/>
              </a:buClr>
              <a:buSzPct val="100000"/>
              <a:buFont typeface="Wingdings 3" panose="05040102010807070707" pitchFamily="18" charset="2"/>
              <a:buChar char=""/>
            </a:pPr>
            <a:r>
              <a:rPr lang="de-DE" sz="1800" b="0" smtClean="0"/>
              <a:t>Abstimmungen </a:t>
            </a:r>
            <a:r>
              <a:rPr lang="de-DE" sz="1800" b="0"/>
              <a:t>mit Grundpfandgläubigern</a:t>
            </a:r>
          </a:p>
          <a:p>
            <a:pPr algn="just">
              <a:spcBef>
                <a:spcPts val="0"/>
              </a:spcBef>
              <a:buClr>
                <a:srgbClr val="5C676E"/>
              </a:buClr>
              <a:buSzPct val="100000"/>
            </a:pPr>
            <a:endParaRPr lang="de-DE" b="0"/>
          </a:p>
          <a:p>
            <a:pPr marL="357188" indent="-357188" algn="just">
              <a:spcBef>
                <a:spcPts val="0"/>
              </a:spcBef>
              <a:buClr>
                <a:srgbClr val="CF112D"/>
              </a:buClr>
              <a:buSzPct val="100000"/>
              <a:buFont typeface="Wingdings 3" panose="05040102010807070707" pitchFamily="18" charset="2"/>
              <a:buChar char=""/>
            </a:pPr>
            <a:r>
              <a:rPr lang="de-DE" sz="1800" b="0"/>
              <a:t>Abwartung Markentwicklung</a:t>
            </a:r>
          </a:p>
          <a:p>
            <a:pPr marL="357188" indent="-357188" algn="just">
              <a:spcBef>
                <a:spcPts val="0"/>
              </a:spcBef>
              <a:buClr>
                <a:srgbClr val="CF112D"/>
              </a:buClr>
              <a:buSzPct val="100000"/>
              <a:buFont typeface="Wingdings 3" panose="05040102010807070707" pitchFamily="18" charset="2"/>
              <a:buChar char=""/>
            </a:pPr>
            <a:endParaRPr lang="de-DE" sz="1800" b="0"/>
          </a:p>
          <a:p>
            <a:pPr marL="357188" indent="-357188" algn="just">
              <a:spcBef>
                <a:spcPts val="0"/>
              </a:spcBef>
              <a:buClr>
                <a:srgbClr val="CF112D"/>
              </a:buClr>
              <a:buSzPct val="100000"/>
              <a:buFont typeface="Wingdings 3" panose="05040102010807070707" pitchFamily="18" charset="2"/>
              <a:buChar char=""/>
            </a:pPr>
            <a:r>
              <a:rPr lang="de-DE" sz="1800" b="0"/>
              <a:t>Vorurteil Verschleuderung in der Insolvenz </a:t>
            </a:r>
          </a:p>
          <a:p>
            <a:pPr marL="361950" indent="-361950" algn="just">
              <a:spcBef>
                <a:spcPts val="0"/>
              </a:spcBef>
              <a:buClr>
                <a:srgbClr val="5C676E"/>
              </a:buClr>
              <a:buSzPct val="100000"/>
              <a:buFont typeface="+mj-lt"/>
              <a:buAutoNum type="arabicParenBoth" startAt="4"/>
            </a:pPr>
            <a:endParaRPr lang="de-DE" b="0" dirty="0" smtClean="0"/>
          </a:p>
        </p:txBody>
      </p:sp>
      <p:sp>
        <p:nvSpPr>
          <p:cNvPr id="3" name="Title 1">
            <a:extLst>
              <a:ext uri="{FF2B5EF4-FFF2-40B4-BE49-F238E27FC236}">
                <a16:creationId xmlns:a16="http://schemas.microsoft.com/office/drawing/2014/main" id="{23D1786E-68B6-4A06-AF34-DCB1C29E6D75}"/>
              </a:ext>
            </a:extLst>
          </p:cNvPr>
          <p:cNvSpPr>
            <a:spLocks noGrp="1"/>
          </p:cNvSpPr>
          <p:nvPr>
            <p:ph type="title"/>
            <p:custDataLst>
              <p:tags r:id="rId3"/>
            </p:custDataLst>
          </p:nvPr>
        </p:nvSpPr>
        <p:spPr>
          <a:xfrm>
            <a:off x="587375" y="224644"/>
            <a:ext cx="9145030" cy="1080120"/>
          </a:xfrm>
        </p:spPr>
        <p:txBody>
          <a:bodyPr/>
          <a:lstStyle/>
          <a:p>
            <a:pPr>
              <a:spcBef>
                <a:spcPct val="50000"/>
              </a:spcBef>
            </a:pPr>
            <a:r>
              <a:rPr lang="de-DE">
                <a:solidFill>
                  <a:srgbClr val="CF112D"/>
                </a:solidFill>
              </a:rPr>
              <a:t>§ </a:t>
            </a:r>
            <a:r>
              <a:rPr lang="de-DE" smtClean="0">
                <a:solidFill>
                  <a:srgbClr val="CF112D"/>
                </a:solidFill>
              </a:rPr>
              <a:t>159 InsO</a:t>
            </a:r>
            <a:endParaRPr lang="de-DE" dirty="0">
              <a:solidFill>
                <a:srgbClr val="CF112D"/>
              </a:solidFill>
            </a:endParaRPr>
          </a:p>
        </p:txBody>
      </p:sp>
    </p:spTree>
    <p:custDataLst>
      <p:tags r:id="rId1"/>
    </p:custDataLst>
    <p:extLst>
      <p:ext uri="{BB962C8B-B14F-4D97-AF65-F5344CB8AC3E}">
        <p14:creationId xmlns:p14="http://schemas.microsoft.com/office/powerpoint/2010/main" val="23036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1E20-38ED-4F55-AC87-49D2BCCBCBEE}"/>
              </a:ext>
            </a:extLst>
          </p:cNvPr>
          <p:cNvSpPr>
            <a:spLocks noGrp="1"/>
          </p:cNvSpPr>
          <p:nvPr>
            <p:ph type="title"/>
          </p:nvPr>
        </p:nvSpPr>
        <p:spPr>
          <a:xfrm>
            <a:off x="2423592" y="3860747"/>
            <a:ext cx="9397044" cy="576064"/>
          </a:xfrm>
          <a:ln>
            <a:noFill/>
          </a:ln>
        </p:spPr>
        <p:txBody>
          <a:bodyPr/>
          <a:lstStyle/>
          <a:p>
            <a:r>
              <a:rPr lang="de-DE" spc="50">
                <a:solidFill>
                  <a:srgbClr val="C00000"/>
                </a:solidFill>
              </a:rPr>
              <a:t>(Vorbereitung) der </a:t>
            </a:r>
            <a:r>
              <a:rPr lang="de-DE" spc="50" smtClean="0">
                <a:solidFill>
                  <a:srgbClr val="C00000"/>
                </a:solidFill>
              </a:rPr>
              <a:t>Verwertung</a:t>
            </a:r>
            <a:endParaRPr lang="de-DE" spc="50">
              <a:solidFill>
                <a:srgbClr val="C00000"/>
              </a:solidFill>
            </a:endParaRPr>
          </a:p>
        </p:txBody>
      </p:sp>
      <p:sp>
        <p:nvSpPr>
          <p:cNvPr id="3" name="Textplatzhalter 2">
            <a:extLst>
              <a:ext uri="{FF2B5EF4-FFF2-40B4-BE49-F238E27FC236}">
                <a16:creationId xmlns:a16="http://schemas.microsoft.com/office/drawing/2014/main" id="{1B033051-B56D-45CE-BBF7-33021B92CD15}"/>
              </a:ext>
            </a:extLst>
          </p:cNvPr>
          <p:cNvSpPr>
            <a:spLocks noGrp="1"/>
          </p:cNvSpPr>
          <p:nvPr>
            <p:ph type="body" idx="1"/>
            <p:custDataLst>
              <p:tags r:id="rId2"/>
            </p:custDataLst>
          </p:nvPr>
        </p:nvSpPr>
        <p:spPr/>
        <p:txBody>
          <a:bodyPr/>
          <a:lstStyle/>
          <a:p>
            <a:r>
              <a:rPr lang="de-DE" smtClean="0">
                <a:solidFill>
                  <a:srgbClr val="CF112D"/>
                </a:solidFill>
              </a:rPr>
              <a:t>VI.</a:t>
            </a:r>
            <a:endParaRPr lang="de-DE" dirty="0">
              <a:solidFill>
                <a:srgbClr val="CF112D"/>
              </a:solidFill>
            </a:endParaRPr>
          </a:p>
        </p:txBody>
      </p:sp>
    </p:spTree>
    <p:custDataLst>
      <p:tags r:id="rId1"/>
    </p:custDataLst>
    <p:extLst>
      <p:ext uri="{BB962C8B-B14F-4D97-AF65-F5344CB8AC3E}">
        <p14:creationId xmlns:p14="http://schemas.microsoft.com/office/powerpoint/2010/main" val="3748757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Bsp. </a:t>
            </a:r>
            <a:r>
              <a:rPr lang="de-DE" smtClean="0">
                <a:solidFill>
                  <a:srgbClr val="CF112D"/>
                </a:solidFill>
              </a:rPr>
              <a:t>Development</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3467708" y="3717032"/>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smtClean="0"/>
              <a:t>Fast </a:t>
            </a:r>
            <a:r>
              <a:rPr lang="de-DE" sz="1800" b="0"/>
              <a:t>fertige Bauvorhaben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Fertigstellung in Abstimmung mit dem Grundpfandgläubiger</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2 stelliger Mio.-Kredit zur Fertigstellung</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Der Insolvenzverwalter als </a:t>
            </a:r>
            <a:r>
              <a:rPr lang="de-DE" sz="1800" b="0" smtClean="0"/>
              <a:t>Unternehmer</a:t>
            </a:r>
            <a:endParaRPr lang="de-DE" sz="1800" b="0"/>
          </a:p>
        </p:txBody>
      </p:sp>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449" y="1376772"/>
            <a:ext cx="5282363" cy="5634521"/>
          </a:xfrm>
          <a:prstGeom prst="rect">
            <a:avLst/>
          </a:prstGeom>
        </p:spPr>
      </p:pic>
    </p:spTree>
    <p:custDataLst>
      <p:tags r:id="rId1"/>
    </p:custDataLst>
    <p:extLst>
      <p:ext uri="{BB962C8B-B14F-4D97-AF65-F5344CB8AC3E}">
        <p14:creationId xmlns:p14="http://schemas.microsoft.com/office/powerpoint/2010/main" val="1844507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Typische Interessen des </a:t>
            </a:r>
            <a:r>
              <a:rPr lang="de-DE" smtClean="0">
                <a:solidFill>
                  <a:srgbClr val="CF112D"/>
                </a:solidFill>
              </a:rPr>
              <a:t>Grundpfandgläubigers</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Fertigstellung</a:t>
            </a:r>
          </a:p>
          <a:p>
            <a:pPr marL="342900" lvl="0" indent="-342900">
              <a:spcBef>
                <a:spcPts val="0"/>
              </a:spcBef>
              <a:buClr>
                <a:srgbClr val="C00000"/>
              </a:buClr>
              <a:buSzPct val="105000"/>
              <a:buFont typeface="Wingdings" panose="05000000000000000000" pitchFamily="2" charset="2"/>
              <a:buChar char="§"/>
            </a:pPr>
            <a:endParaRPr lang="de-DE" sz="900" b="0">
              <a:solidFill>
                <a:srgbClr val="5C676E"/>
              </a:solidFill>
            </a:endParaRPr>
          </a:p>
          <a:p>
            <a:pPr marL="719138" lvl="3" indent="-366713">
              <a:spcBef>
                <a:spcPts val="0"/>
              </a:spcBef>
              <a:buSzPct val="100000"/>
            </a:pPr>
            <a:r>
              <a:rPr lang="de-DE">
                <a:solidFill>
                  <a:srgbClr val="5C676E"/>
                </a:solidFill>
                <a:latin typeface="Arial"/>
              </a:rPr>
              <a:t>Freistellungsinteresse vs. KWG</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Verkauf</a:t>
            </a:r>
          </a:p>
          <a:p>
            <a:pPr marL="342900" lvl="0" indent="-342900">
              <a:spcBef>
                <a:spcPts val="0"/>
              </a:spcBef>
              <a:buClr>
                <a:srgbClr val="C00000"/>
              </a:buClr>
              <a:buSzPct val="105000"/>
              <a:buFont typeface="Wingdings" panose="05000000000000000000" pitchFamily="2" charset="2"/>
              <a:buChar char="§"/>
            </a:pPr>
            <a:endParaRPr lang="de-DE" sz="900" b="0">
              <a:solidFill>
                <a:srgbClr val="5C676E"/>
              </a:solidFill>
            </a:endParaRPr>
          </a:p>
          <a:p>
            <a:pPr marL="719138" lvl="3" indent="-366713">
              <a:spcBef>
                <a:spcPts val="0"/>
              </a:spcBef>
              <a:buSzPct val="100000"/>
            </a:pPr>
            <a:r>
              <a:rPr lang="de-DE">
                <a:solidFill>
                  <a:srgbClr val="5C676E"/>
                </a:solidFill>
                <a:latin typeface="Arial"/>
              </a:rPr>
              <a:t>Vermeidung eines fire sales vs. zügiger Verfahrensabschluss</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Bemessung Massebeiträge</a:t>
            </a:r>
          </a:p>
          <a:p>
            <a:pPr marL="342900" lvl="0" indent="-342900">
              <a:spcBef>
                <a:spcPts val="0"/>
              </a:spcBef>
              <a:buClr>
                <a:srgbClr val="C00000"/>
              </a:buClr>
              <a:buSzPct val="105000"/>
              <a:buFont typeface="Wingdings" panose="05000000000000000000" pitchFamily="2" charset="2"/>
              <a:buChar char="§"/>
            </a:pPr>
            <a:endParaRPr lang="de-DE" sz="900" b="0">
              <a:solidFill>
                <a:srgbClr val="5C676E"/>
              </a:solidFill>
            </a:endParaRPr>
          </a:p>
          <a:p>
            <a:pPr marL="719138" lvl="3" indent="-366713">
              <a:spcBef>
                <a:spcPts val="0"/>
              </a:spcBef>
              <a:buSzPct val="100000"/>
            </a:pPr>
            <a:r>
              <a:rPr lang="de-DE">
                <a:solidFill>
                  <a:srgbClr val="5C676E"/>
                </a:solidFill>
                <a:latin typeface="Arial"/>
              </a:rPr>
              <a:t>Vergleichsrechnung ZVG</a:t>
            </a:r>
          </a:p>
          <a:p>
            <a:pPr marL="719138" lvl="3" indent="-366713">
              <a:spcBef>
                <a:spcPts val="0"/>
              </a:spcBef>
              <a:buSzPct val="100000"/>
            </a:pPr>
            <a:r>
              <a:rPr lang="de-DE">
                <a:solidFill>
                  <a:srgbClr val="5C676E"/>
                </a:solidFill>
                <a:latin typeface="Arial"/>
              </a:rPr>
              <a:t>Anderweitige Deckung der Verfahrenskosten</a:t>
            </a:r>
            <a:r>
              <a:rPr lang="de-DE" smtClean="0">
                <a:solidFill>
                  <a:srgbClr val="5C676E"/>
                </a:solidFill>
                <a:latin typeface="Arial"/>
              </a:rPr>
              <a:t>?</a:t>
            </a:r>
            <a:endParaRPr lang="de-DE">
              <a:solidFill>
                <a:srgbClr val="5C676E"/>
              </a:solidFill>
              <a:latin typeface="Arial"/>
            </a:endParaRPr>
          </a:p>
        </p:txBody>
      </p:sp>
    </p:spTree>
    <p:custDataLst>
      <p:tags r:id="rId1"/>
    </p:custDataLst>
    <p:extLst>
      <p:ext uri="{BB962C8B-B14F-4D97-AF65-F5344CB8AC3E}">
        <p14:creationId xmlns:p14="http://schemas.microsoft.com/office/powerpoint/2010/main" val="3795498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 und des </a:t>
            </a:r>
            <a:r>
              <a:rPr lang="de-DE" smtClean="0">
                <a:solidFill>
                  <a:srgbClr val="CF112D"/>
                </a:solidFill>
              </a:rPr>
              <a:t>Insolvenzverwalters</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Massekredit</a:t>
            </a:r>
          </a:p>
          <a:p>
            <a:pPr marL="342900" lvl="0" indent="-342900">
              <a:spcBef>
                <a:spcPts val="0"/>
              </a:spcBef>
              <a:buClr>
                <a:srgbClr val="C00000"/>
              </a:buClr>
              <a:buSzPct val="105000"/>
              <a:buFont typeface="Wingdings" panose="05000000000000000000" pitchFamily="2" charset="2"/>
              <a:buChar char="§"/>
            </a:pPr>
            <a:endParaRPr lang="de-DE" sz="900" b="0">
              <a:solidFill>
                <a:srgbClr val="5C676E"/>
              </a:solidFill>
            </a:endParaRPr>
          </a:p>
          <a:p>
            <a:pPr marL="719138" lvl="3" indent="-366713">
              <a:spcBef>
                <a:spcPts val="0"/>
              </a:spcBef>
              <a:buSzPct val="100000"/>
            </a:pPr>
            <a:r>
              <a:rPr lang="de-DE">
                <a:solidFill>
                  <a:srgbClr val="5C676E"/>
                </a:solidFill>
                <a:latin typeface="Arial"/>
              </a:rPr>
              <a:t>Krediterhöhung mit Sicherheitenerstreckung</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Haftungsvermeidung bei Fertigstellung und ggf. Bewirtschaftung und Verkauf</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Delegation der vertraglichen Prüfungen (Immobilienrecht)</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Hinzuziehung eines insolvenzerfahrenen Notars</a:t>
            </a:r>
          </a:p>
          <a:p>
            <a:pPr marL="342900" lvl="0" indent="-342900">
              <a:spcBef>
                <a:spcPts val="0"/>
              </a:spcBef>
              <a:buClr>
                <a:srgbClr val="C00000"/>
              </a:buClr>
              <a:buSzPct val="105000"/>
              <a:buFont typeface="Wingdings" panose="05000000000000000000" pitchFamily="2" charset="2"/>
              <a:buChar char="§"/>
            </a:pPr>
            <a:endParaRPr lang="de-DE" sz="900" b="0">
              <a:solidFill>
                <a:srgbClr val="5C676E"/>
              </a:solidFill>
            </a:endParaRPr>
          </a:p>
          <a:p>
            <a:pPr marL="719138" lvl="3" indent="-366713">
              <a:spcBef>
                <a:spcPts val="0"/>
              </a:spcBef>
              <a:buSzPct val="100000"/>
            </a:pPr>
            <a:r>
              <a:rPr lang="de-DE" smtClean="0">
                <a:solidFill>
                  <a:srgbClr val="5C676E"/>
                </a:solidFill>
                <a:latin typeface="Arial"/>
              </a:rPr>
              <a:t>Jedenfalls </a:t>
            </a:r>
            <a:r>
              <a:rPr lang="de-DE">
                <a:solidFill>
                  <a:srgbClr val="5C676E"/>
                </a:solidFill>
                <a:latin typeface="Arial"/>
              </a:rPr>
              <a:t>Entwurfsgebühr entstanden</a:t>
            </a:r>
          </a:p>
          <a:p>
            <a:pPr marL="719138" lvl="3" indent="-366713">
              <a:spcBef>
                <a:spcPts val="0"/>
              </a:spcBef>
              <a:buSzPct val="100000"/>
            </a:pPr>
            <a:r>
              <a:rPr lang="de-DE">
                <a:solidFill>
                  <a:srgbClr val="5C676E"/>
                </a:solidFill>
                <a:latin typeface="Arial"/>
              </a:rPr>
              <a:t>oder über RA-Mandat</a:t>
            </a:r>
          </a:p>
          <a:p>
            <a:pPr marL="342900" lvl="0" indent="-342900">
              <a:spcBef>
                <a:spcPts val="0"/>
              </a:spcBef>
              <a:buClr>
                <a:srgbClr val="C00000"/>
              </a:buClr>
              <a:buSzPct val="105000"/>
              <a:buFont typeface="Wingdings" panose="05000000000000000000" pitchFamily="2" charset="2"/>
              <a:buChar char="§"/>
            </a:pPr>
            <a:endParaRPr lang="de-DE" sz="1800" b="0">
              <a:solidFill>
                <a:srgbClr val="5C676E"/>
              </a:solidFill>
            </a:endParaRPr>
          </a:p>
          <a:p>
            <a:pPr marL="342900" lvl="0" indent="-342900">
              <a:spcBef>
                <a:spcPts val="0"/>
              </a:spcBef>
              <a:buClr>
                <a:srgbClr val="C00000"/>
              </a:buClr>
              <a:buSzPct val="105000"/>
              <a:buFont typeface="Wingdings" panose="05000000000000000000" pitchFamily="2" charset="2"/>
              <a:buChar char="§"/>
            </a:pPr>
            <a:r>
              <a:rPr lang="de-DE" sz="1800" b="0">
                <a:solidFill>
                  <a:srgbClr val="5C676E"/>
                </a:solidFill>
              </a:rPr>
              <a:t>ggf. Deckung der Verfahrenskosten aus den Massebeiträgen bei sonstiger </a:t>
            </a:r>
            <a:r>
              <a:rPr lang="de-DE" sz="1800" b="0" smtClean="0">
                <a:solidFill>
                  <a:srgbClr val="5C676E"/>
                </a:solidFill>
              </a:rPr>
              <a:t>Masseinsuffizienz</a:t>
            </a:r>
            <a:endParaRPr lang="de-DE" sz="1800" b="0">
              <a:solidFill>
                <a:srgbClr val="5C676E"/>
              </a:solidFill>
            </a:endParaRPr>
          </a:p>
        </p:txBody>
      </p:sp>
    </p:spTree>
    <p:custDataLst>
      <p:tags r:id="rId1"/>
    </p:custDataLst>
    <p:extLst>
      <p:ext uri="{BB962C8B-B14F-4D97-AF65-F5344CB8AC3E}">
        <p14:creationId xmlns:p14="http://schemas.microsoft.com/office/powerpoint/2010/main" val="121735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dirty="0" smtClean="0">
                <a:solidFill>
                  <a:srgbClr val="CF112D"/>
                </a:solidFill>
              </a:rPr>
              <a:t>Kongruente Interessen  </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smtClean="0"/>
              <a:t>Kombinierte Verwaltungs- und Verwertungsvereinbarung bis zum Exit</a:t>
            </a:r>
          </a:p>
          <a:p>
            <a:pPr marL="342900" lvl="0" indent="-342900">
              <a:spcBef>
                <a:spcPts val="0"/>
              </a:spcBef>
              <a:buClr>
                <a:srgbClr val="C00000"/>
              </a:buClr>
              <a:buSzPct val="105000"/>
              <a:buFont typeface="Wingdings" panose="05000000000000000000" pitchFamily="2" charset="2"/>
              <a:buChar char="§"/>
            </a:pPr>
            <a:endParaRPr lang="de-DE" sz="900" b="0" dirty="0"/>
          </a:p>
          <a:p>
            <a:pPr marL="719138" lvl="3" indent="-366713">
              <a:spcBef>
                <a:spcPts val="0"/>
              </a:spcBef>
              <a:buSzPct val="100000"/>
            </a:pPr>
            <a:r>
              <a:rPr lang="de-DE" dirty="0">
                <a:solidFill>
                  <a:srgbClr val="5C676E"/>
                </a:solidFill>
              </a:rPr>
              <a:t>Klärung Verwaltung, Dienstleister bei Fertigstellung</a:t>
            </a:r>
          </a:p>
          <a:p>
            <a:pPr marL="719138" lvl="3" indent="-366713">
              <a:spcBef>
                <a:spcPts val="0"/>
              </a:spcBef>
              <a:buSzPct val="100000"/>
            </a:pPr>
            <a:r>
              <a:rPr lang="de-DE" dirty="0" err="1">
                <a:solidFill>
                  <a:srgbClr val="5C676E"/>
                </a:solidFill>
              </a:rPr>
              <a:t>Liquidätsbedarf</a:t>
            </a:r>
            <a:r>
              <a:rPr lang="de-DE" dirty="0">
                <a:solidFill>
                  <a:srgbClr val="5C676E"/>
                </a:solidFill>
              </a:rPr>
              <a:t>, Objekt- und Verwalterversicherung</a:t>
            </a:r>
          </a:p>
          <a:p>
            <a:pPr marL="719138" lvl="3" indent="-366713">
              <a:spcBef>
                <a:spcPts val="0"/>
              </a:spcBef>
              <a:buSzPct val="100000"/>
            </a:pPr>
            <a:r>
              <a:rPr lang="de-DE" dirty="0">
                <a:solidFill>
                  <a:srgbClr val="5C676E"/>
                </a:solidFill>
              </a:rPr>
              <a:t>Reporting </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Sicherstellung des optimalen Verwertungsergebnisses</a:t>
            </a:r>
          </a:p>
          <a:p>
            <a:pPr marL="342900" lvl="0" indent="-342900">
              <a:spcBef>
                <a:spcPts val="0"/>
              </a:spcBef>
              <a:buClr>
                <a:srgbClr val="C00000"/>
              </a:buClr>
              <a:buSzPct val="105000"/>
              <a:buFont typeface="Wingdings" panose="05000000000000000000" pitchFamily="2" charset="2"/>
              <a:buChar char="§"/>
            </a:pPr>
            <a:endParaRPr lang="de-DE" sz="900" b="0" dirty="0"/>
          </a:p>
          <a:p>
            <a:pPr marL="719138" lvl="3" indent="-366713">
              <a:spcBef>
                <a:spcPts val="0"/>
              </a:spcBef>
              <a:buSzPct val="100000"/>
            </a:pPr>
            <a:r>
              <a:rPr lang="de-DE" dirty="0" err="1">
                <a:solidFill>
                  <a:srgbClr val="5C676E"/>
                </a:solidFill>
              </a:rPr>
              <a:t>Dienstleisterpitch</a:t>
            </a:r>
            <a:endParaRPr lang="de-DE" dirty="0">
              <a:solidFill>
                <a:srgbClr val="5C676E"/>
              </a:solidFill>
            </a:endParaRPr>
          </a:p>
          <a:p>
            <a:pPr marL="719138" lvl="3" indent="-366713">
              <a:spcBef>
                <a:spcPts val="0"/>
              </a:spcBef>
              <a:buSzPct val="100000"/>
            </a:pPr>
            <a:r>
              <a:rPr lang="de-DE" dirty="0">
                <a:solidFill>
                  <a:srgbClr val="5C676E"/>
                </a:solidFill>
              </a:rPr>
              <a:t>Exklusivität? Wenn ja, zeitlich beschränkt?</a:t>
            </a:r>
          </a:p>
          <a:p>
            <a:pPr lvl="3" indent="0">
              <a:spcBef>
                <a:spcPts val="0"/>
              </a:spcBef>
              <a:buClr>
                <a:srgbClr val="C00000"/>
              </a:buClr>
              <a:buSzPct val="105000"/>
              <a:buNone/>
            </a:pPr>
            <a:endParaRPr lang="de-DE" sz="1800" b="0" dirty="0" smtClean="0"/>
          </a:p>
          <a:p>
            <a:pPr>
              <a:spcBef>
                <a:spcPts val="0"/>
              </a:spcBef>
              <a:buClr>
                <a:srgbClr val="C00000"/>
              </a:buClr>
              <a:buSzPct val="105000"/>
            </a:pPr>
            <a:endParaRPr lang="de-DE" sz="1800" b="0" dirty="0"/>
          </a:p>
        </p:txBody>
      </p:sp>
    </p:spTree>
    <p:custDataLst>
      <p:tags r:id="rId1"/>
    </p:custDataLst>
    <p:extLst>
      <p:ext uri="{BB962C8B-B14F-4D97-AF65-F5344CB8AC3E}">
        <p14:creationId xmlns:p14="http://schemas.microsoft.com/office/powerpoint/2010/main" val="1719858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dirty="0" smtClean="0">
                <a:solidFill>
                  <a:srgbClr val="CF112D"/>
                </a:solidFill>
              </a:rPr>
              <a:t>Massebeteiligung</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smtClean="0"/>
              <a:t>Stille Reserven? Ertragssteuern, Masseverbindlichkeit</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Regelungsbedarf mit der Bank</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 11 Abs. 1 S. 2 </a:t>
            </a:r>
            <a:r>
              <a:rPr lang="de-DE" sz="1800" b="0" dirty="0" err="1" smtClean="0"/>
              <a:t>InsVV</a:t>
            </a:r>
            <a:r>
              <a:rPr lang="de-DE" sz="1800" b="0" dirty="0" smtClean="0"/>
              <a:t>!</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Deckelung?</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Unzulässigkeit von Vergütungsvereinbarungen (auch mittelbar)</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smtClean="0"/>
              <a:t>Verweis auf ZVG</a:t>
            </a:r>
          </a:p>
          <a:p>
            <a:pPr marL="342900" lvl="0" indent="-342900">
              <a:spcBef>
                <a:spcPts val="0"/>
              </a:spcBef>
              <a:buClr>
                <a:srgbClr val="C00000"/>
              </a:buClr>
              <a:buSzPct val="105000"/>
              <a:buFont typeface="Wingdings" panose="05000000000000000000" pitchFamily="2" charset="2"/>
              <a:buChar char="§"/>
            </a:pPr>
            <a:endParaRPr lang="de-DE" sz="1800" b="0" dirty="0" smtClean="0"/>
          </a:p>
        </p:txBody>
      </p:sp>
    </p:spTree>
    <p:custDataLst>
      <p:tags r:id="rId1"/>
    </p:custDataLst>
    <p:extLst>
      <p:ext uri="{BB962C8B-B14F-4D97-AF65-F5344CB8AC3E}">
        <p14:creationId xmlns:p14="http://schemas.microsoft.com/office/powerpoint/2010/main" val="335027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Der Anfang in </a:t>
            </a:r>
            <a:r>
              <a:rPr lang="de-DE" smtClean="0">
                <a:solidFill>
                  <a:srgbClr val="CF112D"/>
                </a:solidFill>
              </a:rPr>
              <a:t>Deutschland  </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a:t>27.11.2023 erster Antrag in D: Signa Real Estate Management Germany GmbH</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in Berlin-Charlottenburg</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Anregung Einsetzung vorl. Gläubigerausschuss (2 der 3 Merkmale des § 22a Abs. 1 InsO)</a:t>
            </a:r>
          </a:p>
          <a:p>
            <a:pPr marL="342900" lvl="0" indent="-342900">
              <a:spcBef>
                <a:spcPts val="0"/>
              </a:spcBef>
              <a:buClr>
                <a:srgbClr val="C00000"/>
              </a:buClr>
              <a:buSzPct val="105000"/>
              <a:buFont typeface="Wingdings" panose="05000000000000000000" pitchFamily="2" charset="2"/>
              <a:buChar char="§"/>
            </a:pPr>
            <a:endParaRPr lang="de-DE" sz="900" b="0" dirty="0"/>
          </a:p>
          <a:p>
            <a:pPr marL="719138" lvl="3" indent="-366713">
              <a:spcBef>
                <a:spcPts val="0"/>
              </a:spcBef>
              <a:buSzPct val="100000"/>
            </a:pPr>
            <a:r>
              <a:rPr lang="de-DE" dirty="0" smtClean="0">
                <a:solidFill>
                  <a:srgbClr val="5C676E"/>
                </a:solidFill>
              </a:rPr>
              <a:t>Anwaltlicher </a:t>
            </a:r>
            <a:r>
              <a:rPr lang="de-DE" dirty="0">
                <a:solidFill>
                  <a:srgbClr val="5C676E"/>
                </a:solidFill>
              </a:rPr>
              <a:t>Vertreter </a:t>
            </a:r>
            <a:r>
              <a:rPr lang="de-DE" dirty="0" smtClean="0">
                <a:solidFill>
                  <a:srgbClr val="5C676E"/>
                </a:solidFill>
              </a:rPr>
              <a:t>Großgläubiger</a:t>
            </a:r>
          </a:p>
          <a:p>
            <a:pPr marL="719138" lvl="3" indent="-366713">
              <a:spcBef>
                <a:spcPts val="0"/>
              </a:spcBef>
              <a:buSzPct val="100000"/>
            </a:pPr>
            <a:r>
              <a:rPr lang="de-DE" dirty="0" smtClean="0">
                <a:solidFill>
                  <a:srgbClr val="5C676E"/>
                </a:solidFill>
              </a:rPr>
              <a:t>„</a:t>
            </a:r>
            <a:r>
              <a:rPr lang="de-DE" dirty="0">
                <a:solidFill>
                  <a:srgbClr val="5C676E"/>
                </a:solidFill>
              </a:rPr>
              <a:t>normaler“ </a:t>
            </a:r>
            <a:r>
              <a:rPr lang="de-DE" dirty="0" smtClean="0">
                <a:solidFill>
                  <a:srgbClr val="5C676E"/>
                </a:solidFill>
              </a:rPr>
              <a:t>Gläubiger</a:t>
            </a:r>
          </a:p>
          <a:p>
            <a:pPr marL="719138" lvl="3" indent="-366713">
              <a:spcBef>
                <a:spcPts val="0"/>
              </a:spcBef>
              <a:buSzPct val="100000"/>
            </a:pPr>
            <a:r>
              <a:rPr lang="de-DE" dirty="0" smtClean="0">
                <a:solidFill>
                  <a:srgbClr val="5C676E"/>
                </a:solidFill>
              </a:rPr>
              <a:t>Bundesagentur </a:t>
            </a:r>
            <a:r>
              <a:rPr lang="de-DE" dirty="0">
                <a:solidFill>
                  <a:srgbClr val="5C676E"/>
                </a:solidFill>
              </a:rPr>
              <a:t>für </a:t>
            </a:r>
            <a:r>
              <a:rPr lang="de-DE" dirty="0" smtClean="0">
                <a:solidFill>
                  <a:srgbClr val="5C676E"/>
                </a:solidFill>
              </a:rPr>
              <a:t>Arbeit</a:t>
            </a:r>
            <a:endParaRPr lang="de-DE" dirty="0">
              <a:solidFill>
                <a:srgbClr val="5C676E"/>
              </a:solidFill>
            </a:endParaRPr>
          </a:p>
        </p:txBody>
      </p:sp>
    </p:spTree>
    <p:custDataLst>
      <p:tags r:id="rId1"/>
    </p:custDataLst>
    <p:extLst>
      <p:ext uri="{BB962C8B-B14F-4D97-AF65-F5344CB8AC3E}">
        <p14:creationId xmlns:p14="http://schemas.microsoft.com/office/powerpoint/2010/main" val="3189666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09B45-0151-44D3-87BE-DD62039E81E0}"/>
              </a:ext>
            </a:extLst>
          </p:cNvPr>
          <p:cNvSpPr>
            <a:spLocks noGrp="1"/>
          </p:cNvSpPr>
          <p:nvPr>
            <p:ph type="title"/>
          </p:nvPr>
        </p:nvSpPr>
        <p:spPr/>
        <p:txBody>
          <a:bodyPr/>
          <a:lstStyle/>
          <a:p>
            <a:r>
              <a:rPr lang="de-DE" smtClean="0">
                <a:sym typeface="Wingdings" panose="05000000000000000000" pitchFamily="2" charset="2"/>
              </a:rPr>
              <a:t>Vielen Dank für Ihre Aufmerksamkeit</a:t>
            </a:r>
            <a:endParaRPr lang="de-DE" dirty="0"/>
          </a:p>
        </p:txBody>
      </p:sp>
      <p:grpSp>
        <p:nvGrpSpPr>
          <p:cNvPr id="4" name="easyObject_Contact"/>
          <p:cNvGrpSpPr>
            <a:grpSpLocks/>
          </p:cNvGrpSpPr>
          <p:nvPr>
            <p:custDataLst>
              <p:tags r:id="rId2"/>
            </p:custDataLst>
          </p:nvPr>
        </p:nvGrpSpPr>
        <p:grpSpPr>
          <a:xfrm>
            <a:off x="599745" y="2860846"/>
            <a:ext cx="6396355" cy="1800000"/>
            <a:chOff x="599745" y="2860846"/>
            <a:chExt cx="6396355" cy="1800000"/>
          </a:xfrm>
        </p:grpSpPr>
        <p:sp>
          <p:nvSpPr>
            <p:cNvPr id="52" name="easyData_NameAndTitle">
              <a:extLst>
                <a:ext uri="{FF2B5EF4-FFF2-40B4-BE49-F238E27FC236}">
                  <a16:creationId xmlns:a16="http://schemas.microsoft.com/office/drawing/2014/main" id="{23C53F35-CE50-4CEA-901F-65C55B7ACBA4}"/>
                </a:ext>
              </a:extLst>
            </p:cNvPr>
            <p:cNvSpPr txBox="1"/>
            <p:nvPr>
              <p:custDataLst>
                <p:tags r:id="rId3"/>
              </p:custDataLst>
            </p:nvPr>
          </p:nvSpPr>
          <p:spPr>
            <a:xfrm>
              <a:off x="2927968" y="2860846"/>
              <a:ext cx="4068132" cy="576000"/>
            </a:xfrm>
            <a:prstGeom prst="rect">
              <a:avLst/>
            </a:prstGeom>
          </p:spPr>
          <p:txBody>
            <a:bodyPr lIns="0" tIns="0" rIns="0" bIns="0"/>
            <a:lstStyle>
              <a:defPPr>
                <a:defRPr lang="de-DE"/>
              </a:defPPr>
              <a:lvl1pPr indent="0">
                <a:lnSpc>
                  <a:spcPct val="100000"/>
                </a:lnSpc>
                <a:spcBef>
                  <a:spcPts val="600"/>
                </a:spcBef>
                <a:spcAft>
                  <a:spcPts val="0"/>
                </a:spcAft>
                <a:buClr>
                  <a:srgbClr val="B6A372"/>
                </a:buClr>
                <a:buFont typeface="Wingdings" panose="05000000000000000000" pitchFamily="2" charset="2"/>
                <a:buNone/>
                <a:defRPr sz="1600" b="1" spc="50" baseline="0"/>
              </a:lvl1pPr>
              <a:lvl2pPr marL="0" lvl="1" indent="0">
                <a:lnSpc>
                  <a:spcPct val="100000"/>
                </a:lnSpc>
                <a:spcBef>
                  <a:spcPts val="600"/>
                </a:spcBef>
                <a:buClr>
                  <a:srgbClr val="B6A372"/>
                </a:buClr>
                <a:buFont typeface="Symbol" panose="05050102010706020507" pitchFamily="18" charset="2"/>
                <a:buNone/>
                <a:defRPr sz="1400" spc="50" baseline="0"/>
              </a:lvl2pPr>
              <a:lvl3pPr marL="0" lvl="2" indent="0">
                <a:lnSpc>
                  <a:spcPct val="100000"/>
                </a:lnSpc>
                <a:spcBef>
                  <a:spcPts val="300"/>
                </a:spcBef>
                <a:buClr>
                  <a:srgbClr val="B6A372"/>
                </a:buClr>
                <a:buFont typeface="Wingdings" panose="05000000000000000000" pitchFamily="2" charset="2"/>
                <a:buNone/>
                <a:defRPr sz="1400" spc="50" baseline="0"/>
              </a:lvl3pPr>
              <a:lvl4pPr marL="0" lvl="3" indent="0">
                <a:lnSpc>
                  <a:spcPct val="100000"/>
                </a:lnSpc>
                <a:spcBef>
                  <a:spcPts val="0"/>
                </a:spcBef>
                <a:buClr>
                  <a:srgbClr val="B6A372"/>
                </a:buClr>
                <a:buFontTx/>
                <a:buNone/>
                <a:defRPr sz="1400" spc="50" baseline="0"/>
              </a:lvl4pPr>
              <a:lvl5pPr marL="0" lvl="4" indent="0">
                <a:lnSpc>
                  <a:spcPct val="100000"/>
                </a:lnSpc>
                <a:spcBef>
                  <a:spcPts val="0"/>
                </a:spcBef>
                <a:buClr>
                  <a:srgbClr val="B6A372"/>
                </a:buClr>
                <a:buFontTx/>
                <a:buNone/>
                <a:defRPr sz="1400" spc="5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de-DE" dirty="0" smtClean="0"/>
                <a:t>Prof. Dr. Torsten Martini</a:t>
              </a:r>
            </a:p>
            <a:p>
              <a:pPr lvl="2"/>
              <a:r>
                <a:rPr lang="de-DE" dirty="0" smtClean="0"/>
                <a:t>Rechtsanwalt | Fachanwalt für Insolvenz- und </a:t>
              </a:r>
              <a:r>
                <a:rPr lang="de-DE" smtClean="0"/>
                <a:t>Sanierungsrecht | Partner</a:t>
              </a:r>
              <a:endParaRPr lang="de-DE" dirty="0"/>
            </a:p>
          </p:txBody>
        </p:sp>
        <p:sp>
          <p:nvSpPr>
            <p:cNvPr id="53" name="easyData_Photo" hidden="1">
              <a:extLst>
                <a:ext uri="{FF2B5EF4-FFF2-40B4-BE49-F238E27FC236}">
                  <a16:creationId xmlns:a16="http://schemas.microsoft.com/office/drawing/2014/main" id="{FC4AD58E-5A34-486B-B20D-4A0BBDA8C680}"/>
                </a:ext>
              </a:extLst>
            </p:cNvPr>
            <p:cNvSpPr/>
            <p:nvPr>
              <p:custDataLst>
                <p:tags r:id="rId4"/>
              </p:custDataLst>
            </p:nvPr>
          </p:nvSpPr>
          <p:spPr>
            <a:xfrm>
              <a:off x="599745" y="2860846"/>
              <a:ext cx="2088000" cy="1800000"/>
            </a:xfrm>
            <a:prstGeom prst="rect">
              <a:avLst/>
            </a:prstGeom>
            <a:noFill/>
            <a:ln w="6350">
              <a:noFill/>
            </a:ln>
            <a:extLst>
              <a:ext uri="{909E8E84-426E-40DD-AFC4-6F175D3DCCD1}">
                <a14:hiddenFill xmlns:a14="http://schemas.microsoft.com/office/drawing/2010/main">
                  <a:pattFill prst="wdUpDiag">
                    <a:fgClr>
                      <a:srgbClr val="EEEAE1"/>
                    </a:fgClr>
                    <a:bgClr>
                      <a:schemeClr val="bg1"/>
                    </a:bgClr>
                  </a:patt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200" b="1" spc="50" dirty="0">
                <a:solidFill>
                  <a:schemeClr val="tx1"/>
                </a:solidFill>
              </a:endParaRPr>
            </a:p>
          </p:txBody>
        </p:sp>
        <p:sp>
          <p:nvSpPr>
            <p:cNvPr id="35" name="easyData_Contact">
              <a:extLst>
                <a:ext uri="{FF2B5EF4-FFF2-40B4-BE49-F238E27FC236}">
                  <a16:creationId xmlns:a16="http://schemas.microsoft.com/office/drawing/2014/main" id="{DA185BB3-47F3-4B34-811E-01975669896A}"/>
                </a:ext>
              </a:extLst>
            </p:cNvPr>
            <p:cNvSpPr txBox="1"/>
            <p:nvPr>
              <p:custDataLst>
                <p:tags r:id="rId5"/>
              </p:custDataLst>
            </p:nvPr>
          </p:nvSpPr>
          <p:spPr>
            <a:xfrm>
              <a:off x="2927968" y="3760846"/>
              <a:ext cx="2880000" cy="900000"/>
            </a:xfrm>
            <a:prstGeom prst="rect">
              <a:avLst/>
            </a:prstGeom>
          </p:spPr>
          <p:txBody>
            <a:bodyPr lIns="0" tIns="0" rIns="0" bIns="0"/>
            <a:lstStyle>
              <a:defPPr>
                <a:defRPr lang="de-DE"/>
              </a:defPPr>
              <a:lvl1pPr indent="0">
                <a:lnSpc>
                  <a:spcPct val="100000"/>
                </a:lnSpc>
                <a:spcBef>
                  <a:spcPts val="600"/>
                </a:spcBef>
                <a:spcAft>
                  <a:spcPts val="0"/>
                </a:spcAft>
                <a:buClr>
                  <a:srgbClr val="B6A372"/>
                </a:buClr>
                <a:buFont typeface="Wingdings" panose="05000000000000000000" pitchFamily="2" charset="2"/>
                <a:buNone/>
                <a:defRPr sz="1600" b="1" spc="50" baseline="0"/>
              </a:lvl1pPr>
              <a:lvl2pPr marL="0" lvl="1" indent="0">
                <a:lnSpc>
                  <a:spcPct val="100000"/>
                </a:lnSpc>
                <a:spcBef>
                  <a:spcPts val="600"/>
                </a:spcBef>
                <a:buClr>
                  <a:srgbClr val="B6A372"/>
                </a:buClr>
                <a:buFont typeface="Symbol" panose="05050102010706020507" pitchFamily="18" charset="2"/>
                <a:buNone/>
                <a:defRPr sz="1400" spc="50" baseline="0"/>
              </a:lvl2pPr>
              <a:lvl3pPr marL="0" lvl="2" indent="0">
                <a:lnSpc>
                  <a:spcPct val="100000"/>
                </a:lnSpc>
                <a:spcBef>
                  <a:spcPts val="300"/>
                </a:spcBef>
                <a:buClr>
                  <a:srgbClr val="B6A372"/>
                </a:buClr>
                <a:buFont typeface="Wingdings" panose="05000000000000000000" pitchFamily="2" charset="2"/>
                <a:buNone/>
                <a:defRPr sz="1400" spc="50" baseline="0"/>
              </a:lvl3pPr>
              <a:lvl4pPr marL="0" lvl="3" indent="0">
                <a:lnSpc>
                  <a:spcPct val="100000"/>
                </a:lnSpc>
                <a:spcBef>
                  <a:spcPts val="0"/>
                </a:spcBef>
                <a:buClr>
                  <a:srgbClr val="B6A372"/>
                </a:buClr>
                <a:buFontTx/>
                <a:buNone/>
                <a:defRPr sz="1400" spc="50" baseline="0"/>
              </a:lvl4pPr>
              <a:lvl5pPr marL="0" lvl="4" indent="0">
                <a:lnSpc>
                  <a:spcPct val="100000"/>
                </a:lnSpc>
                <a:spcBef>
                  <a:spcPts val="0"/>
                </a:spcBef>
                <a:buClr>
                  <a:srgbClr val="B6A372"/>
                </a:buClr>
                <a:buFontTx/>
                <a:buNone/>
                <a:defRPr sz="1400" spc="5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r>
                <a:rPr lang="de-DE" smtClean="0"/>
                <a:t>Kantstraße 164</a:t>
              </a:r>
              <a:br>
                <a:rPr lang="de-DE" smtClean="0"/>
              </a:br>
              <a:r>
                <a:rPr lang="de-DE" smtClean="0"/>
                <a:t>10623 Berlin</a:t>
              </a:r>
            </a:p>
            <a:p>
              <a:pPr lvl="1"/>
              <a:r>
                <a:rPr lang="de-DE" smtClean="0"/>
                <a:t>T: +49 30 311000-80</a:t>
              </a:r>
              <a:br>
                <a:rPr lang="de-DE" smtClean="0"/>
              </a:br>
              <a:r>
                <a:rPr lang="de-DE" smtClean="0"/>
                <a:t>tmartini@goerg.de</a:t>
              </a:r>
              <a:endParaRPr lang="de-DE" dirty="0"/>
            </a:p>
          </p:txBody>
        </p:sp>
        <p:sp>
          <p:nvSpPr>
            <p:cNvPr id="34" name="GOERG_Line">
              <a:extLst>
                <a:ext uri="{FF2B5EF4-FFF2-40B4-BE49-F238E27FC236}">
                  <a16:creationId xmlns:a16="http://schemas.microsoft.com/office/drawing/2014/main" id="{70257CC4-86D3-4D97-A6D7-50FAEC6054F7}"/>
                </a:ext>
              </a:extLst>
            </p:cNvPr>
            <p:cNvSpPr/>
            <p:nvPr/>
          </p:nvSpPr>
          <p:spPr>
            <a:xfrm>
              <a:off x="2927968" y="3680442"/>
              <a:ext cx="340838" cy="17998"/>
            </a:xfrm>
            <a:prstGeom prst="rect">
              <a:avLst/>
            </a:prstGeom>
            <a:solidFill>
              <a:srgbClr val="B6A37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spcBef>
                  <a:spcPts val="800"/>
                </a:spcBef>
              </a:pPr>
              <a:endParaRPr lang="de-DE" sz="1600" spc="50" baseline="0" dirty="0">
                <a:solidFill>
                  <a:srgbClr val="FFFFFF"/>
                </a:solidFill>
              </a:endParaRPr>
            </a:p>
          </p:txBody>
        </p:sp>
        <p:pic>
          <p:nvPicPr>
            <p:cNvPr id="3" name="easyData_IMG"/>
            <p:cNvPicPr>
              <a:picLocks noChangeAspect="1"/>
            </p:cNvPicPr>
            <p:nvPr/>
          </p:nvPicPr>
          <p:blipFill>
            <a:blip r:embed="rId8">
              <a:extLst>
                <a:ext uri="{28A0092B-C50C-407E-A947-70E740481C1C}">
                  <a14:useLocalDpi xmlns:a14="http://schemas.microsoft.com/office/drawing/2010/main" val="0"/>
                </a:ext>
              </a:extLst>
            </a:blip>
            <a:srcRect l="6500" r="6500"/>
            <a:stretch>
              <a:fillRect/>
            </a:stretch>
          </p:blipFill>
          <p:spPr>
            <a:xfrm>
              <a:off x="599745" y="2860846"/>
              <a:ext cx="2088001" cy="1800000"/>
            </a:xfrm>
            <a:prstGeom prst="rect">
              <a:avLst/>
            </a:prstGeom>
          </p:spPr>
        </p:pic>
      </p:grpSp>
    </p:spTree>
    <p:custDataLst>
      <p:tags r:id="rId1"/>
    </p:custDataLst>
    <p:extLst>
      <p:ext uri="{BB962C8B-B14F-4D97-AF65-F5344CB8AC3E}">
        <p14:creationId xmlns:p14="http://schemas.microsoft.com/office/powerpoint/2010/main" val="2531957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96353" y="5877272"/>
            <a:ext cx="11089232" cy="471924"/>
          </a:xfrm>
          <a:prstGeom prst="rect">
            <a:avLst/>
          </a:prstGeom>
          <a:noFill/>
        </p:spPr>
        <p:txBody>
          <a:bodyPr wrap="square" lIns="0" tIns="0" rIns="0" bIns="0" rtlCol="0">
            <a:spAutoFit/>
          </a:bodyPr>
          <a:lstStyle/>
          <a:p>
            <a:pPr>
              <a:spcBef>
                <a:spcPts val="800"/>
              </a:spcBef>
            </a:pPr>
            <a:r>
              <a:rPr lang="de-DE" sz="800" i="1" spc="50" dirty="0" smtClean="0">
                <a:solidFill>
                  <a:schemeClr val="bg1"/>
                </a:solidFill>
              </a:rPr>
              <a:t>Wir </a:t>
            </a:r>
            <a:r>
              <a:rPr lang="de-DE" sz="800" i="1" spc="50" dirty="0">
                <a:solidFill>
                  <a:schemeClr val="bg1"/>
                </a:solidFill>
              </a:rPr>
              <a:t>verwenden das generische Maskulinum und sehen von einer Nennung aller Geschlechtsidentitäten ab</a:t>
            </a:r>
            <a:r>
              <a:rPr lang="de-DE" sz="800" i="1" spc="50" dirty="0" smtClean="0">
                <a:solidFill>
                  <a:schemeClr val="bg1"/>
                </a:solidFill>
              </a:rPr>
              <a:t>, damit </a:t>
            </a:r>
            <a:r>
              <a:rPr lang="de-DE" sz="800" i="1" spc="50" dirty="0">
                <a:solidFill>
                  <a:schemeClr val="bg1"/>
                </a:solidFill>
              </a:rPr>
              <a:t>diese Präsentation besser lesbar ist</a:t>
            </a:r>
            <a:r>
              <a:rPr lang="de-DE" sz="800" i="1" spc="50" dirty="0" smtClean="0">
                <a:solidFill>
                  <a:schemeClr val="bg1"/>
                </a:solidFill>
              </a:rPr>
              <a:t>, und </a:t>
            </a:r>
            <a:r>
              <a:rPr lang="de-DE" sz="800" i="1" spc="50" dirty="0">
                <a:solidFill>
                  <a:schemeClr val="bg1"/>
                </a:solidFill>
              </a:rPr>
              <a:t>meinen damit ausdrücklich jeden in jeder </a:t>
            </a:r>
            <a:r>
              <a:rPr lang="de-DE" sz="800" i="1" spc="50" dirty="0" smtClean="0">
                <a:solidFill>
                  <a:schemeClr val="bg1"/>
                </a:solidFill>
              </a:rPr>
              <a:t>Geschlechts-identität</a:t>
            </a:r>
            <a:endParaRPr lang="de-DE" sz="800" i="1" spc="50" dirty="0">
              <a:solidFill>
                <a:schemeClr val="bg1"/>
              </a:solidFill>
            </a:endParaRPr>
          </a:p>
          <a:p>
            <a:pPr algn="l">
              <a:spcBef>
                <a:spcPts val="800"/>
              </a:spcBef>
            </a:pPr>
            <a:endParaRPr lang="de-DE" sz="800" spc="50" baseline="0" dirty="0" smtClean="0">
              <a:solidFill>
                <a:schemeClr val="bg1"/>
              </a:solidFill>
            </a:endParaRPr>
          </a:p>
        </p:txBody>
      </p:sp>
    </p:spTree>
    <p:custDataLst>
      <p:tags r:id="rId1"/>
    </p:custDataLst>
    <p:extLst>
      <p:ext uri="{BB962C8B-B14F-4D97-AF65-F5344CB8AC3E}">
        <p14:creationId xmlns:p14="http://schemas.microsoft.com/office/powerpoint/2010/main" val="16969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Der Anfang </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Vortrag zur Gruppenzuständigkeit, u.a.:</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statuarischer Sitz in München</a:t>
            </a:r>
          </a:p>
          <a:p>
            <a:pPr marL="719138" lvl="3" indent="-366713">
              <a:spcBef>
                <a:spcPts val="0"/>
              </a:spcBef>
              <a:buSzPct val="100000"/>
            </a:pPr>
            <a:r>
              <a:rPr lang="de-DE" smtClean="0">
                <a:solidFill>
                  <a:srgbClr val="5C676E"/>
                </a:solidFill>
              </a:rPr>
              <a:t>Ort </a:t>
            </a:r>
            <a:r>
              <a:rPr lang="de-DE">
                <a:solidFill>
                  <a:srgbClr val="5C676E"/>
                </a:solidFill>
              </a:rPr>
              <a:t>der Hauptverwaltung Berlin</a:t>
            </a:r>
          </a:p>
          <a:p>
            <a:pPr marL="719138" lvl="3" indent="-366713">
              <a:spcBef>
                <a:spcPts val="0"/>
              </a:spcBef>
              <a:buSzPct val="100000"/>
            </a:pPr>
            <a:r>
              <a:rPr lang="de-DE" smtClean="0">
                <a:solidFill>
                  <a:srgbClr val="5C676E"/>
                </a:solidFill>
              </a:rPr>
              <a:t>93 </a:t>
            </a:r>
            <a:r>
              <a:rPr lang="de-DE">
                <a:solidFill>
                  <a:srgbClr val="5C676E"/>
                </a:solidFill>
              </a:rPr>
              <a:t>von 220 Mitarbeitern in Berlin</a:t>
            </a:r>
          </a:p>
          <a:p>
            <a:pPr marL="719138" lvl="3" indent="-366713">
              <a:spcBef>
                <a:spcPts val="0"/>
              </a:spcBef>
              <a:buSzPct val="100000"/>
            </a:pPr>
            <a:r>
              <a:rPr lang="de-DE" smtClean="0">
                <a:solidFill>
                  <a:srgbClr val="5C676E"/>
                </a:solidFill>
              </a:rPr>
              <a:t>39 </a:t>
            </a:r>
            <a:r>
              <a:rPr lang="de-DE">
                <a:solidFill>
                  <a:srgbClr val="5C676E"/>
                </a:solidFill>
              </a:rPr>
              <a:t>in München und noch weniger an anderen Standorten</a:t>
            </a:r>
          </a:p>
          <a:p>
            <a:pPr marL="719138" lvl="3" indent="-366713">
              <a:spcBef>
                <a:spcPts val="0"/>
              </a:spcBef>
              <a:buSzPct val="100000"/>
            </a:pPr>
            <a:r>
              <a:rPr lang="de-DE" smtClean="0">
                <a:solidFill>
                  <a:srgbClr val="5C676E"/>
                </a:solidFill>
              </a:rPr>
              <a:t>keine </a:t>
            </a:r>
            <a:r>
              <a:rPr lang="de-DE">
                <a:solidFill>
                  <a:srgbClr val="5C676E"/>
                </a:solidFill>
              </a:rPr>
              <a:t>Propco mit Mitarbeitern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Bejahung der Gruppenzuständigkeit mit Beschlussfassung</a:t>
            </a:r>
          </a:p>
          <a:p>
            <a:pPr marL="342900" lvl="0" indent="-342900">
              <a:spcBef>
                <a:spcPts val="0"/>
              </a:spcBef>
              <a:buClr>
                <a:srgbClr val="C00000"/>
              </a:buClr>
              <a:buSzPct val="105000"/>
              <a:buFont typeface="Wingdings" panose="05000000000000000000" pitchFamily="2" charset="2"/>
              <a:buChar char="§"/>
            </a:pPr>
            <a:endParaRPr lang="de-DE" sz="1800" b="0" smtClean="0"/>
          </a:p>
        </p:txBody>
      </p:sp>
    </p:spTree>
    <p:custDataLst>
      <p:tags r:id="rId1"/>
    </p:custDataLst>
    <p:extLst>
      <p:ext uri="{BB962C8B-B14F-4D97-AF65-F5344CB8AC3E}">
        <p14:creationId xmlns:p14="http://schemas.microsoft.com/office/powerpoint/2010/main" val="1961838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Gruppengerichtsstand</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Gruppengerichtsstand, § </a:t>
            </a:r>
            <a:r>
              <a:rPr lang="de-DE" sz="1800" b="0" smtClean="0"/>
              <a:t>3a InsO</a:t>
            </a:r>
            <a:endParaRPr lang="de-DE" sz="1800" b="0"/>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Antrag dazu, § </a:t>
            </a:r>
            <a:r>
              <a:rPr lang="de-DE" sz="1800" b="0" smtClean="0"/>
              <a:t>13a InsO</a:t>
            </a:r>
            <a:endParaRPr lang="de-DE" sz="1800" b="0"/>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Veröffentlichung</a:t>
            </a:r>
            <a:r>
              <a:rPr lang="de-DE" sz="1800" b="0" smtClean="0"/>
              <a:t>?</a:t>
            </a:r>
            <a:endParaRPr lang="de-DE" sz="1800" b="0"/>
          </a:p>
        </p:txBody>
      </p:sp>
    </p:spTree>
    <p:custDataLst>
      <p:tags r:id="rId1"/>
    </p:custDataLst>
    <p:extLst>
      <p:ext uri="{BB962C8B-B14F-4D97-AF65-F5344CB8AC3E}">
        <p14:creationId xmlns:p14="http://schemas.microsoft.com/office/powerpoint/2010/main" val="163426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Veröffentlichung</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dirty="0" smtClean="0"/>
              <a:t>Keine </a:t>
            </a:r>
            <a:r>
              <a:rPr lang="de-DE" sz="1800" b="0" dirty="0"/>
              <a:t>zwingende gesetzliche Veröffentlichung</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Nach pflichtgemäßem Ermessen? </a:t>
            </a:r>
          </a:p>
          <a:p>
            <a:pPr marL="342900" lvl="0" indent="-342900">
              <a:spcBef>
                <a:spcPts val="0"/>
              </a:spcBef>
              <a:buClr>
                <a:srgbClr val="C00000"/>
              </a:buClr>
              <a:buSzPct val="105000"/>
              <a:buFont typeface="Wingdings" panose="05000000000000000000" pitchFamily="2" charset="2"/>
              <a:buChar char="§"/>
            </a:pPr>
            <a:endParaRPr lang="de-DE" sz="900" b="0" dirty="0"/>
          </a:p>
          <a:p>
            <a:pPr marL="719138" lvl="0" indent="-365125">
              <a:spcBef>
                <a:spcPts val="0"/>
              </a:spcBef>
              <a:buClr>
                <a:srgbClr val="5C676E"/>
              </a:buClr>
              <a:buSzPct val="100000"/>
              <a:buFont typeface="Wingdings 3" panose="05040102010807070707" pitchFamily="18" charset="2"/>
              <a:buChar char=""/>
            </a:pPr>
            <a:r>
              <a:rPr lang="de-DE" sz="1800" b="0" dirty="0" smtClean="0"/>
              <a:t>Hierzu </a:t>
            </a:r>
            <a:r>
              <a:rPr lang="de-DE" sz="1800" b="0" i="1" dirty="0" smtClean="0"/>
              <a:t>Blankenburg</a:t>
            </a:r>
            <a:r>
              <a:rPr lang="de-DE" sz="1800" b="0" dirty="0" smtClean="0"/>
              <a:t> </a:t>
            </a:r>
            <a:r>
              <a:rPr lang="de-DE" sz="1800" b="0" dirty="0" err="1" smtClean="0"/>
              <a:t>ZInsO</a:t>
            </a:r>
            <a:r>
              <a:rPr lang="de-DE" sz="1800" b="0" dirty="0" smtClean="0"/>
              <a:t> 2018, 897 (899)</a:t>
            </a:r>
          </a:p>
          <a:p>
            <a:pPr marL="719138" lvl="0" indent="-365125">
              <a:spcBef>
                <a:spcPts val="0"/>
              </a:spcBef>
              <a:buClr>
                <a:srgbClr val="5C676E"/>
              </a:buClr>
              <a:buSzPct val="100000"/>
              <a:buFont typeface="Wingdings 3" panose="05040102010807070707" pitchFamily="18" charset="2"/>
              <a:buChar char=""/>
            </a:pPr>
            <a:r>
              <a:rPr lang="de-DE" sz="1800" b="0" i="1" dirty="0" err="1" smtClean="0"/>
              <a:t>Madaus</a:t>
            </a:r>
            <a:r>
              <a:rPr lang="de-DE" sz="1800" b="0" dirty="0" smtClean="0"/>
              <a:t> in: </a:t>
            </a:r>
            <a:r>
              <a:rPr lang="de-DE" sz="1800" b="0" dirty="0" err="1" smtClean="0"/>
              <a:t>BeckOK</a:t>
            </a:r>
            <a:r>
              <a:rPr lang="de-DE" sz="1800" b="0" dirty="0" smtClean="0"/>
              <a:t>-Insolvenzrecht, 35. Ed., § 9 </a:t>
            </a:r>
            <a:r>
              <a:rPr lang="de-DE" sz="1800" b="0" dirty="0" err="1" smtClean="0"/>
              <a:t>Rn</a:t>
            </a:r>
            <a:r>
              <a:rPr lang="de-DE" sz="1800" b="0" dirty="0" smtClean="0"/>
              <a:t>. 2</a:t>
            </a:r>
          </a:p>
          <a:p>
            <a:pPr marL="342900" lvl="0" indent="-342900">
              <a:spcBef>
                <a:spcPts val="0"/>
              </a:spcBef>
              <a:buClr>
                <a:srgbClr val="C00000"/>
              </a:buClr>
              <a:buSzPct val="105000"/>
              <a:buFont typeface="Wingdings" panose="05000000000000000000" pitchFamily="2" charset="2"/>
              <a:buChar char="§"/>
            </a:pPr>
            <a:endParaRPr lang="de-DE" sz="1800" b="0" dirty="0" smtClean="0"/>
          </a:p>
          <a:p>
            <a:pPr marL="342900" lvl="0" indent="-342900">
              <a:spcBef>
                <a:spcPts val="0"/>
              </a:spcBef>
              <a:buClr>
                <a:srgbClr val="C00000"/>
              </a:buClr>
              <a:buSzPct val="105000"/>
              <a:buFont typeface="Wingdings" panose="05000000000000000000" pitchFamily="2" charset="2"/>
              <a:buChar char="§"/>
            </a:pPr>
            <a:r>
              <a:rPr lang="de-DE" sz="1800" b="0" dirty="0" smtClean="0"/>
              <a:t>Effektiv</a:t>
            </a:r>
            <a:r>
              <a:rPr lang="de-DE" sz="1800" b="0" dirty="0"/>
              <a:t>? Löschungsfrist</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Siehe auch </a:t>
            </a:r>
            <a:r>
              <a:rPr lang="de-DE" sz="1800" b="0" i="1" dirty="0"/>
              <a:t>Andres/</a:t>
            </a:r>
            <a:r>
              <a:rPr lang="de-DE" sz="1800" b="0" i="1" dirty="0" err="1"/>
              <a:t>Möhlenkamp</a:t>
            </a:r>
            <a:r>
              <a:rPr lang="de-DE" sz="1800" b="0" dirty="0"/>
              <a:t> BB 2013, 579 (585): </a:t>
            </a:r>
            <a:r>
              <a:rPr lang="de-DE" sz="1800" b="0" dirty="0" smtClean="0"/>
              <a:t>zentrales </a:t>
            </a:r>
            <a:r>
              <a:rPr lang="de-DE" sz="1800" b="0" dirty="0"/>
              <a:t>Konzerninsolvenzregister</a:t>
            </a:r>
          </a:p>
          <a:p>
            <a:pPr marL="342900" lvl="0" indent="-342900">
              <a:spcBef>
                <a:spcPts val="0"/>
              </a:spcBef>
              <a:buClr>
                <a:srgbClr val="C00000"/>
              </a:buClr>
              <a:buSzPct val="105000"/>
              <a:buFont typeface="Wingdings" panose="05000000000000000000" pitchFamily="2" charset="2"/>
              <a:buChar char="§"/>
            </a:pPr>
            <a:endParaRPr lang="de-DE" sz="1800" b="0" dirty="0"/>
          </a:p>
          <a:p>
            <a:pPr marL="342900" lvl="0" indent="-342900">
              <a:spcBef>
                <a:spcPts val="0"/>
              </a:spcBef>
              <a:buClr>
                <a:srgbClr val="C00000"/>
              </a:buClr>
              <a:buSzPct val="105000"/>
              <a:buFont typeface="Wingdings" panose="05000000000000000000" pitchFamily="2" charset="2"/>
              <a:buChar char="§"/>
            </a:pPr>
            <a:r>
              <a:rPr lang="de-DE" sz="1800" b="0" dirty="0"/>
              <a:t>Geheimhaltungsinteresse vs. Publizitätsinteresse</a:t>
            </a:r>
          </a:p>
          <a:p>
            <a:pPr marL="342900" lvl="0" indent="-342900">
              <a:spcBef>
                <a:spcPts val="0"/>
              </a:spcBef>
              <a:buClr>
                <a:srgbClr val="C00000"/>
              </a:buClr>
              <a:buSzPct val="105000"/>
              <a:buFont typeface="Wingdings" panose="05000000000000000000" pitchFamily="2" charset="2"/>
              <a:buChar char="§"/>
            </a:pPr>
            <a:endParaRPr lang="de-DE" sz="900" b="0" dirty="0"/>
          </a:p>
          <a:p>
            <a:pPr marL="719138" indent="-365125">
              <a:spcBef>
                <a:spcPts val="0"/>
              </a:spcBef>
              <a:buClr>
                <a:srgbClr val="5C676E"/>
              </a:buClr>
              <a:buSzPct val="100000"/>
              <a:buFont typeface="Wingdings 3" panose="05040102010807070707" pitchFamily="18" charset="2"/>
              <a:buChar char=""/>
            </a:pPr>
            <a:r>
              <a:rPr lang="de-DE" sz="1800" b="0" dirty="0"/>
              <a:t>BVerfG NJW 1984, 419 (422)</a:t>
            </a:r>
          </a:p>
        </p:txBody>
      </p:sp>
    </p:spTree>
    <p:custDataLst>
      <p:tags r:id="rId1"/>
    </p:custDataLst>
    <p:extLst>
      <p:ext uri="{BB962C8B-B14F-4D97-AF65-F5344CB8AC3E}">
        <p14:creationId xmlns:p14="http://schemas.microsoft.com/office/powerpoint/2010/main" val="4060277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smtClean="0">
                <a:solidFill>
                  <a:srgbClr val="CF112D"/>
                </a:solidFill>
              </a:rPr>
              <a:t>Antragsbearbeitung</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587388" y="1808820"/>
            <a:ext cx="11017237"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rgbClr val="C00000"/>
              </a:buClr>
              <a:buSzPct val="105000"/>
              <a:buFont typeface="Wingdings" panose="05000000000000000000" pitchFamily="2" charset="2"/>
              <a:buChar char="§"/>
            </a:pPr>
            <a:r>
              <a:rPr lang="de-DE" sz="1800" b="0"/>
              <a:t>Umfangreiche Vorabklärung mit dem Gericht nach Vorschlag </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Offenlegung</a:t>
            </a:r>
          </a:p>
          <a:p>
            <a:pPr marL="342900" lvl="0" indent="-342900">
              <a:spcBef>
                <a:spcPts val="0"/>
              </a:spcBef>
              <a:buClr>
                <a:srgbClr val="C00000"/>
              </a:buClr>
              <a:buSzPct val="105000"/>
              <a:buFont typeface="Wingdings" panose="05000000000000000000" pitchFamily="2" charset="2"/>
              <a:buChar char="§"/>
            </a:pPr>
            <a:endParaRPr lang="de-DE" sz="900" b="0"/>
          </a:p>
          <a:p>
            <a:pPr marL="719138" lvl="3" indent="-366713">
              <a:spcBef>
                <a:spcPts val="0"/>
              </a:spcBef>
              <a:buSzPct val="100000"/>
            </a:pPr>
            <a:r>
              <a:rPr lang="de-DE">
                <a:solidFill>
                  <a:srgbClr val="5C676E"/>
                </a:solidFill>
              </a:rPr>
              <a:t>Kapazitäten</a:t>
            </a:r>
          </a:p>
          <a:p>
            <a:pPr marL="719138" lvl="3" indent="-366713">
              <a:spcBef>
                <a:spcPts val="0"/>
              </a:spcBef>
              <a:buSzPct val="100000"/>
            </a:pPr>
            <a:r>
              <a:rPr lang="de-DE" smtClean="0">
                <a:solidFill>
                  <a:srgbClr val="5C676E"/>
                </a:solidFill>
              </a:rPr>
              <a:t>pot</a:t>
            </a:r>
            <a:r>
              <a:rPr lang="de-DE">
                <a:solidFill>
                  <a:srgbClr val="5C676E"/>
                </a:solidFill>
              </a:rPr>
              <a:t>. Inhabilitäten</a:t>
            </a:r>
          </a:p>
          <a:p>
            <a:pPr marL="719138" lvl="3" indent="-366713">
              <a:spcBef>
                <a:spcPts val="0"/>
              </a:spcBef>
              <a:buSzPct val="100000"/>
            </a:pPr>
            <a:r>
              <a:rPr lang="de-DE" smtClean="0">
                <a:solidFill>
                  <a:srgbClr val="5C676E"/>
                </a:solidFill>
              </a:rPr>
              <a:t>der </a:t>
            </a:r>
            <a:r>
              <a:rPr lang="de-DE">
                <a:solidFill>
                  <a:srgbClr val="5C676E"/>
                </a:solidFill>
              </a:rPr>
              <a:t>Leistungsfähigkeit der Kanzlei des Sachverständigen</a:t>
            </a:r>
          </a:p>
          <a:p>
            <a:pPr marL="719138" lvl="3" indent="-366713">
              <a:spcBef>
                <a:spcPts val="0"/>
              </a:spcBef>
              <a:buSzPct val="100000"/>
            </a:pPr>
            <a:r>
              <a:rPr lang="de-DE" smtClean="0">
                <a:solidFill>
                  <a:srgbClr val="5C676E"/>
                </a:solidFill>
              </a:rPr>
              <a:t>der </a:t>
            </a:r>
            <a:r>
              <a:rPr lang="de-DE">
                <a:solidFill>
                  <a:srgbClr val="5C676E"/>
                </a:solidFill>
              </a:rPr>
              <a:t>Bearbeitung im Team bei nachlaufenden Verfahren</a:t>
            </a:r>
          </a:p>
          <a:p>
            <a:pPr marL="342900" lvl="0" indent="-342900">
              <a:spcBef>
                <a:spcPts val="0"/>
              </a:spcBef>
              <a:buClr>
                <a:srgbClr val="C00000"/>
              </a:buClr>
              <a:buSzPct val="105000"/>
              <a:buFont typeface="Wingdings" panose="05000000000000000000" pitchFamily="2" charset="2"/>
              <a:buChar char="§"/>
            </a:pPr>
            <a:endParaRPr lang="de-DE" sz="1800" b="0"/>
          </a:p>
          <a:p>
            <a:pPr marL="342900" lvl="0" indent="-342900">
              <a:spcBef>
                <a:spcPts val="0"/>
              </a:spcBef>
              <a:buClr>
                <a:srgbClr val="C00000"/>
              </a:buClr>
              <a:buSzPct val="105000"/>
              <a:buFont typeface="Wingdings" panose="05000000000000000000" pitchFamily="2" charset="2"/>
              <a:buChar char="§"/>
            </a:pPr>
            <a:r>
              <a:rPr lang="de-DE" sz="1800" b="0"/>
              <a:t>Bestellung zum Sachverständigen und „schwachen“ vorläufigen Verwalter</a:t>
            </a:r>
          </a:p>
          <a:p>
            <a:pPr marL="342900" lvl="0" indent="-342900">
              <a:spcBef>
                <a:spcPts val="0"/>
              </a:spcBef>
              <a:buClr>
                <a:srgbClr val="C00000"/>
              </a:buClr>
              <a:buSzPct val="105000"/>
              <a:buFont typeface="Wingdings" panose="05000000000000000000" pitchFamily="2" charset="2"/>
              <a:buChar char="§"/>
            </a:pPr>
            <a:endParaRPr lang="de-DE" sz="1800" b="0"/>
          </a:p>
        </p:txBody>
      </p:sp>
    </p:spTree>
    <p:custDataLst>
      <p:tags r:id="rId1"/>
    </p:custDataLst>
    <p:extLst>
      <p:ext uri="{BB962C8B-B14F-4D97-AF65-F5344CB8AC3E}">
        <p14:creationId xmlns:p14="http://schemas.microsoft.com/office/powerpoint/2010/main" val="3532883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86E-68B6-4A06-AF34-DCB1C29E6D75}"/>
              </a:ext>
            </a:extLst>
          </p:cNvPr>
          <p:cNvSpPr>
            <a:spLocks noGrp="1"/>
          </p:cNvSpPr>
          <p:nvPr>
            <p:ph type="title"/>
            <p:custDataLst>
              <p:tags r:id="rId2"/>
            </p:custDataLst>
          </p:nvPr>
        </p:nvSpPr>
        <p:spPr/>
        <p:txBody>
          <a:bodyPr/>
          <a:lstStyle/>
          <a:p>
            <a:pPr>
              <a:spcBef>
                <a:spcPct val="50000"/>
              </a:spcBef>
            </a:pPr>
            <a:r>
              <a:rPr lang="de-DE">
                <a:solidFill>
                  <a:srgbClr val="CF112D"/>
                </a:solidFill>
              </a:rPr>
              <a:t>Leistungsfähigkeit der </a:t>
            </a:r>
            <a:r>
              <a:rPr lang="de-DE" smtClean="0">
                <a:solidFill>
                  <a:srgbClr val="CF112D"/>
                </a:solidFill>
              </a:rPr>
              <a:t>Gerichtsorganisation</a:t>
            </a:r>
            <a:endParaRPr lang="de-DE" dirty="0">
              <a:solidFill>
                <a:srgbClr val="CF112D"/>
              </a:solidFill>
            </a:endParaRPr>
          </a:p>
        </p:txBody>
      </p:sp>
      <p:sp>
        <p:nvSpPr>
          <p:cNvPr id="13" name="Content Placeholder 5">
            <a:extLst>
              <a:ext uri="{FF2B5EF4-FFF2-40B4-BE49-F238E27FC236}">
                <a16:creationId xmlns:a16="http://schemas.microsoft.com/office/drawing/2014/main" id="{3D06A292-7BB4-4DEF-8F0C-2D3E2E38290F}"/>
              </a:ext>
            </a:extLst>
          </p:cNvPr>
          <p:cNvSpPr txBox="1">
            <a:spLocks/>
          </p:cNvSpPr>
          <p:nvPr>
            <p:custDataLst>
              <p:tags r:id="rId3"/>
            </p:custDataLst>
          </p:nvPr>
        </p:nvSpPr>
        <p:spPr>
          <a:xfrm>
            <a:off x="3899756" y="2888940"/>
            <a:ext cx="6804756" cy="3672408"/>
          </a:xfrm>
          <a:prstGeom prst="rect">
            <a:avLst/>
          </a:prstGeom>
        </p:spPr>
        <p:txBody>
          <a:bodyPr vert="horz" lIns="0" tIns="0" rIns="0" bIns="0" rtlCol="0">
            <a:noAutofit/>
          </a:bodyPr>
          <a:lstStyle>
            <a:lvl1pPr marL="0" indent="0" algn="l" defTabSz="914400" rtl="0" eaLnBrk="1" latinLnBrk="0" hangingPunct="1">
              <a:lnSpc>
                <a:spcPct val="100000"/>
              </a:lnSpc>
              <a:spcBef>
                <a:spcPts val="1600"/>
              </a:spcBef>
              <a:buClr>
                <a:srgbClr val="B6A372"/>
              </a:buClr>
              <a:buFontTx/>
              <a:buNone/>
              <a:defRPr sz="1600" b="1" kern="1200" spc="50" baseline="0">
                <a:solidFill>
                  <a:schemeClr val="tx1"/>
                </a:solidFill>
                <a:latin typeface="+mn-lt"/>
                <a:ea typeface="+mn-ea"/>
                <a:cs typeface="+mn-cs"/>
              </a:defRPr>
            </a:lvl1pPr>
            <a:lvl2pPr marL="0" indent="0" algn="l" defTabSz="914400" rtl="0" eaLnBrk="1" latinLnBrk="0" hangingPunct="1">
              <a:lnSpc>
                <a:spcPct val="100000"/>
              </a:lnSpc>
              <a:spcBef>
                <a:spcPts val="800"/>
              </a:spcBef>
              <a:buClr>
                <a:srgbClr val="B6A372"/>
              </a:buClr>
              <a:buFontTx/>
              <a:buNone/>
              <a:defRPr sz="1600" kern="1200" spc="50" baseline="0">
                <a:solidFill>
                  <a:schemeClr val="tx1"/>
                </a:solidFill>
                <a:latin typeface="+mn-lt"/>
                <a:ea typeface="+mn-ea"/>
                <a:cs typeface="+mn-cs"/>
              </a:defRPr>
            </a:lvl2pPr>
            <a:lvl3pPr marL="176400" indent="-176400" algn="l" defTabSz="914400" rtl="0" eaLnBrk="1" latinLnBrk="0" hangingPunct="1">
              <a:lnSpc>
                <a:spcPct val="100000"/>
              </a:lnSpc>
              <a:spcBef>
                <a:spcPts val="800"/>
              </a:spcBef>
              <a:buClr>
                <a:srgbClr val="B6A372"/>
              </a:buClr>
              <a:buFont typeface="Wingdings" panose="05000000000000000000" pitchFamily="2" charset="2"/>
              <a:buChar char="§"/>
              <a:defRPr sz="1600" kern="1200" spc="50" baseline="0">
                <a:solidFill>
                  <a:schemeClr val="tx1"/>
                </a:solidFill>
                <a:latin typeface="+mn-lt"/>
                <a:ea typeface="+mn-ea"/>
                <a:cs typeface="+mn-cs"/>
              </a:defRPr>
            </a:lvl3pPr>
            <a:lvl4pPr marL="450000" indent="-2736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4pPr>
            <a:lvl5pPr marL="720000" indent="-266400" algn="l" defTabSz="914400" rtl="0" eaLnBrk="1" latinLnBrk="0" hangingPunct="1">
              <a:lnSpc>
                <a:spcPct val="100000"/>
              </a:lnSpc>
              <a:spcBef>
                <a:spcPts val="800"/>
              </a:spcBef>
              <a:buClr>
                <a:srgbClr val="B6A372"/>
              </a:buClr>
              <a:buFont typeface="Symbol" panose="05050102010706020507" pitchFamily="18" charset="2"/>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buClr>
                <a:srgbClr val="C00000"/>
              </a:buClr>
              <a:buSzPct val="105000"/>
            </a:pPr>
            <a:r>
              <a:rPr lang="de-DE" sz="1800" b="0" dirty="0"/>
              <a:t>Luxemburg: </a:t>
            </a:r>
          </a:p>
          <a:p>
            <a:pPr marL="342900" lvl="0" indent="-342900">
              <a:spcBef>
                <a:spcPts val="0"/>
              </a:spcBef>
              <a:buClr>
                <a:srgbClr val="C00000"/>
              </a:buClr>
              <a:buSzPct val="105000"/>
              <a:buFont typeface="Wingdings" panose="05000000000000000000" pitchFamily="2" charset="2"/>
              <a:buChar char="§"/>
            </a:pPr>
            <a:endParaRPr lang="de-DE" sz="900" b="0" dirty="0"/>
          </a:p>
          <a:p>
            <a:pPr marL="719138" lvl="3" indent="-366713">
              <a:spcBef>
                <a:spcPts val="0"/>
              </a:spcBef>
              <a:buSzPct val="100000"/>
            </a:pPr>
            <a:r>
              <a:rPr lang="de-DE" dirty="0" smtClean="0">
                <a:solidFill>
                  <a:srgbClr val="5C676E"/>
                </a:solidFill>
              </a:rPr>
              <a:t>10 </a:t>
            </a:r>
            <a:r>
              <a:rPr lang="de-DE" dirty="0">
                <a:solidFill>
                  <a:srgbClr val="5C676E"/>
                </a:solidFill>
              </a:rPr>
              <a:t>Anträge pro Woche</a:t>
            </a:r>
          </a:p>
          <a:p>
            <a:pPr marL="719138" lvl="3" indent="-366713">
              <a:spcBef>
                <a:spcPts val="0"/>
              </a:spcBef>
              <a:buSzPct val="100000"/>
            </a:pPr>
            <a:r>
              <a:rPr lang="de-DE" dirty="0" smtClean="0">
                <a:solidFill>
                  <a:srgbClr val="5C676E"/>
                </a:solidFill>
              </a:rPr>
              <a:t>Anruf</a:t>
            </a:r>
            <a:r>
              <a:rPr lang="de-DE" dirty="0">
                <a:solidFill>
                  <a:srgbClr val="5C676E"/>
                </a:solidFill>
              </a:rPr>
              <a:t>, wenn wieder </a:t>
            </a:r>
            <a:r>
              <a:rPr lang="de-DE" dirty="0" smtClean="0">
                <a:solidFill>
                  <a:srgbClr val="5C676E"/>
                </a:solidFill>
              </a:rPr>
              <a:t>Anträge </a:t>
            </a:r>
            <a:r>
              <a:rPr lang="de-DE" dirty="0">
                <a:solidFill>
                  <a:srgbClr val="5C676E"/>
                </a:solidFill>
              </a:rPr>
              <a:t>zugelassen werden</a:t>
            </a:r>
          </a:p>
          <a:p>
            <a:pPr marL="719138" lvl="3" indent="-366713">
              <a:spcBef>
                <a:spcPts val="0"/>
              </a:spcBef>
              <a:buSzPct val="100000"/>
            </a:pPr>
            <a:r>
              <a:rPr lang="de-DE" dirty="0" smtClean="0">
                <a:solidFill>
                  <a:srgbClr val="5C676E"/>
                </a:solidFill>
              </a:rPr>
              <a:t>935 </a:t>
            </a:r>
            <a:r>
              <a:rPr lang="de-DE" dirty="0">
                <a:solidFill>
                  <a:srgbClr val="5C676E"/>
                </a:solidFill>
              </a:rPr>
              <a:t>Insolvenzen in </a:t>
            </a:r>
            <a:r>
              <a:rPr lang="de-DE" dirty="0" smtClean="0">
                <a:solidFill>
                  <a:srgbClr val="5C676E"/>
                </a:solidFill>
              </a:rPr>
              <a:t>2023</a:t>
            </a:r>
            <a:endParaRPr lang="de-DE" dirty="0">
              <a:solidFill>
                <a:srgbClr val="5C676E"/>
              </a:solidFill>
            </a:endParaRPr>
          </a:p>
        </p:txBody>
      </p:sp>
      <p:pic>
        <p:nvPicPr>
          <p:cNvPr id="3" name="Grafik 2"/>
          <p:cNvPicPr>
            <a:picLocks noChangeAspect="1"/>
          </p:cNvPicPr>
          <p:nvPr/>
        </p:nvPicPr>
        <p:blipFill>
          <a:blip r:embed="rId6"/>
          <a:stretch>
            <a:fillRect/>
          </a:stretch>
        </p:blipFill>
        <p:spPr>
          <a:xfrm>
            <a:off x="-312712" y="1476445"/>
            <a:ext cx="4865030" cy="4871126"/>
          </a:xfrm>
          <a:prstGeom prst="rect">
            <a:avLst/>
          </a:prstGeom>
        </p:spPr>
      </p:pic>
    </p:spTree>
    <p:custDataLst>
      <p:tags r:id="rId1"/>
    </p:custDataLst>
    <p:extLst>
      <p:ext uri="{BB962C8B-B14F-4D97-AF65-F5344CB8AC3E}">
        <p14:creationId xmlns:p14="http://schemas.microsoft.com/office/powerpoint/2010/main" val="1039663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ASYCUSTOMCOLORS" val="7235420;7513014;16777215;10564352;2953679;48257;6555994;3763246;16777215;16777215;9341053;9286851;16777215;16777215;16777215;16777215;16777215;16777215;16777215;16777215;11446174;11191763;16777215;16777215;16777215;16777215;16777215;16777215;16777215;16777215;13354430;12900319;16777215;16777215;16777215;16777215;16777215;16777215;16777215;16777215;15790319;14937584;16777215;16777215;16777215;16777215;16777215;16777215;16777215;16777215"/>
  <p:tag name="EASYMASTER" val="GR 16_9"/>
  <p:tag name="DEFAULTLANGUAGEID" val="1031"/>
  <p:tag name="SHOWAGENDASLIDENUMBER" val="no"/>
</p:tagLst>
</file>

<file path=ppt/tags/tag10.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00.xml><?xml version="1.0" encoding="utf-8"?>
<p:tagLst xmlns:a="http://schemas.openxmlformats.org/drawingml/2006/main" xmlns:r="http://schemas.openxmlformats.org/officeDocument/2006/relationships" xmlns:p="http://schemas.openxmlformats.org/presentationml/2006/main">
  <p:tag name="EASYCOUNT" val=";55."/>
</p:tagLst>
</file>

<file path=ppt/tags/tag101.xml><?xml version="1.0" encoding="utf-8"?>
<p:tagLst xmlns:a="http://schemas.openxmlformats.org/drawingml/2006/main" xmlns:r="http://schemas.openxmlformats.org/officeDocument/2006/relationships" xmlns:p="http://schemas.openxmlformats.org/presentationml/2006/main">
  <p:tag name="EASYCOUNT" val=";56.;57."/>
</p:tagLst>
</file>

<file path=ppt/tags/tag102.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03.xml><?xml version="1.0" encoding="utf-8"?>
<p:tagLst xmlns:a="http://schemas.openxmlformats.org/drawingml/2006/main" xmlns:r="http://schemas.openxmlformats.org/officeDocument/2006/relationships" xmlns:p="http://schemas.openxmlformats.org/presentationml/2006/main">
  <p:tag name="EASYCOUNT" val=";55."/>
</p:tagLst>
</file>

<file path=ppt/tags/tag104.xml><?xml version="1.0" encoding="utf-8"?>
<p:tagLst xmlns:a="http://schemas.openxmlformats.org/drawingml/2006/main" xmlns:r="http://schemas.openxmlformats.org/officeDocument/2006/relationships" xmlns:p="http://schemas.openxmlformats.org/presentationml/2006/main">
  <p:tag name="EASYCOUNT" val=";56.;57."/>
</p:tagLst>
</file>

<file path=ppt/tags/tag105.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06.xml><?xml version="1.0" encoding="utf-8"?>
<p:tagLst xmlns:a="http://schemas.openxmlformats.org/drawingml/2006/main" xmlns:r="http://schemas.openxmlformats.org/officeDocument/2006/relationships" xmlns:p="http://schemas.openxmlformats.org/presentationml/2006/main">
  <p:tag name="EASYCOUNT" val=";55."/>
</p:tagLst>
</file>

<file path=ppt/tags/tag107.xml><?xml version="1.0" encoding="utf-8"?>
<p:tagLst xmlns:a="http://schemas.openxmlformats.org/drawingml/2006/main" xmlns:r="http://schemas.openxmlformats.org/officeDocument/2006/relationships" xmlns:p="http://schemas.openxmlformats.org/presentationml/2006/main">
  <p:tag name="EASYCOUNT" val=";56.;57."/>
</p:tagLst>
</file>

<file path=ppt/tags/tag108.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09.xml><?xml version="1.0" encoding="utf-8"?>
<p:tagLst xmlns:a="http://schemas.openxmlformats.org/drawingml/2006/main" xmlns:r="http://schemas.openxmlformats.org/officeDocument/2006/relationships" xmlns:p="http://schemas.openxmlformats.org/presentationml/2006/main">
  <p:tag name="EASYCOUNT" val=";55."/>
</p:tagLst>
</file>

<file path=ppt/tags/tag11.xml><?xml version="1.0" encoding="utf-8"?>
<p:tagLst xmlns:a="http://schemas.openxmlformats.org/drawingml/2006/main" xmlns:r="http://schemas.openxmlformats.org/officeDocument/2006/relationships" xmlns:p="http://schemas.openxmlformats.org/presentationml/2006/main">
  <p:tag name="EASYCOUNT" val=";55."/>
</p:tagLst>
</file>

<file path=ppt/tags/tag110.xml><?xml version="1.0" encoding="utf-8"?>
<p:tagLst xmlns:a="http://schemas.openxmlformats.org/drawingml/2006/main" xmlns:r="http://schemas.openxmlformats.org/officeDocument/2006/relationships" xmlns:p="http://schemas.openxmlformats.org/presentationml/2006/main">
  <p:tag name="EASYCOUNT" val=";56.;57."/>
</p:tagLst>
</file>

<file path=ppt/tags/tag111.xml><?xml version="1.0" encoding="utf-8"?>
<p:tagLst xmlns:a="http://schemas.openxmlformats.org/drawingml/2006/main" xmlns:r="http://schemas.openxmlformats.org/officeDocument/2006/relationships" xmlns:p="http://schemas.openxmlformats.org/presentationml/2006/main">
  <p:tag name="EASYDATAKEY" val="easyData;Lucas Bendel"/>
  <p:tag name="EASYCHANGED" val="22_02_18-9:21:15"/>
  <p:tag name="EASYCOUNT" val=";1.;1.;2.;2.;3.;3.;4.;4."/>
</p:tagLst>
</file>

<file path=ppt/tags/tag112.xml><?xml version="1.0" encoding="utf-8"?>
<p:tagLst xmlns:a="http://schemas.openxmlformats.org/drawingml/2006/main" xmlns:r="http://schemas.openxmlformats.org/officeDocument/2006/relationships" xmlns:p="http://schemas.openxmlformats.org/presentationml/2006/main">
  <p:tag name="EASYCOUNT" val=";1."/>
  <p:tag name="EASYDATALANGUAGE" val="DE"/>
</p:tagLst>
</file>

<file path=ppt/tags/tag113.xml><?xml version="1.0" encoding="utf-8"?>
<p:tagLst xmlns:a="http://schemas.openxmlformats.org/drawingml/2006/main" xmlns:r="http://schemas.openxmlformats.org/officeDocument/2006/relationships" xmlns:p="http://schemas.openxmlformats.org/presentationml/2006/main">
  <p:tag name="EASYDATA" val="&lt;style level=1 targetLines=2 optCondense=3&gt;{FullName}&lt;/style&gt;&lt;br&gt;&lt;style level=3&gt;{PosTitle}&lt;/style&gt;"/>
</p:tagLst>
</file>

<file path=ppt/tags/tag114.xml><?xml version="1.0" encoding="utf-8"?>
<p:tagLst xmlns:a="http://schemas.openxmlformats.org/drawingml/2006/main" xmlns:r="http://schemas.openxmlformats.org/officeDocument/2006/relationships" xmlns:p="http://schemas.openxmlformats.org/presentationml/2006/main">
  <p:tag name="EASYDATA" val="{PictureURL@imgfill}"/>
</p:tagLst>
</file>

<file path=ppt/tags/tag115.xml><?xml version="1.0" encoding="utf-8"?>
<p:tagLst xmlns:a="http://schemas.openxmlformats.org/drawingml/2006/main" xmlns:r="http://schemas.openxmlformats.org/officeDocument/2006/relationships" xmlns:p="http://schemas.openxmlformats.org/presentationml/2006/main">
  <p:tag name="EASYCOUNT" val=";1."/>
  <p:tag name="EASYDATA" val="&lt;style level=2&gt;{Street}&lt;nl&gt;{ZIP} {City}&lt;/style&gt;&lt;br&gt;{T: ;Phone}&lt;nl&gt;{Email}&lt;/style&gt;"/>
</p:tagLst>
</file>

<file path=ppt/tags/tag116.xml><?xml version="1.0" encoding="utf-8"?>
<p:tagLst xmlns:a="http://schemas.openxmlformats.org/drawingml/2006/main" xmlns:r="http://schemas.openxmlformats.org/officeDocument/2006/relationships" xmlns:p="http://schemas.openxmlformats.org/presentationml/2006/main">
  <p:tag name="SETAUTONAVIGATOR" val="no"/>
  <p:tag name="EASYCHANGED" val="22_11_10-23:33:31"/>
</p:tagLst>
</file>

<file path=ppt/tags/tag12.xml><?xml version="1.0" encoding="utf-8"?>
<p:tagLst xmlns:a="http://schemas.openxmlformats.org/drawingml/2006/main" xmlns:r="http://schemas.openxmlformats.org/officeDocument/2006/relationships" xmlns:p="http://schemas.openxmlformats.org/presentationml/2006/main">
  <p:tag name="EASYCOUNT" val=";56.;57."/>
</p:tagLst>
</file>

<file path=ppt/tags/tag13.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4.xml><?xml version="1.0" encoding="utf-8"?>
<p:tagLst xmlns:a="http://schemas.openxmlformats.org/drawingml/2006/main" xmlns:r="http://schemas.openxmlformats.org/officeDocument/2006/relationships" xmlns:p="http://schemas.openxmlformats.org/presentationml/2006/main">
  <p:tag name="EASYCOUNT" val=";55."/>
</p:tagLst>
</file>

<file path=ppt/tags/tag15.xml><?xml version="1.0" encoding="utf-8"?>
<p:tagLst xmlns:a="http://schemas.openxmlformats.org/drawingml/2006/main" xmlns:r="http://schemas.openxmlformats.org/officeDocument/2006/relationships" xmlns:p="http://schemas.openxmlformats.org/presentationml/2006/main">
  <p:tag name="EASYCOUNT" val=";56.;57."/>
</p:tagLst>
</file>

<file path=ppt/tags/tag16.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17.xml><?xml version="1.0" encoding="utf-8"?>
<p:tagLst xmlns:a="http://schemas.openxmlformats.org/drawingml/2006/main" xmlns:r="http://schemas.openxmlformats.org/officeDocument/2006/relationships" xmlns:p="http://schemas.openxmlformats.org/presentationml/2006/main">
  <p:tag name="EASYCOUNT" val=";55."/>
</p:tagLst>
</file>

<file path=ppt/tags/tag18.xml><?xml version="1.0" encoding="utf-8"?>
<p:tagLst xmlns:a="http://schemas.openxmlformats.org/drawingml/2006/main" xmlns:r="http://schemas.openxmlformats.org/officeDocument/2006/relationships" xmlns:p="http://schemas.openxmlformats.org/presentationml/2006/main">
  <p:tag name="EASYCOUNT" val=";56.;57."/>
</p:tagLst>
</file>

<file path=ppt/tags/tag19.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2.xml><?xml version="1.0" encoding="utf-8"?>
<p:tagLst xmlns:a="http://schemas.openxmlformats.org/drawingml/2006/main" xmlns:r="http://schemas.openxmlformats.org/officeDocument/2006/relationships" xmlns:p="http://schemas.openxmlformats.org/presentationml/2006/main">
  <p:tag name="EASYCOUNT" val=";2."/>
</p:tagLst>
</file>

<file path=ppt/tags/tag20.xml><?xml version="1.0" encoding="utf-8"?>
<p:tagLst xmlns:a="http://schemas.openxmlformats.org/drawingml/2006/main" xmlns:r="http://schemas.openxmlformats.org/officeDocument/2006/relationships" xmlns:p="http://schemas.openxmlformats.org/presentationml/2006/main">
  <p:tag name="EASYCOUNT" val=";55."/>
</p:tagLst>
</file>

<file path=ppt/tags/tag21.xml><?xml version="1.0" encoding="utf-8"?>
<p:tagLst xmlns:a="http://schemas.openxmlformats.org/drawingml/2006/main" xmlns:r="http://schemas.openxmlformats.org/officeDocument/2006/relationships" xmlns:p="http://schemas.openxmlformats.org/presentationml/2006/main">
  <p:tag name="EASYCOUNT" val=";56.;57."/>
</p:tagLst>
</file>

<file path=ppt/tags/tag22.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23.xml><?xml version="1.0" encoding="utf-8"?>
<p:tagLst xmlns:a="http://schemas.openxmlformats.org/drawingml/2006/main" xmlns:r="http://schemas.openxmlformats.org/officeDocument/2006/relationships" xmlns:p="http://schemas.openxmlformats.org/presentationml/2006/main">
  <p:tag name="EASYCOUNT" val=";55."/>
</p:tagLst>
</file>

<file path=ppt/tags/tag24.xml><?xml version="1.0" encoding="utf-8"?>
<p:tagLst xmlns:a="http://schemas.openxmlformats.org/drawingml/2006/main" xmlns:r="http://schemas.openxmlformats.org/officeDocument/2006/relationships" xmlns:p="http://schemas.openxmlformats.org/presentationml/2006/main">
  <p:tag name="EASYCOUNT" val=";56.;57."/>
</p:tagLst>
</file>

<file path=ppt/tags/tag25.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26.xml><?xml version="1.0" encoding="utf-8"?>
<p:tagLst xmlns:a="http://schemas.openxmlformats.org/drawingml/2006/main" xmlns:r="http://schemas.openxmlformats.org/officeDocument/2006/relationships" xmlns:p="http://schemas.openxmlformats.org/presentationml/2006/main">
  <p:tag name="EASYCOUNT" val=";55."/>
</p:tagLst>
</file>

<file path=ppt/tags/tag27.xml><?xml version="1.0" encoding="utf-8"?>
<p:tagLst xmlns:a="http://schemas.openxmlformats.org/drawingml/2006/main" xmlns:r="http://schemas.openxmlformats.org/officeDocument/2006/relationships" xmlns:p="http://schemas.openxmlformats.org/presentationml/2006/main">
  <p:tag name="EASYCOUNT" val=";56.;57."/>
</p:tagLst>
</file>

<file path=ppt/tags/tag28.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29.xml><?xml version="1.0" encoding="utf-8"?>
<p:tagLst xmlns:a="http://schemas.openxmlformats.org/drawingml/2006/main" xmlns:r="http://schemas.openxmlformats.org/officeDocument/2006/relationships" xmlns:p="http://schemas.openxmlformats.org/presentationml/2006/main">
  <p:tag name="EASYCOUNT" val=";55."/>
</p:tagLst>
</file>

<file path=ppt/tags/tag3.xml><?xml version="1.0" encoding="utf-8"?>
<p:tagLst xmlns:a="http://schemas.openxmlformats.org/drawingml/2006/main" xmlns:r="http://schemas.openxmlformats.org/officeDocument/2006/relationships" xmlns:p="http://schemas.openxmlformats.org/presentationml/2006/main">
  <p:tag name="EASYCOUNT" val=";2."/>
</p:tagLst>
</file>

<file path=ppt/tags/tag30.xml><?xml version="1.0" encoding="utf-8"?>
<p:tagLst xmlns:a="http://schemas.openxmlformats.org/drawingml/2006/main" xmlns:r="http://schemas.openxmlformats.org/officeDocument/2006/relationships" xmlns:p="http://schemas.openxmlformats.org/presentationml/2006/main">
  <p:tag name="EASYCOUNT" val=";56.;57."/>
</p:tagLst>
</file>

<file path=ppt/tags/tag31.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32.xml><?xml version="1.0" encoding="utf-8"?>
<p:tagLst xmlns:a="http://schemas.openxmlformats.org/drawingml/2006/main" xmlns:r="http://schemas.openxmlformats.org/officeDocument/2006/relationships" xmlns:p="http://schemas.openxmlformats.org/presentationml/2006/main">
  <p:tag name="EASYCOUNT" val=";55."/>
</p:tagLst>
</file>

<file path=ppt/tags/tag33.xml><?xml version="1.0" encoding="utf-8"?>
<p:tagLst xmlns:a="http://schemas.openxmlformats.org/drawingml/2006/main" xmlns:r="http://schemas.openxmlformats.org/officeDocument/2006/relationships" xmlns:p="http://schemas.openxmlformats.org/presentationml/2006/main">
  <p:tag name="EASYCOUNT" val=";56.;57."/>
</p:tagLst>
</file>

<file path=ppt/tags/tag34.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35.xml><?xml version="1.0" encoding="utf-8"?>
<p:tagLst xmlns:a="http://schemas.openxmlformats.org/drawingml/2006/main" xmlns:r="http://schemas.openxmlformats.org/officeDocument/2006/relationships" xmlns:p="http://schemas.openxmlformats.org/presentationml/2006/main">
  <p:tag name="EASYCOUNT" val=";55."/>
</p:tagLst>
</file>

<file path=ppt/tags/tag36.xml><?xml version="1.0" encoding="utf-8"?>
<p:tagLst xmlns:a="http://schemas.openxmlformats.org/drawingml/2006/main" xmlns:r="http://schemas.openxmlformats.org/officeDocument/2006/relationships" xmlns:p="http://schemas.openxmlformats.org/presentationml/2006/main">
  <p:tag name="EASYCOUNT" val=";56.;57."/>
</p:tagLst>
</file>

<file path=ppt/tags/tag37.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38.xml><?xml version="1.0" encoding="utf-8"?>
<p:tagLst xmlns:a="http://schemas.openxmlformats.org/drawingml/2006/main" xmlns:r="http://schemas.openxmlformats.org/officeDocument/2006/relationships" xmlns:p="http://schemas.openxmlformats.org/presentationml/2006/main">
  <p:tag name="EASYCOUNT" val=";55."/>
</p:tagLst>
</file>

<file path=ppt/tags/tag39.xml><?xml version="1.0" encoding="utf-8"?>
<p:tagLst xmlns:a="http://schemas.openxmlformats.org/drawingml/2006/main" xmlns:r="http://schemas.openxmlformats.org/officeDocument/2006/relationships" xmlns:p="http://schemas.openxmlformats.org/presentationml/2006/main">
  <p:tag name="EASYCOUNT" val=";56.;57."/>
</p:tagLst>
</file>

<file path=ppt/tags/tag4.xml><?xml version="1.0" encoding="utf-8"?>
<p:tagLst xmlns:a="http://schemas.openxmlformats.org/drawingml/2006/main" xmlns:r="http://schemas.openxmlformats.org/officeDocument/2006/relationships" xmlns:p="http://schemas.openxmlformats.org/presentationml/2006/main">
  <p:tag name="EASYCOUNT" val=";1."/>
</p:tagLst>
</file>

<file path=ppt/tags/tag40.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41.xml><?xml version="1.0" encoding="utf-8"?>
<p:tagLst xmlns:a="http://schemas.openxmlformats.org/drawingml/2006/main" xmlns:r="http://schemas.openxmlformats.org/officeDocument/2006/relationships" xmlns:p="http://schemas.openxmlformats.org/presentationml/2006/main">
  <p:tag name="EASYCHECK" val=";OWFC"/>
</p:tagLst>
</file>

<file path=ppt/tags/tag42.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43.xml><?xml version="1.0" encoding="utf-8"?>
<p:tagLst xmlns:a="http://schemas.openxmlformats.org/drawingml/2006/main" xmlns:r="http://schemas.openxmlformats.org/officeDocument/2006/relationships" xmlns:p="http://schemas.openxmlformats.org/presentationml/2006/main">
  <p:tag name="EASYCOUNT" val=";55."/>
</p:tagLst>
</file>

<file path=ppt/tags/tag44.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45.xml><?xml version="1.0" encoding="utf-8"?>
<p:tagLst xmlns:a="http://schemas.openxmlformats.org/drawingml/2006/main" xmlns:r="http://schemas.openxmlformats.org/officeDocument/2006/relationships" xmlns:p="http://schemas.openxmlformats.org/presentationml/2006/main">
  <p:tag name="EASYCOUNT" val=";55."/>
</p:tagLst>
</file>

<file path=ppt/tags/tag46.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47.xml><?xml version="1.0" encoding="utf-8"?>
<p:tagLst xmlns:a="http://schemas.openxmlformats.org/drawingml/2006/main" xmlns:r="http://schemas.openxmlformats.org/officeDocument/2006/relationships" xmlns:p="http://schemas.openxmlformats.org/presentationml/2006/main">
  <p:tag name="EASYCOUNT" val=";55."/>
</p:tagLst>
</file>

<file path=ppt/tags/tag48.xml><?xml version="1.0" encoding="utf-8"?>
<p:tagLst xmlns:a="http://schemas.openxmlformats.org/drawingml/2006/main" xmlns:r="http://schemas.openxmlformats.org/officeDocument/2006/relationships" xmlns:p="http://schemas.openxmlformats.org/presentationml/2006/main">
  <p:tag name="EASYCOUNT" val=";56.;57."/>
</p:tagLst>
</file>

<file path=ppt/tags/tag49.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5.xml><?xml version="1.0" encoding="utf-8"?>
<p:tagLst xmlns:a="http://schemas.openxmlformats.org/drawingml/2006/main" xmlns:r="http://schemas.openxmlformats.org/officeDocument/2006/relationships" xmlns:p="http://schemas.openxmlformats.org/presentationml/2006/main">
  <p:tag name="EASYCOUNT" val=";1."/>
</p:tagLst>
</file>

<file path=ppt/tags/tag50.xml><?xml version="1.0" encoding="utf-8"?>
<p:tagLst xmlns:a="http://schemas.openxmlformats.org/drawingml/2006/main" xmlns:r="http://schemas.openxmlformats.org/officeDocument/2006/relationships" xmlns:p="http://schemas.openxmlformats.org/presentationml/2006/main">
  <p:tag name="EASYCOUNT" val=";55."/>
</p:tagLst>
</file>

<file path=ppt/tags/tag51.xml><?xml version="1.0" encoding="utf-8"?>
<p:tagLst xmlns:a="http://schemas.openxmlformats.org/drawingml/2006/main" xmlns:r="http://schemas.openxmlformats.org/officeDocument/2006/relationships" xmlns:p="http://schemas.openxmlformats.org/presentationml/2006/main">
  <p:tag name="EASYCOUNT" val=";56.;57."/>
</p:tagLst>
</file>

<file path=ppt/tags/tag52.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53.xml><?xml version="1.0" encoding="utf-8"?>
<p:tagLst xmlns:a="http://schemas.openxmlformats.org/drawingml/2006/main" xmlns:r="http://schemas.openxmlformats.org/officeDocument/2006/relationships" xmlns:p="http://schemas.openxmlformats.org/presentationml/2006/main">
  <p:tag name="EASYCOUNT" val=";55."/>
</p:tagLst>
</file>

<file path=ppt/tags/tag54.xml><?xml version="1.0" encoding="utf-8"?>
<p:tagLst xmlns:a="http://schemas.openxmlformats.org/drawingml/2006/main" xmlns:r="http://schemas.openxmlformats.org/officeDocument/2006/relationships" xmlns:p="http://schemas.openxmlformats.org/presentationml/2006/main">
  <p:tag name="EASYCOUNT" val=";56.;57."/>
</p:tagLst>
</file>

<file path=ppt/tags/tag55.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56.xml><?xml version="1.0" encoding="utf-8"?>
<p:tagLst xmlns:a="http://schemas.openxmlformats.org/drawingml/2006/main" xmlns:r="http://schemas.openxmlformats.org/officeDocument/2006/relationships" xmlns:p="http://schemas.openxmlformats.org/presentationml/2006/main">
  <p:tag name="EASYCOUNT" val=";55."/>
</p:tagLst>
</file>

<file path=ppt/tags/tag57.xml><?xml version="1.0" encoding="utf-8"?>
<p:tagLst xmlns:a="http://schemas.openxmlformats.org/drawingml/2006/main" xmlns:r="http://schemas.openxmlformats.org/officeDocument/2006/relationships" xmlns:p="http://schemas.openxmlformats.org/presentationml/2006/main">
  <p:tag name="EASYCOUNT" val=";56.;57."/>
</p:tagLst>
</file>

<file path=ppt/tags/tag58.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59.xml><?xml version="1.0" encoding="utf-8"?>
<p:tagLst xmlns:a="http://schemas.openxmlformats.org/drawingml/2006/main" xmlns:r="http://schemas.openxmlformats.org/officeDocument/2006/relationships" xmlns:p="http://schemas.openxmlformats.org/presentationml/2006/main">
  <p:tag name="EASYCOUNT" val=";55."/>
</p:tagLst>
</file>

<file path=ppt/tags/tag6.xml><?xml version="1.0" encoding="utf-8"?>
<p:tagLst xmlns:a="http://schemas.openxmlformats.org/drawingml/2006/main" xmlns:r="http://schemas.openxmlformats.org/officeDocument/2006/relationships" xmlns:p="http://schemas.openxmlformats.org/presentationml/2006/main">
  <p:tag name="EASYCOUNT" val=";91.;92.;93."/>
  <p:tag name="EASYCHANGED" val="22_03_11-16:52:37"/>
</p:tagLst>
</file>

<file path=ppt/tags/tag60.xml><?xml version="1.0" encoding="utf-8"?>
<p:tagLst xmlns:a="http://schemas.openxmlformats.org/drawingml/2006/main" xmlns:r="http://schemas.openxmlformats.org/officeDocument/2006/relationships" xmlns:p="http://schemas.openxmlformats.org/presentationml/2006/main">
  <p:tag name="EASYCOUNT" val=";56.;57."/>
</p:tagLst>
</file>

<file path=ppt/tags/tag61.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62.xml><?xml version="1.0" encoding="utf-8"?>
<p:tagLst xmlns:a="http://schemas.openxmlformats.org/drawingml/2006/main" xmlns:r="http://schemas.openxmlformats.org/officeDocument/2006/relationships" xmlns:p="http://schemas.openxmlformats.org/presentationml/2006/main">
  <p:tag name="EASYCOUNT" val=";55."/>
</p:tagLst>
</file>

<file path=ppt/tags/tag63.xml><?xml version="1.0" encoding="utf-8"?>
<p:tagLst xmlns:a="http://schemas.openxmlformats.org/drawingml/2006/main" xmlns:r="http://schemas.openxmlformats.org/officeDocument/2006/relationships" xmlns:p="http://schemas.openxmlformats.org/presentationml/2006/main">
  <p:tag name="EASYCOUNT" val=";56.;57."/>
</p:tagLst>
</file>

<file path=ppt/tags/tag64.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65.xml><?xml version="1.0" encoding="utf-8"?>
<p:tagLst xmlns:a="http://schemas.openxmlformats.org/drawingml/2006/main" xmlns:r="http://schemas.openxmlformats.org/officeDocument/2006/relationships" xmlns:p="http://schemas.openxmlformats.org/presentationml/2006/main">
  <p:tag name="EASYCHECK" val=";OWFC"/>
</p:tagLst>
</file>

<file path=ppt/tags/tag66.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67.xml><?xml version="1.0" encoding="utf-8"?>
<p:tagLst xmlns:a="http://schemas.openxmlformats.org/drawingml/2006/main" xmlns:r="http://schemas.openxmlformats.org/officeDocument/2006/relationships" xmlns:p="http://schemas.openxmlformats.org/presentationml/2006/main">
  <p:tag name="EASYCOUNT" val=";55."/>
</p:tagLst>
</file>

<file path=ppt/tags/tag68.xml><?xml version="1.0" encoding="utf-8"?>
<p:tagLst xmlns:a="http://schemas.openxmlformats.org/drawingml/2006/main" xmlns:r="http://schemas.openxmlformats.org/officeDocument/2006/relationships" xmlns:p="http://schemas.openxmlformats.org/presentationml/2006/main">
  <p:tag name="EASYCOUNT" val=";56.;57."/>
</p:tagLst>
</file>

<file path=ppt/tags/tag69.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7.xml><?xml version="1.0" encoding="utf-8"?>
<p:tagLst xmlns:a="http://schemas.openxmlformats.org/drawingml/2006/main" xmlns:r="http://schemas.openxmlformats.org/officeDocument/2006/relationships" xmlns:p="http://schemas.openxmlformats.org/presentationml/2006/main">
  <p:tag name="ISAUTOSHAPE" val="1"/>
  <p:tag name="EASYCHECK" val=";OOWS"/>
  <p:tag name="TOP" val="448,6082"/>
  <p:tag name="LEFT" val="0"/>
  <p:tag name="EASYCOUNT" val=";91.;92.;93."/>
</p:tagLst>
</file>

<file path=ppt/tags/tag70.xml><?xml version="1.0" encoding="utf-8"?>
<p:tagLst xmlns:a="http://schemas.openxmlformats.org/drawingml/2006/main" xmlns:r="http://schemas.openxmlformats.org/officeDocument/2006/relationships" xmlns:p="http://schemas.openxmlformats.org/presentationml/2006/main">
  <p:tag name="EASYCHECK" val=";OWFC"/>
</p:tagLst>
</file>

<file path=ppt/tags/tag71.xml><?xml version="1.0" encoding="utf-8"?>
<p:tagLst xmlns:a="http://schemas.openxmlformats.org/drawingml/2006/main" xmlns:r="http://schemas.openxmlformats.org/officeDocument/2006/relationships" xmlns:p="http://schemas.openxmlformats.org/presentationml/2006/main">
  <p:tag name="EASYCHANGED" val="22_02_21-21:10:03"/>
  <p:tag name="EASYCOUNT" val=";3233.;3234.;3235.;3236.;3237.;3238."/>
</p:tagLst>
</file>

<file path=ppt/tags/tag72.xml><?xml version="1.0" encoding="utf-8"?>
<p:tagLst xmlns:a="http://schemas.openxmlformats.org/drawingml/2006/main" xmlns:r="http://schemas.openxmlformats.org/officeDocument/2006/relationships" xmlns:p="http://schemas.openxmlformats.org/presentationml/2006/main">
  <p:tag name="EASYCOUNT" val=";3233.;3234.;3235.;3236."/>
</p:tagLst>
</file>

<file path=ppt/tags/tag73.xml><?xml version="1.0" encoding="utf-8"?>
<p:tagLst xmlns:a="http://schemas.openxmlformats.org/drawingml/2006/main" xmlns:r="http://schemas.openxmlformats.org/officeDocument/2006/relationships" xmlns:p="http://schemas.openxmlformats.org/presentationml/2006/main">
  <p:tag name="EASYCOUNT" val=";3237.;3238."/>
</p:tagLst>
</file>

<file path=ppt/tags/tag74.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75.xml><?xml version="1.0" encoding="utf-8"?>
<p:tagLst xmlns:a="http://schemas.openxmlformats.org/drawingml/2006/main" xmlns:r="http://schemas.openxmlformats.org/officeDocument/2006/relationships" xmlns:p="http://schemas.openxmlformats.org/presentationml/2006/main">
  <p:tag name="EASYCOUNT" val=";55."/>
</p:tagLst>
</file>

<file path=ppt/tags/tag76.xml><?xml version="1.0" encoding="utf-8"?>
<p:tagLst xmlns:a="http://schemas.openxmlformats.org/drawingml/2006/main" xmlns:r="http://schemas.openxmlformats.org/officeDocument/2006/relationships" xmlns:p="http://schemas.openxmlformats.org/presentationml/2006/main">
  <p:tag name="EASYCOUNT" val=";56.;57."/>
</p:tagLst>
</file>

<file path=ppt/tags/tag77.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78.xml><?xml version="1.0" encoding="utf-8"?>
<p:tagLst xmlns:a="http://schemas.openxmlformats.org/drawingml/2006/main" xmlns:r="http://schemas.openxmlformats.org/officeDocument/2006/relationships" xmlns:p="http://schemas.openxmlformats.org/presentationml/2006/main">
  <p:tag name="EASYCOUNT" val=";55."/>
</p:tagLst>
</file>

<file path=ppt/tags/tag79.xml><?xml version="1.0" encoding="utf-8"?>
<p:tagLst xmlns:a="http://schemas.openxmlformats.org/drawingml/2006/main" xmlns:r="http://schemas.openxmlformats.org/officeDocument/2006/relationships" xmlns:p="http://schemas.openxmlformats.org/presentationml/2006/main">
  <p:tag name="EASYCOUNT" val=";56.;57."/>
</p:tagLst>
</file>

<file path=ppt/tags/tag8.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80.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81.xml><?xml version="1.0" encoding="utf-8"?>
<p:tagLst xmlns:a="http://schemas.openxmlformats.org/drawingml/2006/main" xmlns:r="http://schemas.openxmlformats.org/officeDocument/2006/relationships" xmlns:p="http://schemas.openxmlformats.org/presentationml/2006/main">
  <p:tag name="EASYCHECK" val=";OWFC"/>
</p:tagLst>
</file>

<file path=ppt/tags/tag82.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83.xml><?xml version="1.0" encoding="utf-8"?>
<p:tagLst xmlns:a="http://schemas.openxmlformats.org/drawingml/2006/main" xmlns:r="http://schemas.openxmlformats.org/officeDocument/2006/relationships" xmlns:p="http://schemas.openxmlformats.org/presentationml/2006/main">
  <p:tag name="EASYCOUNT" val=";55."/>
</p:tagLst>
</file>

<file path=ppt/tags/tag84.xml><?xml version="1.0" encoding="utf-8"?>
<p:tagLst xmlns:a="http://schemas.openxmlformats.org/drawingml/2006/main" xmlns:r="http://schemas.openxmlformats.org/officeDocument/2006/relationships" xmlns:p="http://schemas.openxmlformats.org/presentationml/2006/main">
  <p:tag name="EASYCOUNT" val=";56.;57."/>
</p:tagLst>
</file>

<file path=ppt/tags/tag85.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86.xml><?xml version="1.0" encoding="utf-8"?>
<p:tagLst xmlns:a="http://schemas.openxmlformats.org/drawingml/2006/main" xmlns:r="http://schemas.openxmlformats.org/officeDocument/2006/relationships" xmlns:p="http://schemas.openxmlformats.org/presentationml/2006/main">
  <p:tag name="EASYCOUNT" val=";55."/>
</p:tagLst>
</file>

<file path=ppt/tags/tag87.xml><?xml version="1.0" encoding="utf-8"?>
<p:tagLst xmlns:a="http://schemas.openxmlformats.org/drawingml/2006/main" xmlns:r="http://schemas.openxmlformats.org/officeDocument/2006/relationships" xmlns:p="http://schemas.openxmlformats.org/presentationml/2006/main">
  <p:tag name="EASYCOUNT" val=";56.;57."/>
</p:tagLst>
</file>

<file path=ppt/tags/tag88.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89.xml><?xml version="1.0" encoding="utf-8"?>
<p:tagLst xmlns:a="http://schemas.openxmlformats.org/drawingml/2006/main" xmlns:r="http://schemas.openxmlformats.org/officeDocument/2006/relationships" xmlns:p="http://schemas.openxmlformats.org/presentationml/2006/main">
  <p:tag name="EASYCOUNT" val=";55."/>
</p:tagLst>
</file>

<file path=ppt/tags/tag9.xml><?xml version="1.0" encoding="utf-8"?>
<p:tagLst xmlns:a="http://schemas.openxmlformats.org/drawingml/2006/main" xmlns:r="http://schemas.openxmlformats.org/officeDocument/2006/relationships" xmlns:p="http://schemas.openxmlformats.org/presentationml/2006/main">
  <p:tag name="EASYCHECK" val=";OWFC"/>
</p:tagLst>
</file>

<file path=ppt/tags/tag90.xml><?xml version="1.0" encoding="utf-8"?>
<p:tagLst xmlns:a="http://schemas.openxmlformats.org/drawingml/2006/main" xmlns:r="http://schemas.openxmlformats.org/officeDocument/2006/relationships" xmlns:p="http://schemas.openxmlformats.org/presentationml/2006/main">
  <p:tag name="EASYCOUNT" val=";56.;57."/>
</p:tagLst>
</file>

<file path=ppt/tags/tag91.xml><?xml version="1.0" encoding="utf-8"?>
<p:tagLst xmlns:a="http://schemas.openxmlformats.org/drawingml/2006/main" xmlns:r="http://schemas.openxmlformats.org/officeDocument/2006/relationships" xmlns:p="http://schemas.openxmlformats.org/presentationml/2006/main">
  <p:tag name="EASYCHANGED" val="22_02_21-21:10:03"/>
  <p:tag name="EASYCOUNT" val=";3233.;3234.;3235.;3236.;3237.;3238."/>
</p:tagLst>
</file>

<file path=ppt/tags/tag92.xml><?xml version="1.0" encoding="utf-8"?>
<p:tagLst xmlns:a="http://schemas.openxmlformats.org/drawingml/2006/main" xmlns:r="http://schemas.openxmlformats.org/officeDocument/2006/relationships" xmlns:p="http://schemas.openxmlformats.org/presentationml/2006/main">
  <p:tag name="EASYCOUNT" val=";3233.;3234.;3235.;3236."/>
</p:tagLst>
</file>

<file path=ppt/tags/tag93.xml><?xml version="1.0" encoding="utf-8"?>
<p:tagLst xmlns:a="http://schemas.openxmlformats.org/drawingml/2006/main" xmlns:r="http://schemas.openxmlformats.org/officeDocument/2006/relationships" xmlns:p="http://schemas.openxmlformats.org/presentationml/2006/main">
  <p:tag name="EASYCOUNT" val=";3237.;3238."/>
</p:tagLst>
</file>

<file path=ppt/tags/tag94.xml><?xml version="1.0" encoding="utf-8"?>
<p:tagLst xmlns:a="http://schemas.openxmlformats.org/drawingml/2006/main" xmlns:r="http://schemas.openxmlformats.org/officeDocument/2006/relationships" xmlns:p="http://schemas.openxmlformats.org/presentationml/2006/main">
  <p:tag name="EASYCHANGED" val="22_02_21-21:09:59"/>
</p:tagLst>
</file>

<file path=ppt/tags/tag95.xml><?xml version="1.0" encoding="utf-8"?>
<p:tagLst xmlns:a="http://schemas.openxmlformats.org/drawingml/2006/main" xmlns:r="http://schemas.openxmlformats.org/officeDocument/2006/relationships" xmlns:p="http://schemas.openxmlformats.org/presentationml/2006/main">
  <p:tag name="EASYCHECK" val=";OWFC"/>
</p:tagLst>
</file>

<file path=ppt/tags/tag96.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ags/tag97.xml><?xml version="1.0" encoding="utf-8"?>
<p:tagLst xmlns:a="http://schemas.openxmlformats.org/drawingml/2006/main" xmlns:r="http://schemas.openxmlformats.org/officeDocument/2006/relationships" xmlns:p="http://schemas.openxmlformats.org/presentationml/2006/main">
  <p:tag name="EASYCOUNT" val=";55."/>
</p:tagLst>
</file>

<file path=ppt/tags/tag98.xml><?xml version="1.0" encoding="utf-8"?>
<p:tagLst xmlns:a="http://schemas.openxmlformats.org/drawingml/2006/main" xmlns:r="http://schemas.openxmlformats.org/officeDocument/2006/relationships" xmlns:p="http://schemas.openxmlformats.org/presentationml/2006/main">
  <p:tag name="EASYCOUNT" val=";56.;57."/>
</p:tagLst>
</file>

<file path=ppt/tags/tag99.xml><?xml version="1.0" encoding="utf-8"?>
<p:tagLst xmlns:a="http://schemas.openxmlformats.org/drawingml/2006/main" xmlns:r="http://schemas.openxmlformats.org/officeDocument/2006/relationships" xmlns:p="http://schemas.openxmlformats.org/presentationml/2006/main">
  <p:tag name="EASYCHANGED" val="22_02_21-21:10:03"/>
  <p:tag name="EASYCOUNT" val=";55.;56.;57."/>
</p:tagLst>
</file>

<file path=ppt/theme/theme1.xml><?xml version="1.0" encoding="utf-8"?>
<a:theme xmlns:a="http://schemas.openxmlformats.org/drawingml/2006/main" name="GÖRG 2022">
  <a:themeElements>
    <a:clrScheme name="GÖRG Final">
      <a:dk1>
        <a:srgbClr val="5C676E"/>
      </a:dk1>
      <a:lt1>
        <a:sysClr val="window" lastClr="FFFFFF"/>
      </a:lt1>
      <a:dk2>
        <a:srgbClr val="5C676E"/>
      </a:dk2>
      <a:lt2>
        <a:srgbClr val="FFFFFF"/>
      </a:lt2>
      <a:accent1>
        <a:srgbClr val="B6A372"/>
      </a:accent1>
      <a:accent2>
        <a:srgbClr val="C3B48D"/>
      </a:accent2>
      <a:accent3>
        <a:srgbClr val="D3C5AA"/>
      </a:accent3>
      <a:accent4>
        <a:srgbClr val="5C676E"/>
      </a:accent4>
      <a:accent5>
        <a:srgbClr val="7D888E"/>
      </a:accent5>
      <a:accent6>
        <a:srgbClr val="9EA7AE"/>
      </a:accent6>
      <a:hlink>
        <a:srgbClr val="5C676E"/>
      </a:hlink>
      <a:folHlink>
        <a:srgbClr val="5C676E"/>
      </a:folHlink>
    </a:clrScheme>
    <a:fontScheme name="GÖR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EAE1"/>
        </a:solidFill>
        <a:ln w="6350">
          <a:noFill/>
        </a:ln>
      </a:spPr>
      <a:bodyPr lIns="72000" tIns="72000" rIns="72000" bIns="72000" rtlCol="0" anchor="ctr"/>
      <a:lstStyle>
        <a:defPPr algn="ctr">
          <a:spcBef>
            <a:spcPts val="800"/>
          </a:spcBef>
          <a:defRPr sz="1600" spc="50" baseline="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EA7AE"/>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800"/>
          </a:spcBef>
          <a:defRPr sz="1600" spc="50" baseline="0" smtClean="0"/>
        </a:defPPr>
      </a:lstStyle>
    </a:txDef>
  </a:objectDefaults>
  <a:extraClrSchemeLst/>
  <a:custClrLst>
    <a:custClr name="GÖRG Anthrazit">
      <a:srgbClr val="5C676E"/>
    </a:custClr>
    <a:custClr name="GÖRG Beige">
      <a:srgbClr val="B6A372"/>
    </a:custClr>
    <a:custClr name=" ">
      <a:srgbClr val="FFFFFF"/>
    </a:custClr>
    <a:custClr name="GÖRG Blau">
      <a:srgbClr val="0033A1"/>
    </a:custClr>
    <a:custClr name="GÖRG Rot">
      <a:srgbClr val="CF112D"/>
    </a:custClr>
    <a:custClr name="GÖRG Grün">
      <a:srgbClr val="81BC00"/>
    </a:custClr>
    <a:custClr name="GÖRG Dienstleistungen">
      <a:srgbClr val="5A0964"/>
    </a:custClr>
    <a:custClr name="GÖRG Sports">
      <a:srgbClr val="2E6C39"/>
    </a:custClr>
    <a:custClr name=" ">
      <a:srgbClr val="FFFFFF"/>
    </a:custClr>
    <a:custClr name=" ">
      <a:srgbClr val="FFFFFF"/>
    </a:custClr>
    <a:custClr name="GÖRG Anthrazit (80%)">
      <a:srgbClr val="7D888E"/>
    </a:custClr>
    <a:custClr name="GÖRG Beige (80%)">
      <a:srgbClr val="C3B48D"/>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ÖRG Anthrazit (60%)">
      <a:srgbClr val="9EA7AE"/>
    </a:custClr>
    <a:custClr name="GÖRG Beige (60%)">
      <a:srgbClr val="D3C5AA"/>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ÖRG Anthrazit (40%)">
      <a:srgbClr val="BEC5CB"/>
    </a:custClr>
    <a:custClr name="GÖRG Beige (40%)">
      <a:srgbClr val="DFD7C4"/>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GÖRG Anthrazit (20%)">
      <a:srgbClr val="EFF0F0"/>
    </a:custClr>
    <a:custClr name="GÖRG Beige (20%)">
      <a:srgbClr val="F0EDE3"/>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Lst>
</a:theme>
</file>

<file path=ppt/theme/theme2.xml><?xml version="1.0" encoding="utf-8"?>
<a:theme xmlns:a="http://schemas.openxmlformats.org/drawingml/2006/main" name="Office Theme">
  <a:themeElements>
    <a:clrScheme name="GÖRG Final">
      <a:dk1>
        <a:srgbClr val="5C676E"/>
      </a:dk1>
      <a:lt1>
        <a:sysClr val="window" lastClr="FFFFFF"/>
      </a:lt1>
      <a:dk2>
        <a:srgbClr val="5C676E"/>
      </a:dk2>
      <a:lt2>
        <a:srgbClr val="FFFFFF"/>
      </a:lt2>
      <a:accent1>
        <a:srgbClr val="B6A372"/>
      </a:accent1>
      <a:accent2>
        <a:srgbClr val="C3B48D"/>
      </a:accent2>
      <a:accent3>
        <a:srgbClr val="D3C5AA"/>
      </a:accent3>
      <a:accent4>
        <a:srgbClr val="5C676E"/>
      </a:accent4>
      <a:accent5>
        <a:srgbClr val="7D888E"/>
      </a:accent5>
      <a:accent6>
        <a:srgbClr val="9EA7AE"/>
      </a:accent6>
      <a:hlink>
        <a:srgbClr val="5C676E"/>
      </a:hlink>
      <a:folHlink>
        <a:srgbClr val="5C676E"/>
      </a:folHlink>
    </a:clrScheme>
    <a:fontScheme name="GÖR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ÖRG Final">
      <a:dk1>
        <a:srgbClr val="5C676E"/>
      </a:dk1>
      <a:lt1>
        <a:sysClr val="window" lastClr="FFFFFF"/>
      </a:lt1>
      <a:dk2>
        <a:srgbClr val="5C676E"/>
      </a:dk2>
      <a:lt2>
        <a:srgbClr val="FFFFFF"/>
      </a:lt2>
      <a:accent1>
        <a:srgbClr val="B6A372"/>
      </a:accent1>
      <a:accent2>
        <a:srgbClr val="C3B48D"/>
      </a:accent2>
      <a:accent3>
        <a:srgbClr val="D3C5AA"/>
      </a:accent3>
      <a:accent4>
        <a:srgbClr val="5C676E"/>
      </a:accent4>
      <a:accent5>
        <a:srgbClr val="7D888E"/>
      </a:accent5>
      <a:accent6>
        <a:srgbClr val="9EA7AE"/>
      </a:accent6>
      <a:hlink>
        <a:srgbClr val="5C676E"/>
      </a:hlink>
      <a:folHlink>
        <a:srgbClr val="5C676E"/>
      </a:folHlink>
    </a:clrScheme>
    <a:fontScheme name="GÖR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1057</Words>
  <Application>Microsoft Office PowerPoint</Application>
  <PresentationFormat>Breitbild</PresentationFormat>
  <Paragraphs>379</Paragraphs>
  <Slides>41</Slides>
  <Notes>41</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41</vt:i4>
      </vt:variant>
    </vt:vector>
  </HeadingPairs>
  <TitlesOfParts>
    <vt:vector size="48" baseType="lpstr">
      <vt:lpstr>Arial</vt:lpstr>
      <vt:lpstr>Georgia</vt:lpstr>
      <vt:lpstr>Symbol</vt:lpstr>
      <vt:lpstr>Times New Roman</vt:lpstr>
      <vt:lpstr>Wingdings</vt:lpstr>
      <vt:lpstr>Wingdings 3</vt:lpstr>
      <vt:lpstr>GÖRG 2022</vt:lpstr>
      <vt:lpstr>Aus dem Maschinenraum der Signa-Insolvenz </vt:lpstr>
      <vt:lpstr>Agenda</vt:lpstr>
      <vt:lpstr>Antragstellung</vt:lpstr>
      <vt:lpstr>Der Anfang in Deutschland  </vt:lpstr>
      <vt:lpstr>Der Anfang </vt:lpstr>
      <vt:lpstr>Gruppengerichtsstand</vt:lpstr>
      <vt:lpstr>Veröffentlichung</vt:lpstr>
      <vt:lpstr>Antragsbearbeitung</vt:lpstr>
      <vt:lpstr>Leistungsfähigkeit der Gerichtsorganisation</vt:lpstr>
      <vt:lpstr>… und in Deutschland?</vt:lpstr>
      <vt:lpstr>… und die Kreditinstitute?</vt:lpstr>
      <vt:lpstr>§ 56 Abs. 1 InsO</vt:lpstr>
      <vt:lpstr>Danke an …</vt:lpstr>
      <vt:lpstr> Das bzw. die Unternehmen </vt:lpstr>
      <vt:lpstr>SIGNA Unternehmensgruppe </vt:lpstr>
      <vt:lpstr>„Die“ Signa-Insolvenz?</vt:lpstr>
      <vt:lpstr>„Die“ Signa-Insolvenz?</vt:lpstr>
      <vt:lpstr>Portfolio</vt:lpstr>
      <vt:lpstr>Einerseits …</vt:lpstr>
      <vt:lpstr>… andererseits</vt:lpstr>
      <vt:lpstr>Aber eben auch …</vt:lpstr>
      <vt:lpstr>KaDeWe Group</vt:lpstr>
      <vt:lpstr> Verfahren von allgemeinem Interesse? </vt:lpstr>
      <vt:lpstr>Nichtöffentlichkeit des Verfahrens</vt:lpstr>
      <vt:lpstr> Grenzüberschreitung </vt:lpstr>
      <vt:lpstr>Zusammenarbeit, Art. 56 EUInsVO</vt:lpstr>
      <vt:lpstr>Zusammenarbeit A-D, Art. 56 EUInsVO</vt:lpstr>
      <vt:lpstr>Koordinationsprotokoll</vt:lpstr>
      <vt:lpstr>Aussichten und Aufgaben</vt:lpstr>
      <vt:lpstr>Markteinschätzung</vt:lpstr>
      <vt:lpstr>Sanierung vs. Verwertung</vt:lpstr>
      <vt:lpstr>Aufgabenschranken des vorl. Verwalters</vt:lpstr>
      <vt:lpstr>§ 159 InsO</vt:lpstr>
      <vt:lpstr>(Vorbereitung) der Verwertung</vt:lpstr>
      <vt:lpstr>Bsp. Development</vt:lpstr>
      <vt:lpstr>Typische Interessen des Grundpfandgläubigers</vt:lpstr>
      <vt:lpstr>… und des Insolvenzverwalters</vt:lpstr>
      <vt:lpstr>Kongruente Interessen  </vt:lpstr>
      <vt:lpstr>Massebeteiligung</vt:lpstr>
      <vt:lpstr>Vielen Dank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Behle, Martina</dc:creator>
  <cp:lastModifiedBy>Böhm</cp:lastModifiedBy>
  <cp:revision>358</cp:revision>
  <cp:lastPrinted>2023-10-09T08:19:20Z</cp:lastPrinted>
  <dcterms:created xsi:type="dcterms:W3CDTF">2022-01-15T10:16:53Z</dcterms:created>
  <dcterms:modified xsi:type="dcterms:W3CDTF">2024-06-17T13:01:29Z</dcterms:modified>
</cp:coreProperties>
</file>