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4026" r:id="rId1"/>
  </p:sldMasterIdLst>
  <p:sldIdLst>
    <p:sldId id="256" r:id="rId2"/>
    <p:sldId id="988" r:id="rId3"/>
    <p:sldId id="864" r:id="rId4"/>
    <p:sldId id="989" r:id="rId5"/>
    <p:sldId id="990" r:id="rId6"/>
    <p:sldId id="987" r:id="rId7"/>
    <p:sldId id="978" r:id="rId8"/>
    <p:sldId id="979" r:id="rId9"/>
    <p:sldId id="980" r:id="rId10"/>
    <p:sldId id="981" r:id="rId11"/>
    <p:sldId id="982" r:id="rId12"/>
    <p:sldId id="983" r:id="rId13"/>
    <p:sldId id="422" r:id="rId14"/>
    <p:sldId id="992" r:id="rId15"/>
    <p:sldId id="993" r:id="rId16"/>
    <p:sldId id="994" r:id="rId17"/>
    <p:sldId id="995" r:id="rId18"/>
    <p:sldId id="991" r:id="rId19"/>
    <p:sldId id="971" r:id="rId20"/>
    <p:sldId id="972" r:id="rId21"/>
    <p:sldId id="973" r:id="rId22"/>
    <p:sldId id="974" r:id="rId23"/>
    <p:sldId id="975" r:id="rId24"/>
    <p:sldId id="976" r:id="rId25"/>
    <p:sldId id="872" r:id="rId26"/>
    <p:sldId id="985" r:id="rId27"/>
    <p:sldId id="986" r:id="rId28"/>
    <p:sldId id="876" r:id="rId29"/>
    <p:sldId id="965" r:id="rId30"/>
    <p:sldId id="966" r:id="rId31"/>
    <p:sldId id="967" r:id="rId32"/>
    <p:sldId id="968" r:id="rId33"/>
    <p:sldId id="969" r:id="rId34"/>
    <p:sldId id="693" r:id="rId35"/>
    <p:sldId id="1000" r:id="rId36"/>
    <p:sldId id="1001" r:id="rId37"/>
    <p:sldId id="1002" r:id="rId38"/>
    <p:sldId id="996" r:id="rId39"/>
    <p:sldId id="997" r:id="rId40"/>
    <p:sldId id="998" r:id="rId4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6" autoAdjust="0"/>
    <p:restoredTop sz="94660"/>
  </p:normalViewPr>
  <p:slideViewPr>
    <p:cSldViewPr snapToGrid="0">
      <p:cViewPr varScale="1">
        <p:scale>
          <a:sx n="65" d="100"/>
          <a:sy n="65" d="100"/>
        </p:scale>
        <p:origin x="66" y="363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slide" Target="slides/slide4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de-DE"/>
              <a:t>Mastertitelformat bearbeiten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A86377CA-62D5-4F6E-8289-5B8E8170164A}" type="datetimeFigureOut">
              <a:rPr lang="de-DE" smtClean="0"/>
              <a:t>25.11.2025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15AA267-6FA5-490D-9F99-121286426B8F}"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274968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86377CA-62D5-4F6E-8289-5B8E8170164A}" type="datetimeFigureOut">
              <a:rPr lang="de-DE" smtClean="0"/>
              <a:t>25.11.2025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2714282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86377CA-62D5-4F6E-8289-5B8E8170164A}" type="datetimeFigureOut">
              <a:rPr lang="de-DE" smtClean="0"/>
              <a:t>25.11.2025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148930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A86377CA-62D5-4F6E-8289-5B8E8170164A}" type="datetimeFigureOut">
              <a:rPr lang="de-DE" smtClean="0"/>
              <a:t>25.11.2025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972212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de-DE"/>
              <a:t>Mastertitelformat bearbeiten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A86377CA-62D5-4F6E-8289-5B8E8170164A}" type="datetimeFigureOut">
              <a:rPr lang="de-DE" smtClean="0"/>
              <a:t>25.11.2025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315AA267-6FA5-490D-9F99-121286426B8F}" type="slidenum">
              <a:rPr lang="de-DE" smtClean="0"/>
              <a:t>‹Nr.›</a:t>
            </a:fld>
            <a:endParaRPr lang="de-DE"/>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427402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A86377CA-62D5-4F6E-8289-5B8E8170164A}" type="datetimeFigureOut">
              <a:rPr lang="de-DE" smtClean="0"/>
              <a:t>25.11.2025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15204419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de-DE"/>
              <a:t>Mastertitelformat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109728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6217920" y="2582334"/>
            <a:ext cx="4937760" cy="33782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A86377CA-62D5-4F6E-8289-5B8E8170164A}" type="datetimeFigureOut">
              <a:rPr lang="de-DE" smtClean="0"/>
              <a:t>25.11.2025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2229785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A86377CA-62D5-4F6E-8289-5B8E8170164A}" type="datetimeFigureOut">
              <a:rPr lang="de-DE" smtClean="0"/>
              <a:t>25.11.2025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5945498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86377CA-62D5-4F6E-8289-5B8E8170164A}" type="datetimeFigureOut">
              <a:rPr lang="de-DE" smtClean="0"/>
              <a:t>25.11.2025</a:t>
            </a:fld>
            <a:endParaRPr lang="de-DE"/>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de-DE"/>
          </a:p>
        </p:txBody>
      </p:sp>
      <p:sp>
        <p:nvSpPr>
          <p:cNvPr id="9" name="Slide Number Placeholder 8"/>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1711126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de-DE"/>
              <a:t>Mastertitelformat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86377CA-62D5-4F6E-8289-5B8E8170164A}" type="datetimeFigureOut">
              <a:rPr lang="de-DE" smtClean="0"/>
              <a:t>25.11.2025</a:t>
            </a:fld>
            <a:endParaRPr lang="de-DE"/>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de-DE"/>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315AA267-6FA5-490D-9F99-121286426B8F}" type="slidenum">
              <a:rPr lang="de-DE" smtClean="0"/>
              <a:t>‹Nr.›</a:t>
            </a:fld>
            <a:endParaRPr lang="de-DE"/>
          </a:p>
        </p:txBody>
      </p:sp>
    </p:spTree>
    <p:extLst>
      <p:ext uri="{BB962C8B-B14F-4D97-AF65-F5344CB8AC3E}">
        <p14:creationId xmlns:p14="http://schemas.microsoft.com/office/powerpoint/2010/main" val="1780173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de-DE"/>
              <a:t>Mastertitelformat bearbeiten</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A86377CA-62D5-4F6E-8289-5B8E8170164A}" type="datetimeFigureOut">
              <a:rPr lang="de-DE" smtClean="0"/>
              <a:t>25.11.2025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315AA267-6FA5-490D-9F99-121286426B8F}" type="slidenum">
              <a:rPr lang="de-DE" smtClean="0"/>
              <a:t>‹Nr.›</a:t>
            </a:fld>
            <a:endParaRPr lang="de-DE"/>
          </a:p>
        </p:txBody>
      </p:sp>
    </p:spTree>
    <p:extLst>
      <p:ext uri="{BB962C8B-B14F-4D97-AF65-F5344CB8AC3E}">
        <p14:creationId xmlns:p14="http://schemas.microsoft.com/office/powerpoint/2010/main" val="1453217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de-DE"/>
          </a:p>
        </p:txBody>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a:t>Mastertitelformat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86377CA-62D5-4F6E-8289-5B8E8170164A}" type="datetimeFigureOut">
              <a:rPr lang="de-DE" smtClean="0"/>
              <a:t>25.11.2025</a:t>
            </a:fld>
            <a:endParaRPr lang="de-DE"/>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de-DE"/>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315AA267-6FA5-490D-9F99-121286426B8F}" type="slidenum">
              <a:rPr lang="de-DE" smtClean="0"/>
              <a:t>‹Nr.›</a:t>
            </a:fld>
            <a:endParaRPr lang="de-DE"/>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93507462"/>
      </p:ext>
    </p:extLst>
  </p:cSld>
  <p:clrMap bg1="lt1" tx1="dk1" bg2="lt2" tx2="dk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normAutofit/>
          </a:bodyPr>
          <a:lstStyle/>
          <a:p>
            <a:r>
              <a:rPr lang="de-DE" sz="5400" dirty="0"/>
              <a:t>Aktuelle Rechtsprechung des          IX. Zivilsenats des Bundesgerichtshofs zum Insolvenzrecht</a:t>
            </a:r>
          </a:p>
        </p:txBody>
      </p:sp>
      <p:sp>
        <p:nvSpPr>
          <p:cNvPr id="3" name="Untertitel 2"/>
          <p:cNvSpPr>
            <a:spLocks noGrp="1"/>
          </p:cNvSpPr>
          <p:nvPr>
            <p:ph type="subTitle" idx="1"/>
          </p:nvPr>
        </p:nvSpPr>
        <p:spPr/>
        <p:txBody>
          <a:bodyPr/>
          <a:lstStyle/>
          <a:p>
            <a:r>
              <a:rPr lang="de-DE" dirty="0" err="1"/>
              <a:t>RiBGH</a:t>
            </a:r>
            <a:r>
              <a:rPr lang="de-DE" dirty="0"/>
              <a:t> Dr. Volker Schultz</a:t>
            </a:r>
          </a:p>
        </p:txBody>
      </p:sp>
    </p:spTree>
    <p:extLst>
      <p:ext uri="{BB962C8B-B14F-4D97-AF65-F5344CB8AC3E}">
        <p14:creationId xmlns:p14="http://schemas.microsoft.com/office/powerpoint/2010/main" val="7187794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V</a:t>
            </a:r>
            <a:br>
              <a:rPr lang="de-DE" sz="3200" dirty="0"/>
            </a:br>
            <a:endParaRPr lang="de-DE" sz="3200" dirty="0"/>
          </a:p>
        </p:txBody>
      </p:sp>
      <p:sp>
        <p:nvSpPr>
          <p:cNvPr id="3" name="Inhaltsplatzhalter 2"/>
          <p:cNvSpPr>
            <a:spLocks noGrp="1"/>
          </p:cNvSpPr>
          <p:nvPr>
            <p:ph idx="1"/>
          </p:nvPr>
        </p:nvSpPr>
        <p:spPr/>
        <p:txBody>
          <a:bodyPr>
            <a:normAutofit/>
          </a:bodyPr>
          <a:lstStyle/>
          <a:p>
            <a:pPr lvl="1"/>
            <a:r>
              <a:rPr lang="de-DE" b="1" dirty="0"/>
              <a:t>Gläubigerbenachteiligungsvorsatz (+), und zwar in doppelter Hinsicht.</a:t>
            </a:r>
          </a:p>
          <a:p>
            <a:pPr lvl="2"/>
            <a:r>
              <a:rPr lang="de-DE" b="1" dirty="0"/>
              <a:t>Bruder kannte seine Zahlungsunfähigkeit und nahm aufgrund seiner im Zeitpunkt der Abtretung bestehenden verheerenden wirtschaftlichen Lage auch billigend in Kauf, seine Gläubiger auch zu einem späteren Zeitpunkt nicht vollständig befriedigen zu können. </a:t>
            </a:r>
          </a:p>
          <a:p>
            <a:pPr lvl="2"/>
            <a:r>
              <a:rPr lang="de-DE" b="1" dirty="0"/>
              <a:t>Abtretung der Forderung war inkongruent und erfolgte bei beengten finanziellen Verhältnissen.</a:t>
            </a:r>
          </a:p>
          <a:p>
            <a:pPr lvl="1"/>
            <a:r>
              <a:rPr lang="de-DE" b="1" dirty="0"/>
              <a:t>Kenntnis vom Gläubigerbenachteiligungsvorsatz (+), Kläger kannte jedenfalls die Inkongruenz und die beengten finanziellen Verhältnisse. </a:t>
            </a:r>
          </a:p>
          <a:p>
            <a:r>
              <a:rPr lang="de-DE" b="1" dirty="0"/>
              <a:t>Punkt 4: War die Abtretung des Anspruchs aus § 143 Abs. 1 InsO wirksam?</a:t>
            </a:r>
          </a:p>
          <a:p>
            <a:pPr lvl="1"/>
            <a:r>
              <a:rPr lang="de-DE" b="1" dirty="0"/>
              <a:t>Der anfechtungsrechtliche Rückgewähranspruch ist grundsätzlich abtretbar.</a:t>
            </a:r>
          </a:p>
          <a:p>
            <a:pPr lvl="1"/>
            <a:r>
              <a:rPr lang="de-DE" b="1" dirty="0"/>
              <a:t>Keine Insolvenzzweckwidrigkeit, da Abtretung ohne Gegenleistung nicht ersichtlich. Unangemessen niedrige Gegenleistung würde den Anwendungsbereich des § 60 InsO eröffnen. </a:t>
            </a:r>
          </a:p>
        </p:txBody>
      </p:sp>
    </p:spTree>
    <p:extLst>
      <p:ext uri="{BB962C8B-B14F-4D97-AF65-F5344CB8AC3E}">
        <p14:creationId xmlns:p14="http://schemas.microsoft.com/office/powerpoint/2010/main" val="30684075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VI</a:t>
            </a:r>
            <a:br>
              <a:rPr lang="de-DE" sz="3200" dirty="0"/>
            </a:br>
            <a:endParaRPr lang="de-DE" sz="3200" dirty="0"/>
          </a:p>
        </p:txBody>
      </p:sp>
      <p:sp>
        <p:nvSpPr>
          <p:cNvPr id="3" name="Inhaltsplatzhalter 2"/>
          <p:cNvSpPr>
            <a:spLocks noGrp="1"/>
          </p:cNvSpPr>
          <p:nvPr>
            <p:ph idx="1"/>
          </p:nvPr>
        </p:nvSpPr>
        <p:spPr/>
        <p:txBody>
          <a:bodyPr>
            <a:normAutofit/>
          </a:bodyPr>
          <a:lstStyle/>
          <a:p>
            <a:r>
              <a:rPr lang="de-DE" b="1" dirty="0"/>
              <a:t>Punkt 5: Wie wirkt sich die zwischenzeitliche Aufhebung des Insolvenzverfahrens aus?</a:t>
            </a:r>
          </a:p>
          <a:p>
            <a:pPr lvl="1"/>
            <a:r>
              <a:rPr lang="de-DE" b="1" dirty="0"/>
              <a:t>Das Anfechtungsrecht des Insolvenzverwalters erlischt mit der vorbehaltlosen Aufhebung oder Einstellung des Insolvenzverfahrens.</a:t>
            </a:r>
          </a:p>
          <a:p>
            <a:pPr lvl="1"/>
            <a:r>
              <a:rPr lang="de-DE" b="1" dirty="0"/>
              <a:t>Das gilt aber nicht nach der Abtretung der Anfechtungsanspruchs, was bislang streitig und höchstrichterlich nicht entschieden war.</a:t>
            </a:r>
          </a:p>
          <a:p>
            <a:pPr lvl="2"/>
            <a:r>
              <a:rPr lang="de-DE" b="1" dirty="0"/>
              <a:t>Der Anfechtungsanspruch erlischt mit Beendigung des Verfahrens, weil der Anspruch den Gläubigern nicht mehr zugutekommen kann und damit sein Zweck nicht mehr erreicht werden kann. </a:t>
            </a:r>
          </a:p>
          <a:p>
            <a:pPr lvl="2"/>
            <a:r>
              <a:rPr lang="de-DE" b="1" dirty="0"/>
              <a:t>Mit der Abtretung des Anfechtungsanspruchs und dem zugrunde liegenden Kausalgeschäft wird der Wert des Anfechtungsanspruchs bereits zur Masse gezogen.  </a:t>
            </a:r>
          </a:p>
          <a:p>
            <a:r>
              <a:rPr lang="de-DE" b="1" dirty="0"/>
              <a:t>Punkt 6: Was ist mit der zwischenzeitlich wohl eingetretenen Verjährung des anfechtungsrechtlichen Rückgewähranspruchs?</a:t>
            </a:r>
          </a:p>
          <a:p>
            <a:pPr lvl="1"/>
            <a:r>
              <a:rPr lang="de-DE" b="1" dirty="0"/>
              <a:t>Auf § 146 Abs. 2 InsO kann sich die Beklagte nicht berufen. Wortlaut stellt auf den Verwalter ab, analoge Anwendung scheidet aus. Keine vergleichbare Interessenlage (Es geht nicht um den Schutz der Masse).</a:t>
            </a:r>
          </a:p>
        </p:txBody>
      </p:sp>
    </p:spTree>
    <p:extLst>
      <p:ext uri="{BB962C8B-B14F-4D97-AF65-F5344CB8AC3E}">
        <p14:creationId xmlns:p14="http://schemas.microsoft.com/office/powerpoint/2010/main" val="1100938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VII</a:t>
            </a:r>
            <a:br>
              <a:rPr lang="de-DE" sz="3200" dirty="0"/>
            </a:br>
            <a:endParaRPr lang="de-DE" sz="3200" dirty="0"/>
          </a:p>
        </p:txBody>
      </p:sp>
      <p:sp>
        <p:nvSpPr>
          <p:cNvPr id="3" name="Inhaltsplatzhalter 2"/>
          <p:cNvSpPr>
            <a:spLocks noGrp="1"/>
          </p:cNvSpPr>
          <p:nvPr>
            <p:ph idx="1"/>
          </p:nvPr>
        </p:nvSpPr>
        <p:spPr/>
        <p:txBody>
          <a:bodyPr>
            <a:normAutofit/>
          </a:bodyPr>
          <a:lstStyle/>
          <a:p>
            <a:pPr lvl="1"/>
            <a:r>
              <a:rPr lang="de-DE" b="1" dirty="0"/>
              <a:t>„Geltendmachung des </a:t>
            </a:r>
            <a:r>
              <a:rPr lang="de-DE" b="1" dirty="0" err="1"/>
              <a:t>dolo</a:t>
            </a:r>
            <a:r>
              <a:rPr lang="de-DE" b="1" dirty="0"/>
              <a:t>-</a:t>
            </a:r>
            <a:r>
              <a:rPr lang="de-DE" b="1" dirty="0" err="1"/>
              <a:t>agit</a:t>
            </a:r>
            <a:r>
              <a:rPr lang="de-DE" b="1" dirty="0"/>
              <a:t>-Einwands begründet wohl keine Hemmung der Verjährung des Gegenanspruchs.</a:t>
            </a:r>
          </a:p>
          <a:p>
            <a:pPr lvl="1"/>
            <a:r>
              <a:rPr lang="de-DE" b="1" dirty="0"/>
              <a:t>Aber </a:t>
            </a:r>
            <a:r>
              <a:rPr lang="de-DE" b="1" dirty="0" err="1"/>
              <a:t>dolo</a:t>
            </a:r>
            <a:r>
              <a:rPr lang="de-DE" b="1" dirty="0"/>
              <a:t>-</a:t>
            </a:r>
            <a:r>
              <a:rPr lang="de-DE" b="1" dirty="0" err="1"/>
              <a:t>agit</a:t>
            </a:r>
            <a:r>
              <a:rPr lang="de-DE" b="1" dirty="0"/>
              <a:t>-Einwand dauerhaft, wenn die den Einwand begründenden Tatsachen vorgetragen worden sind, als der Rückgewähranspruch noch nicht verjährt war (Verhalten wird nicht weniger </a:t>
            </a:r>
            <a:r>
              <a:rPr lang="de-DE" b="1" dirty="0" err="1"/>
              <a:t>missbilligenswert</a:t>
            </a:r>
            <a:r>
              <a:rPr lang="de-DE" b="1" dirty="0"/>
              <a:t>, Prozessökonomie). </a:t>
            </a:r>
          </a:p>
        </p:txBody>
      </p:sp>
    </p:spTree>
    <p:extLst>
      <p:ext uri="{BB962C8B-B14F-4D97-AF65-F5344CB8AC3E}">
        <p14:creationId xmlns:p14="http://schemas.microsoft.com/office/powerpoint/2010/main" val="4061872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Unentgeltliche Leistung an Ehegatten durch Zahlung auf gemeinsame Darlehensverbindlichkeiten</a:t>
            </a:r>
          </a:p>
        </p:txBody>
      </p:sp>
      <p:sp>
        <p:nvSpPr>
          <p:cNvPr id="3" name="Inhaltsplatzhalter 2"/>
          <p:cNvSpPr>
            <a:spLocks noGrp="1"/>
          </p:cNvSpPr>
          <p:nvPr>
            <p:ph idx="1"/>
          </p:nvPr>
        </p:nvSpPr>
        <p:spPr/>
        <p:txBody>
          <a:bodyPr>
            <a:noAutofit/>
          </a:bodyPr>
          <a:lstStyle/>
          <a:p>
            <a:r>
              <a:rPr lang="de-DE" sz="1400" b="1" dirty="0"/>
              <a:t>BGH, Urt. v. 10.7.2025 - IX ZR 108/24, </a:t>
            </a:r>
            <a:r>
              <a:rPr lang="de-DE" sz="1400" b="1" dirty="0" err="1"/>
              <a:t>ZInsO</a:t>
            </a:r>
            <a:r>
              <a:rPr lang="de-DE" sz="1400" b="1" dirty="0"/>
              <a:t> 2025, 2160</a:t>
            </a:r>
          </a:p>
          <a:p>
            <a:r>
              <a:rPr lang="de-DE" sz="1400" b="1" dirty="0"/>
              <a:t>Nehmen Ehegatten gemeinsam ein Darlehen zur Finanzierung eines in ihrem hälftigen Miteigentum stehenden Grundstücks auf, können Zahlungen des Schuldners auf die Darlehensverbindlichkeiten eine anfechtbare Leistung an den anderen Ehegatten enthalten, soweit der andere Ehegatte durch die Zahlung von seiner Mithaftung befreit wird und aufgrund der Zahlung lastenfreies Eigentum erwirbt.</a:t>
            </a:r>
          </a:p>
          <a:p>
            <a:r>
              <a:rPr lang="de-DE" sz="1400" b="1" dirty="0"/>
              <a:t>Dient das Grundstück dem Wohnbedarf der Ehegatten, stellt die Befreiung des anderen Ehegatten von Darlehenszinsen eine entgeltliche Leistung dar, wenn diese unterhaltsrechtlich geschuldet ist. </a:t>
            </a:r>
          </a:p>
          <a:p>
            <a:r>
              <a:rPr lang="de-DE" sz="1400" b="1" dirty="0"/>
              <a:t>Tilgungsleistungen sind, soweit sie zu lastenfreiem Eigentum führen, auch dann als unentgeltliche Leistungen anfechtbar, wenn dem anderen Ehegatten ein Anspruch auf Befreiung von den Darlehensverbindlichkeiten zusteht und das Grundstück von beiden Ehegatten bewohnt wird. </a:t>
            </a:r>
          </a:p>
          <a:p>
            <a:r>
              <a:rPr lang="de-DE" sz="1400" b="1" dirty="0"/>
              <a:t>Allein der Umstand, dass die Übertragung eines Vermögensgegenstands im Rahmen einer ehebedingten Zuwendung erfolgt, stellt noch keine Gegenleistung dar, welche die Unentgeltlichkeit der Leistung im Sinne der anfechtungsrechtlichen Vorschriften ausschließt (Fortführung von BGH, Urteil vom 17. Juli 2008 - IX ZR 245/06, WM 2008, 1695 </a:t>
            </a:r>
            <a:r>
              <a:rPr lang="de-DE" sz="1400" b="1" dirty="0" err="1"/>
              <a:t>Rn</a:t>
            </a:r>
            <a:r>
              <a:rPr lang="de-DE" sz="1400" b="1" dirty="0"/>
              <a:t>. 9). </a:t>
            </a:r>
          </a:p>
          <a:p>
            <a:r>
              <a:rPr lang="de-DE" sz="1400" b="1" dirty="0"/>
              <a:t>Eine ehebedingte Zuwendung des alleinverdienenden Ehegatten ist auch dann als unentgeltlich zu bewerten, wenn sie als Gegenleistung für die vom nicht erwerbstätigen Ehegatten erbrachte Haushaltsführung oder Kinderbetreuung vereinbart wird (Fortführung von BGH, Urteil vom 13. März 1978 - VIII ZR 241/76, BGHZ 71, 61, 66 f). </a:t>
            </a:r>
          </a:p>
        </p:txBody>
      </p:sp>
    </p:spTree>
    <p:extLst>
      <p:ext uri="{BB962C8B-B14F-4D97-AF65-F5344CB8AC3E}">
        <p14:creationId xmlns:p14="http://schemas.microsoft.com/office/powerpoint/2010/main" val="12126538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Unentgeltliche Leistung an Ehegatten durch Zahlung auf gemeinsame Darlehensverbindlichkeiten II</a:t>
            </a:r>
          </a:p>
        </p:txBody>
      </p:sp>
      <p:sp>
        <p:nvSpPr>
          <p:cNvPr id="3" name="Inhaltsplatzhalter 2"/>
          <p:cNvSpPr>
            <a:spLocks noGrp="1"/>
          </p:cNvSpPr>
          <p:nvPr>
            <p:ph idx="1"/>
          </p:nvPr>
        </p:nvSpPr>
        <p:spPr/>
        <p:txBody>
          <a:bodyPr>
            <a:noAutofit/>
          </a:bodyPr>
          <a:lstStyle/>
          <a:p>
            <a:r>
              <a:rPr lang="de-DE" b="1" dirty="0"/>
              <a:t>SV: Ehemann leistet während intakter Ehe nach Absprache mit der Ehefrau Zins- und Tilgungsleistungen auf das von beiden Eheleuten zum Erwerb des jeweils hälftigen Eigentums an einem Einfamilienhaus aufgenommene Darlehen. Das Darlehen ist durch eine Buchgrundschuld besichert. Der Ehemann ist der Alleinverdiener, die Ehefrau kümmert sich um die Führung des Haushalts sowie weit überwiegend auch um die Versorgung und Erziehung der vier gemeinsamen Kinder. Das erworbene Einfamilienhaus ist das Familienwohnheim. Nach Eröffnung des Insolvenzverfahrens über das Vermögen des Ehemanns verlangt der Verwalter unter dem Gesichtspunkt der Schenkungsanfechtung die Rückgewähr der in den letzten vier Jahren vor dem Eröffnungsantrag geleisteten Zins- und Tilgungsleistungen in Höhe von ½ von der beklagten Ehefrau. Die Klage hat vor dem Berufungsgericht wegen der Tilgungsleistungen Erfolg. Revision der Beklagten (hälftige Tilgungsleistungen) und Anschlussrevision des Klägers (hälftige Zinsleistungen). </a:t>
            </a:r>
          </a:p>
        </p:txBody>
      </p:sp>
    </p:spTree>
    <p:extLst>
      <p:ext uri="{BB962C8B-B14F-4D97-AF65-F5344CB8AC3E}">
        <p14:creationId xmlns:p14="http://schemas.microsoft.com/office/powerpoint/2010/main" val="3863352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Unentgeltliche Leistung an Ehegatten durch Zahlung auf gemeinsame Darlehensverbindlichkeiten III</a:t>
            </a:r>
          </a:p>
        </p:txBody>
      </p:sp>
      <p:sp>
        <p:nvSpPr>
          <p:cNvPr id="3" name="Inhaltsplatzhalter 2"/>
          <p:cNvSpPr>
            <a:spLocks noGrp="1"/>
          </p:cNvSpPr>
          <p:nvPr>
            <p:ph idx="1"/>
          </p:nvPr>
        </p:nvSpPr>
        <p:spPr/>
        <p:txBody>
          <a:bodyPr>
            <a:noAutofit/>
          </a:bodyPr>
          <a:lstStyle/>
          <a:p>
            <a:r>
              <a:rPr lang="de-DE" b="1" dirty="0"/>
              <a:t>Lösung: Revision und Anschlussrevision haben keinen Erfolg. </a:t>
            </a:r>
          </a:p>
          <a:p>
            <a:r>
              <a:rPr lang="de-DE" b="1" dirty="0"/>
              <a:t>1. Revision (Hälftige Tilgungsleistungen):</a:t>
            </a:r>
          </a:p>
          <a:p>
            <a:pPr lvl="1"/>
            <a:r>
              <a:rPr lang="de-DE" b="1" dirty="0"/>
              <a:t>Leistung gemäß § 134 Abs. 1 InsO (+)</a:t>
            </a:r>
          </a:p>
          <a:p>
            <a:pPr lvl="2"/>
            <a:r>
              <a:rPr lang="de-DE" b="1" dirty="0"/>
              <a:t>Eine Zahlung kann mehrere Leistungen im Sinne von § 134 InsO umfassen, also mehrere rechtliche Wirkungen nach sich ziehen, die anfechtungsrechtlich gesondert zu betrachten sind.</a:t>
            </a:r>
          </a:p>
          <a:p>
            <a:pPr lvl="2"/>
            <a:r>
              <a:rPr lang="de-DE" b="1" dirty="0"/>
              <a:t>Hier auch Leistung an Ehefrau auf </a:t>
            </a:r>
            <a:r>
              <a:rPr lang="de-DE" b="1" dirty="0" err="1"/>
              <a:t>abredegemäß</a:t>
            </a:r>
            <a:r>
              <a:rPr lang="de-DE" b="1" dirty="0"/>
              <a:t> bestehenden Befreiungsanspruch der Ehefrau aus dem Gesamtschuldverhältnis. Dadurch Verschaffung lastenfreien Eigentums und auf diese Weise Mehrung des Vermögens der Ehefrau.</a:t>
            </a:r>
          </a:p>
          <a:p>
            <a:pPr lvl="1"/>
            <a:r>
              <a:rPr lang="de-DE" b="1" dirty="0"/>
              <a:t>Anfechtungszeitraum für jede Teilleistung gesondert zu bestimmen, unproblematisch eingehalten.</a:t>
            </a:r>
          </a:p>
          <a:p>
            <a:pPr lvl="1"/>
            <a:r>
              <a:rPr lang="de-DE" b="1" dirty="0"/>
              <a:t>Objektive Gläubigerbenachteiligung (+)</a:t>
            </a:r>
          </a:p>
          <a:p>
            <a:pPr lvl="2"/>
            <a:r>
              <a:rPr lang="de-DE" b="1" dirty="0"/>
              <a:t>Verkürzung der Aktiva des Ehemanns</a:t>
            </a:r>
          </a:p>
          <a:p>
            <a:pPr lvl="2"/>
            <a:r>
              <a:rPr lang="de-DE" b="1" dirty="0"/>
              <a:t>Unerheblich, dass (gedachte) Mietzahlungen anfechtungsfrei gewesen sein könnten; kein Raum für hypothetische, nur gedachte Kausalverläufe</a:t>
            </a:r>
          </a:p>
          <a:p>
            <a:pPr lvl="2"/>
            <a:r>
              <a:rPr lang="de-DE" b="1" dirty="0"/>
              <a:t>Ehemann hat nicht nur auf eine eigene, gegenüber der Darlehensgeberin bestehende Schuld geleistet und damit die Haftung seines Miteigentumsanteils aus der Grundschuld in Wegfall gebracht.</a:t>
            </a:r>
          </a:p>
          <a:p>
            <a:pPr lvl="2"/>
            <a:endParaRPr lang="de-DE" b="1" dirty="0"/>
          </a:p>
          <a:p>
            <a:endParaRPr lang="de-DE" b="1" dirty="0"/>
          </a:p>
        </p:txBody>
      </p:sp>
    </p:spTree>
    <p:extLst>
      <p:ext uri="{BB962C8B-B14F-4D97-AF65-F5344CB8AC3E}">
        <p14:creationId xmlns:p14="http://schemas.microsoft.com/office/powerpoint/2010/main" val="31348646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Unentgeltliche Leistung an Ehegatten durch Zahlung auf gemeinsame Darlehensverbindlichkeiten IV</a:t>
            </a:r>
          </a:p>
        </p:txBody>
      </p:sp>
      <p:sp>
        <p:nvSpPr>
          <p:cNvPr id="3" name="Inhaltsplatzhalter 2"/>
          <p:cNvSpPr>
            <a:spLocks noGrp="1"/>
          </p:cNvSpPr>
          <p:nvPr>
            <p:ph idx="1"/>
          </p:nvPr>
        </p:nvSpPr>
        <p:spPr/>
        <p:txBody>
          <a:bodyPr>
            <a:noAutofit/>
          </a:bodyPr>
          <a:lstStyle/>
          <a:p>
            <a:pPr lvl="1"/>
            <a:r>
              <a:rPr lang="de-DE" b="1" dirty="0"/>
              <a:t>Unentgeltlichkeit (+)</a:t>
            </a:r>
          </a:p>
          <a:p>
            <a:pPr lvl="2"/>
            <a:r>
              <a:rPr lang="de-DE" b="1" dirty="0"/>
              <a:t>Grundsätze des Zwei-Personen-Verhältnisses anwendbar. Absprache zwischen den Eheleuten, der Ehefrau durch Tilgungsleistungen lastenfreies Eigentum zu verschaffen, begründet unentgeltliche Verbindlichkeit des Ehemanns.</a:t>
            </a:r>
          </a:p>
          <a:p>
            <a:pPr lvl="2"/>
            <a:r>
              <a:rPr lang="de-DE" b="1" dirty="0"/>
              <a:t>Keine Entgeltlichkeit durch ehebedingte Zuwendung. Allein der Umstand, dass die Übertragung eines Vermögensgegenstands im Rahmen einer ehebedingten Zuwendung erfolgt ist, stellt keine Gegenleistung dar, welche die Unentgeltlichkeit des Empfangs im Sinne der anfechtungsrechtlichen Vorschriften ausschließt.</a:t>
            </a:r>
          </a:p>
          <a:p>
            <a:pPr lvl="2"/>
            <a:r>
              <a:rPr lang="de-DE" b="1" dirty="0"/>
              <a:t>Gesamtschuldnerische Verpflichtung des Ehemanns gegenüber der Bank betrifft nur das Außenverhältnis.</a:t>
            </a:r>
          </a:p>
          <a:p>
            <a:pPr lvl="2"/>
            <a:r>
              <a:rPr lang="de-DE" b="1" dirty="0"/>
              <a:t>(Gesetzlicher) Anspruch der Ehefrau auf Familienunterhalt ist nicht auf Vermögensbildung gerichtet (Keine laufenden Kosten zur Bestreitung des Haushalts und zur Befriedigung der persönlichen Bedürfnisse der Ehegatten).</a:t>
            </a:r>
          </a:p>
          <a:p>
            <a:pPr lvl="2"/>
            <a:r>
              <a:rPr lang="de-DE" b="1" dirty="0"/>
              <a:t>Auch Vereinbarung, dass der Wohnbedarf der Familie durch das finanzierte Eigenheim befriedigt werde, ergibt keinen unterhaltsrechtlichen Anspruch auf Vermögensbildung.</a:t>
            </a:r>
          </a:p>
          <a:p>
            <a:pPr lvl="2"/>
            <a:r>
              <a:rPr lang="de-DE" b="1" dirty="0"/>
              <a:t>Auch unabhängig von unterhaltsrechtlichen Ansprüchen gibt die Ehe als solche - unabhängig vom Güterstand - im allgemeinen keinen Anspruch auf Vermögensbildung.</a:t>
            </a:r>
          </a:p>
          <a:p>
            <a:pPr lvl="2"/>
            <a:r>
              <a:rPr lang="de-DE" b="1" dirty="0"/>
              <a:t>In Haushaltsführung und Erziehung der gemeinsamen Kinder liegt keine anfechtungsrechtlich beachtliche Gegenleistung (Erfüllung der Unterhaltspflicht, keine Gegenleistung für die Verschaffung lastenfreien Eigentums).</a:t>
            </a:r>
          </a:p>
          <a:p>
            <a:pPr lvl="2"/>
            <a:r>
              <a:rPr lang="de-DE" b="1" dirty="0"/>
              <a:t>Zurverfügungstellung des Miteigentumsanteils zu Wohnzwecken durch Ehefrau erfolgt im Wege des geschuldeten Naturalunterhalts zur Befriedigung des Wohnbedarfs der Familie.</a:t>
            </a:r>
          </a:p>
          <a:p>
            <a:pPr lvl="2"/>
            <a:r>
              <a:rPr lang="de-DE" b="1" dirty="0"/>
              <a:t>Keine Entgeltlichkeit der Leistungen unter dem Gesichtspunkt einer Altersvorsorge.</a:t>
            </a:r>
          </a:p>
          <a:p>
            <a:pPr lvl="2"/>
            <a:endParaRPr lang="de-DE" b="1" dirty="0"/>
          </a:p>
          <a:p>
            <a:pPr lvl="2"/>
            <a:endParaRPr lang="de-DE" b="1" dirty="0"/>
          </a:p>
          <a:p>
            <a:pPr lvl="2"/>
            <a:endParaRPr lang="de-DE" b="1" dirty="0"/>
          </a:p>
          <a:p>
            <a:pPr lvl="2"/>
            <a:endParaRPr lang="de-DE" b="1" dirty="0"/>
          </a:p>
          <a:p>
            <a:pPr lvl="2"/>
            <a:endParaRPr lang="de-DE" b="1" dirty="0"/>
          </a:p>
          <a:p>
            <a:endParaRPr lang="de-DE" b="1" dirty="0"/>
          </a:p>
        </p:txBody>
      </p:sp>
    </p:spTree>
    <p:extLst>
      <p:ext uri="{BB962C8B-B14F-4D97-AF65-F5344CB8AC3E}">
        <p14:creationId xmlns:p14="http://schemas.microsoft.com/office/powerpoint/2010/main" val="1668907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Unentgeltliche Leistung an Ehegatten durch Zahlung auf gemeinsame Darlehensverbindlichkeiten V</a:t>
            </a:r>
          </a:p>
        </p:txBody>
      </p:sp>
      <p:sp>
        <p:nvSpPr>
          <p:cNvPr id="3" name="Inhaltsplatzhalter 2"/>
          <p:cNvSpPr>
            <a:spLocks noGrp="1"/>
          </p:cNvSpPr>
          <p:nvPr>
            <p:ph idx="1"/>
          </p:nvPr>
        </p:nvSpPr>
        <p:spPr/>
        <p:txBody>
          <a:bodyPr>
            <a:noAutofit/>
          </a:bodyPr>
          <a:lstStyle/>
          <a:p>
            <a:r>
              <a:rPr lang="de-DE" b="1" dirty="0"/>
              <a:t>2. Anschlussrevision (Hälftige Zinszahlungen):</a:t>
            </a:r>
          </a:p>
          <a:p>
            <a:pPr lvl="1"/>
            <a:r>
              <a:rPr lang="de-DE" b="1" dirty="0"/>
              <a:t>Keine Unentgeltlichkeit, weil Zinszahlungen der Miete vergleichbar unterhaltsrechtlich geschuldet waren.</a:t>
            </a:r>
          </a:p>
          <a:p>
            <a:pPr lvl="1"/>
            <a:r>
              <a:rPr lang="de-DE" b="1" dirty="0"/>
              <a:t>Die Erfüllung von Ansprüchen aus gesetzlichen Schuldverhältnissen ist unentgeltlich; die ausgleichende Gegenleistung besteht in der Befreiung von der entsprechenden Verbindlichkeit.</a:t>
            </a:r>
          </a:p>
          <a:p>
            <a:pPr lvl="1"/>
            <a:r>
              <a:rPr lang="de-DE" b="1" dirty="0"/>
              <a:t>Zinsleistungen überstiegen nicht die Höhe der Miete für eine angemessene Wohnung. </a:t>
            </a:r>
          </a:p>
          <a:p>
            <a:pPr lvl="2"/>
            <a:endParaRPr lang="de-DE" b="1" dirty="0"/>
          </a:p>
          <a:p>
            <a:pPr lvl="2"/>
            <a:endParaRPr lang="de-DE" b="1" dirty="0"/>
          </a:p>
          <a:p>
            <a:pPr lvl="2"/>
            <a:endParaRPr lang="de-DE" b="1" dirty="0"/>
          </a:p>
          <a:p>
            <a:pPr lvl="2"/>
            <a:endParaRPr lang="de-DE" b="1" dirty="0"/>
          </a:p>
          <a:p>
            <a:pPr lvl="2"/>
            <a:endParaRPr lang="de-DE" b="1" dirty="0"/>
          </a:p>
          <a:p>
            <a:endParaRPr lang="de-DE" b="1" dirty="0"/>
          </a:p>
        </p:txBody>
      </p:sp>
    </p:spTree>
    <p:extLst>
      <p:ext uri="{BB962C8B-B14F-4D97-AF65-F5344CB8AC3E}">
        <p14:creationId xmlns:p14="http://schemas.microsoft.com/office/powerpoint/2010/main" val="93362659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a:t>
            </a:r>
          </a:p>
        </p:txBody>
      </p:sp>
      <p:sp>
        <p:nvSpPr>
          <p:cNvPr id="3" name="Inhaltsplatzhalter 2"/>
          <p:cNvSpPr>
            <a:spLocks noGrp="1"/>
          </p:cNvSpPr>
          <p:nvPr>
            <p:ph idx="1"/>
          </p:nvPr>
        </p:nvSpPr>
        <p:spPr/>
        <p:txBody>
          <a:bodyPr>
            <a:noAutofit/>
          </a:bodyPr>
          <a:lstStyle/>
          <a:p>
            <a:r>
              <a:rPr lang="de-DE" sz="1400" b="1" dirty="0"/>
              <a:t>BGH, Urt. v. 31.07.2025 - IX ZR 32/24, ZRI 2025, 748</a:t>
            </a:r>
          </a:p>
          <a:p>
            <a:endParaRPr lang="de-DE" sz="1400" b="1" dirty="0"/>
          </a:p>
          <a:p>
            <a:r>
              <a:rPr lang="de-DE" sz="1400" b="1" dirty="0"/>
              <a:t>Die Erfüllung von Verbindlichkeiten aus Steuerbescheiden und Steueranmeldungen ist grundsätzlich auch dann nicht als unentgeltliche Leistung des Schuldners anfechtbar, wenn eine Steuer materiell-rechtlich nicht entstanden ist. </a:t>
            </a:r>
          </a:p>
          <a:p>
            <a:r>
              <a:rPr lang="de-DE" sz="1400" b="1" dirty="0"/>
              <a:t>Trägt der Schuldner durch eigenes Verhalten dazu bei, dass ein bei objektiver Betrachtung offenkundig und ohne ernsthaften Zweifel von der materiellen Rechtslage abweichender Steuerbescheid ergeht oder begründet er durch eine eigene Steueranmeldung eine bei objektiver Betrachtung offenkundig und ohne ernsthaften Zweifel von der materiellen Rechtslage abweichende Zahlungsverpflichtung, ist die Erfüllung der daraus folgenden Verbindlichkeit als unentgeltliche Leistung anfechtbar. </a:t>
            </a:r>
          </a:p>
          <a:p>
            <a:r>
              <a:rPr lang="de-DE" sz="1400" b="1" dirty="0"/>
              <a:t>SV: Es geht um die Schenkungsanfechtung von Steuerzahlungen. Der Schuldner ist ein gemeinnütziger Verein, der eine Geschäftsführerin, einen kaufmännischen Leiter und in Person des Sohns der Geschäftsführerin jedenfalls einen weiteren leitenden Mitarbeiter hatte. Die leitenden Mitarbeiter bezogen weit überhöhte und arbeits- oder (tarif-)vertraglich nicht geschuldete Jahresgehälter (im Falle der Geschäftsführerin bis zu 433.218,02 €). Daneben gab es Arbeitsverhältnisse zu weiteren, der Leitungsebene nahestehenden Personen, die nach den einschlägigen Tarifen vergütet wurden. Bei diesen Arbeitsverhältnissen handelte es sich nach den getroffenen Feststellungen um Scheinverträge, das heißt die Personen arbeiteten nicht, erhielten aber Lohn. Der Schuldner führte sowohl für die Mitarbeiter der Leitungsebene als auch für die weiteren Mitarbeiter Lohn- und Kirchensteuer sowie den Solidaritätszuschlag ab, im Wesentlichen aufgrund entsprechender Anmeldungen, zum Teil aufgrund eines Nachforderungsbescheids, gegen den der Schuldner keinen Einspruch erhob. </a:t>
            </a:r>
            <a:endParaRPr lang="de-DE" sz="1400" dirty="0"/>
          </a:p>
        </p:txBody>
      </p:sp>
    </p:spTree>
    <p:extLst>
      <p:ext uri="{BB962C8B-B14F-4D97-AF65-F5344CB8AC3E}">
        <p14:creationId xmlns:p14="http://schemas.microsoft.com/office/powerpoint/2010/main" val="34454929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II</a:t>
            </a:r>
          </a:p>
        </p:txBody>
      </p:sp>
      <p:sp>
        <p:nvSpPr>
          <p:cNvPr id="3" name="Inhaltsplatzhalter 2"/>
          <p:cNvSpPr>
            <a:spLocks noGrp="1"/>
          </p:cNvSpPr>
          <p:nvPr>
            <p:ph idx="1"/>
          </p:nvPr>
        </p:nvSpPr>
        <p:spPr/>
        <p:txBody>
          <a:bodyPr>
            <a:noAutofit/>
          </a:bodyPr>
          <a:lstStyle/>
          <a:p>
            <a:r>
              <a:rPr lang="de-DE" b="1" dirty="0"/>
              <a:t>Sachverhalt (Fortsetzung): Des Weiteren erteilte der Schuldner einen Maklerauftrag an eine GmbH mit Sitz in Deutschland. Die Rechnung nach erfolgreicher Erledigung des Auftrags stellte dann eine GmbH mit Sitz in der Schweiz. Es stellte sich die Frage, wer die Umsatzsteuer an den deutschen Fiskus abzuführen habe. Der Steuerberater des Schuldners sah unüberwindbare Zweifel. Schließlich führte der Schuldner die Steuer ab. Zu Unrecht, wie der klagende Verwalter meint. Er verlangt unter dem Gesichtspunkt der Schenkungsanfechtung die gezahlten Lohn- und Annexsteuern sowie die Umsatzsteuer heraus.</a:t>
            </a:r>
          </a:p>
          <a:p>
            <a:endParaRPr lang="de-DE" b="1" dirty="0"/>
          </a:p>
          <a:p>
            <a:r>
              <a:rPr lang="de-DE" b="1" dirty="0"/>
              <a:t>Lösung: Die Klage ist unbegründet, soweit es um die Zahlung von Lohn- und Annexsteuern wegen der überhöhten Gehaltszahlungen an die Leitungsebene geht. Sie ist begründet, soweit der Schuldner Lohn- und Annexsteuern im Rahmen der Scheinarbeitsverhältnisse abgeführt hat. Wegen der Umsatzsteuer hat der BGH die verurteilende Erkenntnis des Berufungsgerichts aufgehoben und die Sache an das Berufungsgericht zurückverwiesen.</a:t>
            </a:r>
            <a:endParaRPr lang="de-DE" dirty="0"/>
          </a:p>
        </p:txBody>
      </p:sp>
    </p:spTree>
    <p:extLst>
      <p:ext uri="{BB962C8B-B14F-4D97-AF65-F5344CB8AC3E}">
        <p14:creationId xmlns:p14="http://schemas.microsoft.com/office/powerpoint/2010/main" val="15857934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b="1" dirty="0"/>
              <a:t>Ansprüche aus dem Gesellschaftsverhältnis bei der Beurteilung der Zahlungsunfähigkeit</a:t>
            </a:r>
            <a:br>
              <a:rPr lang="de-DE" sz="3200" b="1" dirty="0"/>
            </a:br>
            <a:endParaRPr lang="de-DE" sz="3200" b="1" dirty="0"/>
          </a:p>
        </p:txBody>
      </p:sp>
      <p:sp>
        <p:nvSpPr>
          <p:cNvPr id="3" name="Inhaltsplatzhalter 2"/>
          <p:cNvSpPr>
            <a:spLocks noGrp="1"/>
          </p:cNvSpPr>
          <p:nvPr>
            <p:ph idx="1"/>
          </p:nvPr>
        </p:nvSpPr>
        <p:spPr/>
        <p:txBody>
          <a:bodyPr>
            <a:normAutofit fontScale="92500" lnSpcReduction="20000"/>
          </a:bodyPr>
          <a:lstStyle/>
          <a:p>
            <a:r>
              <a:rPr lang="de-DE" b="1" dirty="0"/>
              <a:t>BGH, Urt. v. 31. Juli 2025 - IX ZR 160/24, </a:t>
            </a:r>
            <a:r>
              <a:rPr lang="de-DE" b="1" dirty="0" err="1"/>
              <a:t>ZInsO</a:t>
            </a:r>
            <a:r>
              <a:rPr lang="de-DE" b="1" dirty="0"/>
              <a:t> 2025, 1862</a:t>
            </a:r>
          </a:p>
          <a:p>
            <a:r>
              <a:rPr lang="de-DE" b="1" i="0" dirty="0">
                <a:solidFill>
                  <a:srgbClr val="333333"/>
                </a:solidFill>
                <a:effectLst/>
                <a:latin typeface="ambleregular"/>
              </a:rPr>
              <a:t>Zahlungsunfähig ist ein Schuldner, der aus Mangel an liquiden Mitteln nicht in der Lage ist, seine fälligen Zahlungspflichten zu erfüllen. Hierbei sind nur diejenigen liquiden Mittel einzubeziehen, über die der Schuldner tatsächlich verfügt oder die er sich kurzfristig, also innerhalb von drei Wochen, beschaffen kann. Forderungen gegen Dritte können nur insoweit eingesetzt werden, als sie tatsächlich bestehen und der Schuldner die Forderungen spätestens binnen drei Wochen realisieren kann.</a:t>
            </a:r>
          </a:p>
          <a:p>
            <a:endParaRPr lang="de-DE" b="1" dirty="0">
              <a:solidFill>
                <a:srgbClr val="333333"/>
              </a:solidFill>
              <a:latin typeface="ambleregular"/>
            </a:endParaRPr>
          </a:p>
          <a:p>
            <a:r>
              <a:rPr lang="de-DE" b="1" dirty="0">
                <a:solidFill>
                  <a:srgbClr val="333333"/>
                </a:solidFill>
                <a:latin typeface="ambleregular"/>
              </a:rPr>
              <a:t>SV: Schuldnerische GmbH &amp; Co. KG zahlt für ihren alleinigen Kommanditisten (und Alleingesellschafter und Geschäftsführer der Komplementär-GmbH) Steuerverbindlichkeiten. Der Kommanditist bezieht zu dieser Zeit Leistungen zur Sicherung des Lebensunterhalts nach dem SGB II. In dem zugrundeliegenden Leistungsbescheid wurde der Gewinn aus seiner selbständigen Tätigkeit mit Null angegeben. Nach Eröffnung des Insolvenzverfahrens ficht der Verwalter die Steuerzahlungen nach § 134 InsO an. Das Oberlandesgericht weist die Klage ab, weil nicht ausgeschlossen werden könne, dass dem Kommanditisten eine Gewinnanspruch gegen die Schuldnerin zugestanden habe und er deshalb nicht zahlungsunfähig gewesen sei.</a:t>
            </a:r>
            <a:endParaRPr lang="de-DE" b="1" dirty="0"/>
          </a:p>
        </p:txBody>
      </p:sp>
    </p:spTree>
    <p:extLst>
      <p:ext uri="{BB962C8B-B14F-4D97-AF65-F5344CB8AC3E}">
        <p14:creationId xmlns:p14="http://schemas.microsoft.com/office/powerpoint/2010/main" val="39714861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III</a:t>
            </a:r>
          </a:p>
        </p:txBody>
      </p:sp>
      <p:sp>
        <p:nvSpPr>
          <p:cNvPr id="3" name="Inhaltsplatzhalter 2"/>
          <p:cNvSpPr>
            <a:spLocks noGrp="1"/>
          </p:cNvSpPr>
          <p:nvPr>
            <p:ph idx="1"/>
          </p:nvPr>
        </p:nvSpPr>
        <p:spPr/>
        <p:txBody>
          <a:bodyPr>
            <a:noAutofit/>
          </a:bodyPr>
          <a:lstStyle/>
          <a:p>
            <a:r>
              <a:rPr lang="de-DE" b="1" dirty="0"/>
              <a:t>1. Komplex: Zahlung von Lohn- und Annexsteuern wegen der überhöhten Gehaltszahlungen an die Leitungsebene</a:t>
            </a:r>
          </a:p>
          <a:p>
            <a:r>
              <a:rPr lang="de-DE" b="1" dirty="0"/>
              <a:t>Steuerrechtlicher Hintergrund:</a:t>
            </a:r>
          </a:p>
          <a:p>
            <a:pPr lvl="1"/>
            <a:r>
              <a:rPr lang="de-DE" b="1" dirty="0"/>
              <a:t>Schuldner der Lohnsteuer ist nur der Arbeitnehmer (§ 38 Abs. 2 Satz 1 EStG)</a:t>
            </a:r>
          </a:p>
          <a:p>
            <a:pPr lvl="1"/>
            <a:r>
              <a:rPr lang="de-DE" b="1" dirty="0"/>
              <a:t>Den Arbeitgeber trifft jedoch eine eigene öffentlich-rechtliche Verpflichtung, welche die Abführung der Lohn- und Annexsteuern beinhaltet (vgl. § 41a Abs. 1 EStG)</a:t>
            </a:r>
          </a:p>
          <a:p>
            <a:pPr lvl="1"/>
            <a:r>
              <a:rPr lang="de-DE" b="1" dirty="0"/>
              <a:t>Mit der Abgabe der Steueranmeldung erklärt der Arbeitgeber seine eigene Abführungsschuld und gibt damit eine Art Steueranerkenntnis ab. Die Anmeldung steht einer Steuerfestsetzung unter dem Vorbehalt der Nachprüfung gleich (§ 168 Satz 1 AO)</a:t>
            </a:r>
          </a:p>
          <a:p>
            <a:pPr lvl="1"/>
            <a:r>
              <a:rPr lang="de-DE" b="1" dirty="0"/>
              <a:t>Den Arbeitgeber trifft zudem eine Haftungsschuld für die Lohnsteuer, die er einzubehalten und abzuführen hat (vgl. § 42d Abs. 1 Nr. 1 EStG)</a:t>
            </a:r>
          </a:p>
          <a:p>
            <a:pPr lvl="1"/>
            <a:r>
              <a:rPr lang="de-DE" b="1" dirty="0"/>
              <a:t>Steuerpflichtig sind grundsätzlich alle Vorteile, die für die Beschäftigung gewährt werden, unabhängig davon, ob es sich um laufende oder um einmalige Bezüge handelt und ob ein Rechtsanspruch auf sie besteht (vgl. § 19 Abs. 1 Satz 2 EStG)</a:t>
            </a:r>
          </a:p>
          <a:p>
            <a:pPr lvl="1"/>
            <a:endParaRPr lang="de-DE" b="1" dirty="0"/>
          </a:p>
        </p:txBody>
      </p:sp>
    </p:spTree>
    <p:extLst>
      <p:ext uri="{BB962C8B-B14F-4D97-AF65-F5344CB8AC3E}">
        <p14:creationId xmlns:p14="http://schemas.microsoft.com/office/powerpoint/2010/main" val="3016399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IV</a:t>
            </a:r>
          </a:p>
        </p:txBody>
      </p:sp>
      <p:sp>
        <p:nvSpPr>
          <p:cNvPr id="3" name="Inhaltsplatzhalter 2"/>
          <p:cNvSpPr>
            <a:spLocks noGrp="1"/>
          </p:cNvSpPr>
          <p:nvPr>
            <p:ph idx="1"/>
          </p:nvPr>
        </p:nvSpPr>
        <p:spPr/>
        <p:txBody>
          <a:bodyPr>
            <a:noAutofit/>
          </a:bodyPr>
          <a:lstStyle/>
          <a:p>
            <a:pPr lvl="1"/>
            <a:r>
              <a:rPr lang="de-DE" b="1" dirty="0"/>
              <a:t>Ob eine Zuwendung durch das Dienstverhältnis veranlasst ist, obliegt in erster Linie der tatrichterlichen Würdigung</a:t>
            </a:r>
          </a:p>
          <a:p>
            <a:r>
              <a:rPr lang="de-DE" b="1" dirty="0"/>
              <a:t>Schenkungsanfechtungsrechtliche Würdigung:</a:t>
            </a:r>
          </a:p>
          <a:p>
            <a:pPr lvl="1"/>
            <a:r>
              <a:rPr lang="de-DE" b="1" dirty="0"/>
              <a:t>Die Abführung von Lohn- und Annexsteuern ist eine Leistung </a:t>
            </a:r>
            <a:r>
              <a:rPr lang="de-DE" b="1" dirty="0" err="1"/>
              <a:t>iSv</a:t>
            </a:r>
            <a:r>
              <a:rPr lang="de-DE" b="1" dirty="0"/>
              <a:t> § 134 Abs. 1 InsO</a:t>
            </a:r>
          </a:p>
          <a:p>
            <a:pPr lvl="1"/>
            <a:r>
              <a:rPr lang="de-DE" b="1" dirty="0"/>
              <a:t>Die Frage der Unentgeltlichkeit bemisst sich nach den für das Zwei-Personen-Verhältnis entwickelten Grundsätzen; ein Drei-Personen-Verhältnis liegt nicht vor, weil den Schuldner eine eigene Leistungspflicht traf (Abführungs-/Haftungsschuld)</a:t>
            </a:r>
          </a:p>
          <a:p>
            <a:pPr lvl="1"/>
            <a:r>
              <a:rPr lang="de-DE" b="1" dirty="0"/>
              <a:t>Die Erfüllung von Ansprüchen aus gesetzlichen Schuldverhältnissen ist entgeltlich, wobei es nicht darauf ankommt, ob dem Schuldner im Einzelfall ein ausgleichender Gegenwert zufließt. Die Entgeltlichkeit folgt aus der mit der Erfüllung bewirkten Schuldbefreiung. Dies gilt insbesondere für die Erfüllung von eigenen (vollstreckbaren) Steuer- und Abgabenschulden durch den Schuldner.</a:t>
            </a:r>
          </a:p>
          <a:p>
            <a:pPr marL="201168" lvl="1" indent="0">
              <a:buNone/>
            </a:pPr>
            <a:endParaRPr lang="de-DE" b="1" dirty="0"/>
          </a:p>
          <a:p>
            <a:pPr lvl="1"/>
            <a:endParaRPr lang="de-DE" b="1" dirty="0"/>
          </a:p>
        </p:txBody>
      </p:sp>
    </p:spTree>
    <p:extLst>
      <p:ext uri="{BB962C8B-B14F-4D97-AF65-F5344CB8AC3E}">
        <p14:creationId xmlns:p14="http://schemas.microsoft.com/office/powerpoint/2010/main" val="252608131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V</a:t>
            </a:r>
          </a:p>
        </p:txBody>
      </p:sp>
      <p:sp>
        <p:nvSpPr>
          <p:cNvPr id="3" name="Inhaltsplatzhalter 2"/>
          <p:cNvSpPr>
            <a:spLocks noGrp="1"/>
          </p:cNvSpPr>
          <p:nvPr>
            <p:ph idx="1"/>
          </p:nvPr>
        </p:nvSpPr>
        <p:spPr/>
        <p:txBody>
          <a:bodyPr>
            <a:noAutofit/>
          </a:bodyPr>
          <a:lstStyle/>
          <a:p>
            <a:pPr lvl="1"/>
            <a:r>
              <a:rPr lang="de-DE" b="1" dirty="0"/>
              <a:t>Danach war die Abführung der Lohn- und Annexsteuern (schon deshalb) entgeltlich, weil die Steuern – was das Berufungsgericht ohne Rechtsverstoß angenommen hat – materiell-rechtlich entstanden waren</a:t>
            </a:r>
          </a:p>
          <a:p>
            <a:pPr lvl="1"/>
            <a:r>
              <a:rPr lang="de-DE" b="1" dirty="0"/>
              <a:t>Keine Entscheidung zur Unentgeltlichkeit im Verhältnis zu den Arbeitnehmern</a:t>
            </a:r>
          </a:p>
          <a:p>
            <a:r>
              <a:rPr lang="de-DE" b="1" dirty="0"/>
              <a:t>2. Komplex: Zahlung von Lohn- und Annexsteuern im Rahmen der Scheinarbeitsverhältnisse</a:t>
            </a:r>
          </a:p>
          <a:p>
            <a:r>
              <a:rPr lang="de-DE" b="1" dirty="0"/>
              <a:t>Steuerrechtlicher Hintergrund (Erweiterung):</a:t>
            </a:r>
          </a:p>
          <a:p>
            <a:pPr lvl="1"/>
            <a:r>
              <a:rPr lang="de-DE" b="1" dirty="0"/>
              <a:t>Aufgrund von Scheinarbeitsverhältnissen vorgenommene "Gehaltszahlungen" stellen keinen steuerpflichtigen Arbeitslohn im Sinne des § 19 Abs. 1 Satz 1 Nr. 1 EStG dar und können daher nicht gemäß § 38 Abs. 2 Satz 2 EStG zum Entstehen von Lohnsteuer führen. Gemäß § 41 Abs. 2 Satz 1 AO sind Scheingeschäfte und Scheinhandlungen für die Besteuerung unerheblich.</a:t>
            </a:r>
          </a:p>
          <a:p>
            <a:pPr lvl="1"/>
            <a:r>
              <a:rPr lang="de-DE" b="1" dirty="0"/>
              <a:t>Soweit die Steuerfestsetzung jedoch von der tatsächlich entstandenen Steuer abweicht, wirkt der Steuerbescheid konstitutiv. Er schafft zwar keine Steuerschuld, stellt sie aber bestandskraftfähig fest, sodass die betroffene Person sie erfüllen muss, als wenn sie entstanden wäre.</a:t>
            </a:r>
          </a:p>
          <a:p>
            <a:endParaRPr lang="de-DE" b="1" dirty="0"/>
          </a:p>
          <a:p>
            <a:pPr marL="201168" lvl="1" indent="0">
              <a:buNone/>
            </a:pPr>
            <a:endParaRPr lang="de-DE" b="1" dirty="0"/>
          </a:p>
          <a:p>
            <a:pPr lvl="1"/>
            <a:endParaRPr lang="de-DE" b="1" dirty="0"/>
          </a:p>
        </p:txBody>
      </p:sp>
    </p:spTree>
    <p:extLst>
      <p:ext uri="{BB962C8B-B14F-4D97-AF65-F5344CB8AC3E}">
        <p14:creationId xmlns:p14="http://schemas.microsoft.com/office/powerpoint/2010/main" val="3495193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VI</a:t>
            </a:r>
          </a:p>
        </p:txBody>
      </p:sp>
      <p:sp>
        <p:nvSpPr>
          <p:cNvPr id="3" name="Inhaltsplatzhalter 2"/>
          <p:cNvSpPr>
            <a:spLocks noGrp="1"/>
          </p:cNvSpPr>
          <p:nvPr>
            <p:ph idx="1"/>
          </p:nvPr>
        </p:nvSpPr>
        <p:spPr/>
        <p:txBody>
          <a:bodyPr>
            <a:noAutofit/>
          </a:bodyPr>
          <a:lstStyle/>
          <a:p>
            <a:r>
              <a:rPr lang="de-DE" b="1" dirty="0"/>
              <a:t>Schenkungsanfechtungsrechtliche Würdigung:</a:t>
            </a:r>
          </a:p>
          <a:p>
            <a:pPr lvl="1"/>
            <a:r>
              <a:rPr lang="de-DE" b="1" dirty="0"/>
              <a:t>Berufungsgericht nimmt ohne Rechtsverstoß Scheinarbeitsverhältnisse an. Entgeltlichkeit der Steuerzahlungen kann daher nicht daraus folgen, dass die Lohn-und Annexsteuern materiell-rechtlich entstanden waren.</a:t>
            </a:r>
          </a:p>
          <a:p>
            <a:pPr lvl="1"/>
            <a:r>
              <a:rPr lang="de-DE" b="1" dirty="0"/>
              <a:t>Welche Rolle spielt die formelle Rechtslage (die Lohnsteueranmeldungen/der bestandskräftige Nachforderungsbescheid)?</a:t>
            </a:r>
          </a:p>
          <a:p>
            <a:pPr lvl="2"/>
            <a:r>
              <a:rPr lang="de-DE" b="1" dirty="0"/>
              <a:t>Im Grundsatz begründet sie die Entgeltlichkeit</a:t>
            </a:r>
          </a:p>
          <a:p>
            <a:pPr lvl="2"/>
            <a:r>
              <a:rPr lang="de-DE" b="1" dirty="0"/>
              <a:t>Ausnahme: Der Schuldner wirkt an der Begründung einer ihn treffenden Verbindlichkeit mit und mit der Steueranmeldung oder der Festsetzung der Steuer durch Steuerbescheid wird der Bereich überschritten, in dem bei objektiver Würdigung eine Verpflichtung zur Steuerzahlung angenommen werden kann (Anknüpfung an Rechtsprechung zur Verbindlichkeit aus Vergleich)</a:t>
            </a:r>
          </a:p>
          <a:p>
            <a:pPr lvl="2"/>
            <a:r>
              <a:rPr lang="de-DE" b="1" dirty="0"/>
              <a:t>Ausnahmefall liegt vor, die Steuerzahlung diente objektiv nicht dazu, materiell-rechtlich entstandene Lohn- und Annexsteuern an den Beklagten abzuführen, sondern dazu, das Vorhandensein von Scheinarbeitsverhältnissen zu verdecken.</a:t>
            </a:r>
          </a:p>
          <a:p>
            <a:pPr marL="201168" lvl="1" indent="0">
              <a:buNone/>
            </a:pPr>
            <a:endParaRPr lang="de-DE" b="1" dirty="0"/>
          </a:p>
          <a:p>
            <a:pPr lvl="1"/>
            <a:endParaRPr lang="de-DE" b="1" dirty="0"/>
          </a:p>
        </p:txBody>
      </p:sp>
    </p:spTree>
    <p:extLst>
      <p:ext uri="{BB962C8B-B14F-4D97-AF65-F5344CB8AC3E}">
        <p14:creationId xmlns:p14="http://schemas.microsoft.com/office/powerpoint/2010/main" val="39697567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3600" dirty="0"/>
              <a:t>Unentgeltlichkeit von Steuerzahlungen VII</a:t>
            </a:r>
          </a:p>
        </p:txBody>
      </p:sp>
      <p:sp>
        <p:nvSpPr>
          <p:cNvPr id="3" name="Inhaltsplatzhalter 2"/>
          <p:cNvSpPr>
            <a:spLocks noGrp="1"/>
          </p:cNvSpPr>
          <p:nvPr>
            <p:ph idx="1"/>
          </p:nvPr>
        </p:nvSpPr>
        <p:spPr/>
        <p:txBody>
          <a:bodyPr>
            <a:noAutofit/>
          </a:bodyPr>
          <a:lstStyle/>
          <a:p>
            <a:r>
              <a:rPr lang="de-DE" b="1" dirty="0"/>
              <a:t>3. Komplex: Entrichtung der Umsatzsteuer</a:t>
            </a:r>
          </a:p>
          <a:p>
            <a:r>
              <a:rPr lang="de-DE" b="1" dirty="0"/>
              <a:t>Steuerrechtlicher Hintergrund:</a:t>
            </a:r>
          </a:p>
          <a:p>
            <a:pPr lvl="1"/>
            <a:r>
              <a:rPr lang="de-DE" b="1" dirty="0"/>
              <a:t>Für die Frage, ob der Schuldner Steuerschuldner der Umsatzsteuer gewesen ist, kommt es darauf an, ob die gegenständliche Maklerleistung durch die in der Schweiz ansässige GmbH oder die GmbH mit Sitz in Deutschland erbracht worden ist (vgl. § 13b Abs. 5 UStG). </a:t>
            </a:r>
          </a:p>
          <a:p>
            <a:r>
              <a:rPr lang="de-DE" b="1" dirty="0"/>
              <a:t>Schenkungsanfechtungsrechtliche Würdigung:</a:t>
            </a:r>
          </a:p>
          <a:p>
            <a:pPr lvl="1"/>
            <a:r>
              <a:rPr lang="de-DE" b="1" dirty="0"/>
              <a:t>Das Berufungsgericht geht ohne Rechtverstoß davon aus, dass der Schuldner nicht Steuerschuldner war. Die materielle Rechtslage begründet die Entgeltlichkeit der Leistung deshalb nicht. </a:t>
            </a:r>
          </a:p>
          <a:p>
            <a:pPr lvl="1"/>
            <a:r>
              <a:rPr lang="de-DE" b="1" dirty="0"/>
              <a:t>Unentgeltlichkeit trotz formaler Abführungspflicht? Es gelten die gleichen Grundsätze wie zum 2. Komplex. Das Berufungsgericht wird festzustellen haben, ob die materiell-rechtlich unzutreffende Umsatzsteuervoranmeldung bei objektiver Betrachtung den Bereich verlässt, der als zweifelhaft angesehen werden kann (Subjektive Bewertung des Steuerberaters nicht entscheidend).</a:t>
            </a:r>
          </a:p>
          <a:p>
            <a:pPr lvl="1"/>
            <a:endParaRPr lang="de-DE" b="1" dirty="0"/>
          </a:p>
        </p:txBody>
      </p:sp>
    </p:spTree>
    <p:extLst>
      <p:ext uri="{BB962C8B-B14F-4D97-AF65-F5344CB8AC3E}">
        <p14:creationId xmlns:p14="http://schemas.microsoft.com/office/powerpoint/2010/main" val="36713480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b="1" dirty="0"/>
              <a:t>Verspätete Gehaltszahlungen und Auslagenersatz als gleichgestellte Forderungen </a:t>
            </a:r>
            <a:r>
              <a:rPr lang="de-DE" sz="2800" b="1" dirty="0" err="1"/>
              <a:t>iSd</a:t>
            </a:r>
            <a:r>
              <a:rPr lang="de-DE" sz="2800" b="1" dirty="0"/>
              <a:t> § 39 Abs. 1 Satz 1 Nr. 5, § 135 Abs. 1  InsO</a:t>
            </a:r>
            <a:endParaRPr lang="de-DE" sz="2800" dirty="0"/>
          </a:p>
        </p:txBody>
      </p:sp>
      <p:sp>
        <p:nvSpPr>
          <p:cNvPr id="3" name="Inhaltsplatzhalter 2"/>
          <p:cNvSpPr>
            <a:spLocks noGrp="1"/>
          </p:cNvSpPr>
          <p:nvPr>
            <p:ph idx="1"/>
          </p:nvPr>
        </p:nvSpPr>
        <p:spPr/>
        <p:txBody>
          <a:bodyPr>
            <a:normAutofit fontScale="85000" lnSpcReduction="10000"/>
          </a:bodyPr>
          <a:lstStyle/>
          <a:p>
            <a:r>
              <a:rPr lang="de-DE" b="1" dirty="0"/>
              <a:t>BGH, Urt. v. 10.7.2025 - IX ZR 189/24, ZIP 2025, 2136</a:t>
            </a:r>
          </a:p>
          <a:p>
            <a:endParaRPr lang="de-DE" b="1" dirty="0"/>
          </a:p>
          <a:p>
            <a:r>
              <a:rPr lang="de-DE" b="1" i="0" dirty="0">
                <a:solidFill>
                  <a:srgbClr val="333333"/>
                </a:solidFill>
                <a:effectLst/>
                <a:latin typeface="ambleregular"/>
              </a:rPr>
              <a:t>Regressansprüche eines Gesellschafters aufgrund der Befriedigung eines Gesellschaftsgläubigers stellen wirtschaftlich einem Gesellschafterdarlehen gleichstehende Forderungen dar, ohne dass es insoweit - anders als bei einem Austauschgeschäft zwischen Gesellschaft und Gesellschafter - auf eine Stundung oder ein Stehenlassen der daraus folgenden Forderung des Gesellschafters gegen seine Gesellschaft ankäme. </a:t>
            </a:r>
          </a:p>
          <a:p>
            <a:r>
              <a:rPr lang="de-DE" b="1" i="0" dirty="0">
                <a:solidFill>
                  <a:srgbClr val="333333"/>
                </a:solidFill>
                <a:effectLst/>
                <a:latin typeface="ambleregular"/>
              </a:rPr>
              <a:t>Steht dem Gesellschafter im Rahmen eines mit seiner Gesellschaft abgeschlossenen Austauschgeschäfts ein Anspruch auf Erstattung von Auslagen zu, setzt eine Behandlung des Erstattungsanspruchs als wirtschaftlich einem Gesellschafterdarlehen gleichstehende Forderung voraus, dass der Gesellschafter die Forderung rechtlich oder faktisch gestundet hat.</a:t>
            </a:r>
          </a:p>
          <a:p>
            <a:r>
              <a:rPr lang="de-DE" b="1" dirty="0"/>
              <a:t>SV (vereinfacht): Beklagter Gesellschafter erhält im letzten Jahr vor dem Antrag auf Eröffnung des Insolvenzverfahrens drei, jeweils um mehr als drei Monate verspätete Gehaltszahlungen für erbrachte Dienstleistungen sowie 15 Einzelzahlungen für von ihm für die Gesellschaft getätigte Auslagen. Klagender Insolvenzverwalter verlangt Rückgewähr unter dem Gesichtspunkt des § 135 Abs. 1 Nr. 2 InsO. Klage hat beim Landgericht Erfolg. Zurückweisung der Berufung durch das Oberlandesgericht.</a:t>
            </a:r>
            <a:endParaRPr lang="de-DE" dirty="0"/>
          </a:p>
        </p:txBody>
      </p:sp>
    </p:spTree>
    <p:extLst>
      <p:ext uri="{BB962C8B-B14F-4D97-AF65-F5344CB8AC3E}">
        <p14:creationId xmlns:p14="http://schemas.microsoft.com/office/powerpoint/2010/main" val="6372513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b="1" dirty="0"/>
              <a:t>Verspätete Gehaltszahlungen und Auslagenersatz als gleichgestellte Forderungen </a:t>
            </a:r>
            <a:r>
              <a:rPr lang="de-DE" sz="2800" b="1" dirty="0" err="1"/>
              <a:t>iSd</a:t>
            </a:r>
            <a:r>
              <a:rPr lang="de-DE" sz="2800" b="1" dirty="0"/>
              <a:t> § 39 Abs. 1 Satz 1 Nr. 5, § 135 Abs. 1  InsO II</a:t>
            </a:r>
            <a:endParaRPr lang="de-DE" sz="2800" dirty="0"/>
          </a:p>
        </p:txBody>
      </p:sp>
      <p:sp>
        <p:nvSpPr>
          <p:cNvPr id="3" name="Inhaltsplatzhalter 2"/>
          <p:cNvSpPr>
            <a:spLocks noGrp="1"/>
          </p:cNvSpPr>
          <p:nvPr>
            <p:ph idx="1"/>
          </p:nvPr>
        </p:nvSpPr>
        <p:spPr/>
        <p:txBody>
          <a:bodyPr>
            <a:normAutofit/>
          </a:bodyPr>
          <a:lstStyle/>
          <a:p>
            <a:r>
              <a:rPr lang="de-DE" b="1" dirty="0"/>
              <a:t>Lösung: Aufhebung und Zurückverweisung durch den BGH, soweit es um die Zahlungen wegen getätigter Auslagen geht. Zurückweisung der Revision wegen der verspäteten Gehaltszahlungen.</a:t>
            </a:r>
          </a:p>
          <a:p>
            <a:r>
              <a:rPr lang="de-DE" b="1" dirty="0"/>
              <a:t>1. Zahlungen wegen getätigter Auslagen</a:t>
            </a:r>
          </a:p>
          <a:p>
            <a:pPr lvl="1"/>
            <a:r>
              <a:rPr lang="de-DE" b="1" dirty="0"/>
              <a:t>Hier fehlt es an Feststellungen zu den Hintergründen der getätigten Auslagen. Denkbar ist, dass der Gesellschafter Verbindlichkeiten der schuldnerischen Gesellschaft erfüllt hat. Denkbar ist aber auch, dass ihm Auslagen erstattet worden sind, die er im Rahmen eines bestehenden Austauschverhältnisses mit der Gesellschaft getätigt hat (Spesen). </a:t>
            </a:r>
          </a:p>
          <a:p>
            <a:pPr lvl="1"/>
            <a:r>
              <a:rPr lang="de-DE" b="1" dirty="0"/>
              <a:t>Im zweiten Fall kommt eine Anfechtbarkeit nach § 135 Abs. 1 Nr. 2 InsO nur unter weitergehenden Voraussetzungen in Betracht, zu denen es wiederum an Feststellungen fehlt. Warum ist das so?</a:t>
            </a:r>
          </a:p>
          <a:p>
            <a:pPr lvl="2"/>
            <a:r>
              <a:rPr lang="de-DE" b="1" dirty="0"/>
              <a:t>§ 135 Abs. 1 Nr. 2 InsO setzt die Befriedigung einer Forderung auf Rückgewähr eines Darlehens oder einer einem Darlehen gleichgestellten Forderung voraus.</a:t>
            </a:r>
          </a:p>
          <a:p>
            <a:pPr lvl="2"/>
            <a:r>
              <a:rPr lang="de-DE" b="1" dirty="0"/>
              <a:t>Eine (echte) Darlehensgewährung scheidet vorliegend aus, entscheidend ist daher, ob mit den fünfzehn Zahlungen gleichgestellte Forderungen befriedigt worden sind.</a:t>
            </a:r>
          </a:p>
        </p:txBody>
      </p:sp>
    </p:spTree>
    <p:extLst>
      <p:ext uri="{BB962C8B-B14F-4D97-AF65-F5344CB8AC3E}">
        <p14:creationId xmlns:p14="http://schemas.microsoft.com/office/powerpoint/2010/main" val="2394959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b="1" dirty="0"/>
              <a:t>Verspätete Gehaltszahlungen und Auslagenersatz als gleichgestellte Forderungen </a:t>
            </a:r>
            <a:r>
              <a:rPr lang="de-DE" sz="2800" b="1" dirty="0" err="1"/>
              <a:t>iSd</a:t>
            </a:r>
            <a:r>
              <a:rPr lang="de-DE" sz="2800" b="1" dirty="0"/>
              <a:t> § 39 Abs. 1 Satz 1 Nr. 5, § 135 Abs. 1  InsO III</a:t>
            </a:r>
            <a:endParaRPr lang="de-DE" sz="2800" dirty="0"/>
          </a:p>
        </p:txBody>
      </p:sp>
      <p:sp>
        <p:nvSpPr>
          <p:cNvPr id="3" name="Inhaltsplatzhalter 2"/>
          <p:cNvSpPr>
            <a:spLocks noGrp="1"/>
          </p:cNvSpPr>
          <p:nvPr>
            <p:ph idx="1"/>
          </p:nvPr>
        </p:nvSpPr>
        <p:spPr/>
        <p:txBody>
          <a:bodyPr>
            <a:normAutofit/>
          </a:bodyPr>
          <a:lstStyle/>
          <a:p>
            <a:pPr lvl="2"/>
            <a:r>
              <a:rPr lang="de-DE" b="1" dirty="0"/>
              <a:t>Das wäre ohne weiteres der Fall, wenn der beklagte Gesellschafter Verbindlichkeiten der schuldnerischen Gesellschaft befriedigt und sich daraus ein Regressanspruch des Gesellschafters gegen die Gesellschaft ergeben hätte. </a:t>
            </a:r>
            <a:r>
              <a:rPr lang="de-DE" b="1" i="0" dirty="0">
                <a:solidFill>
                  <a:srgbClr val="333333"/>
                </a:solidFill>
                <a:effectLst/>
                <a:latin typeface="ambleregular"/>
              </a:rPr>
              <a:t>Es macht keinen Unterschied, ob der Gesellschafter seiner Gesellschaft temporär finanzielle Mittel auf direktem Weg überlässt oder ob er einen Gesellschafts-gläubiger in der begründeten Vorstellung befriedigt, anschließend bei der Gesellschaft Regress nehmen zu können und diese dem Verlangen später auch tatsächlich entspricht.</a:t>
            </a:r>
            <a:r>
              <a:rPr lang="de-DE" b="1" dirty="0"/>
              <a:t> </a:t>
            </a:r>
          </a:p>
          <a:p>
            <a:pPr lvl="2"/>
            <a:r>
              <a:rPr lang="de-DE" b="1" dirty="0"/>
              <a:t>Handelte es sich hingegen um den Ersatz von Auslagen, die der Beklagte im Rahmen von Austauschverhältnissen getätigt hat, kann sich eine gleichgestellte Forderung nur ergeben, wenn die entsprechenden Erstattungsansprüche darlehensgleich gestundet waren.</a:t>
            </a:r>
          </a:p>
          <a:p>
            <a:pPr lvl="2"/>
            <a:r>
              <a:rPr lang="de-DE" b="1" dirty="0"/>
              <a:t>Eine darlehensgleiche Stundung </a:t>
            </a:r>
            <a:r>
              <a:rPr lang="de-DE" b="1" i="0" dirty="0">
                <a:solidFill>
                  <a:srgbClr val="333333"/>
                </a:solidFill>
                <a:effectLst/>
                <a:latin typeface="ambleregular"/>
              </a:rPr>
              <a:t>ist in der Regel erst anzunehmen, wenn eine Forderung aus einem Austauschgeschäft länger als drei Monate stehengelassen wird.</a:t>
            </a:r>
          </a:p>
          <a:p>
            <a:pPr lvl="2"/>
            <a:r>
              <a:rPr lang="de-DE" b="1" i="0" dirty="0">
                <a:solidFill>
                  <a:srgbClr val="333333"/>
                </a:solidFill>
                <a:effectLst/>
                <a:latin typeface="ambleregular"/>
              </a:rPr>
              <a:t>Unterhalb dieser Grenze bedarf es bei Austauschgeschäften im Rahmen der Gesamtschau weiterer Indizien, um eine verzögerte Zahlung der Gesellschaft als wirtschaftlich der Befriedigung eines Gesellschafterdarlehens gleichstehend zu behandeln.</a:t>
            </a:r>
          </a:p>
          <a:p>
            <a:pPr lvl="2"/>
            <a:r>
              <a:rPr lang="de-DE" b="1">
                <a:solidFill>
                  <a:srgbClr val="333333"/>
                </a:solidFill>
                <a:latin typeface="ambleregular"/>
              </a:rPr>
              <a:t>Von vornherein </a:t>
            </a:r>
            <a:r>
              <a:rPr lang="de-DE" b="1" dirty="0">
                <a:solidFill>
                  <a:srgbClr val="333333"/>
                </a:solidFill>
                <a:latin typeface="ambleregular"/>
              </a:rPr>
              <a:t>ausgeschlossen ist eine darlehensgleiche Stundung bei bargeschäftlicher Abwicklung.</a:t>
            </a:r>
          </a:p>
          <a:p>
            <a:r>
              <a:rPr lang="de-DE" b="1" dirty="0">
                <a:solidFill>
                  <a:srgbClr val="333333"/>
                </a:solidFill>
                <a:latin typeface="ambleregular"/>
              </a:rPr>
              <a:t>2. Verspätete Gehaltszahlungen</a:t>
            </a:r>
          </a:p>
          <a:p>
            <a:pPr lvl="1"/>
            <a:r>
              <a:rPr lang="de-DE" b="1" dirty="0">
                <a:solidFill>
                  <a:srgbClr val="333333"/>
                </a:solidFill>
                <a:latin typeface="ambleregular"/>
              </a:rPr>
              <a:t>Hier liegen darlehensgleiche Stundungen vor, weil die Zahlungen jeweils mehr als drei Monate zu spät geleistet worden sind und Umstände, die eine Ausnahme begründen könnten, nicht ersichtlich sind.</a:t>
            </a:r>
          </a:p>
          <a:p>
            <a:endParaRPr lang="de-DE" b="1" dirty="0">
              <a:solidFill>
                <a:srgbClr val="333333"/>
              </a:solidFill>
              <a:latin typeface="ambleregular"/>
            </a:endParaRPr>
          </a:p>
        </p:txBody>
      </p:sp>
    </p:spTree>
    <p:extLst>
      <p:ext uri="{BB962C8B-B14F-4D97-AF65-F5344CB8AC3E}">
        <p14:creationId xmlns:p14="http://schemas.microsoft.com/office/powerpoint/2010/main" val="16542014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a:t>
            </a:r>
          </a:p>
        </p:txBody>
      </p:sp>
      <p:sp>
        <p:nvSpPr>
          <p:cNvPr id="3" name="Inhaltsplatzhalter 2"/>
          <p:cNvSpPr>
            <a:spLocks noGrp="1"/>
          </p:cNvSpPr>
          <p:nvPr>
            <p:ph idx="1"/>
          </p:nvPr>
        </p:nvSpPr>
        <p:spPr/>
        <p:txBody>
          <a:bodyPr>
            <a:normAutofit fontScale="92500" lnSpcReduction="10000"/>
          </a:bodyPr>
          <a:lstStyle/>
          <a:p>
            <a:r>
              <a:rPr lang="de-DE" b="1" dirty="0"/>
              <a:t>BGH, Urteil vom 17. Juli 2025 - IX ZR 70/24, ZIP 2025, 1873</a:t>
            </a:r>
          </a:p>
          <a:p>
            <a:endParaRPr lang="de-DE" b="1" dirty="0"/>
          </a:p>
          <a:p>
            <a:r>
              <a:rPr lang="de-DE" b="1" dirty="0"/>
              <a:t>Der Insolvenzverwalter kann einen Anspruch auf Vergütung für die vom Schuldner </a:t>
            </a:r>
            <a:r>
              <a:rPr lang="de-DE" b="1" dirty="0" err="1"/>
              <a:t>vorinsolvenzlich</a:t>
            </a:r>
            <a:r>
              <a:rPr lang="de-DE" b="1" dirty="0"/>
              <a:t> erbrachten Leistungen auf einen zur Zeit der Verfahrenseröffnung beiderseitig nicht oder nicht vollständig erfüllten gegenseitigen Vertrag unabhängig von einer Erfüllungswahl zur Masse ziehen, wenn die beiderseitig geschuldeten Leistungen teilbar sind.</a:t>
            </a:r>
          </a:p>
          <a:p>
            <a:r>
              <a:rPr lang="de-DE" b="1" dirty="0"/>
              <a:t>Sind die beiderseitig geschuldeten Leistungen teilbar, bewirkt bereits die Eröffnung des Insolvenzverfahrens, und nicht erst die spätere Erfüllungswahl oder -ablehnung eine Aufspaltung des einheitlichen Vertragsverhältnisses in den vom Schuldner erfüllten und den nicht erfüllten Teil.</a:t>
            </a:r>
          </a:p>
          <a:p>
            <a:r>
              <a:rPr lang="de-DE" b="1" dirty="0"/>
              <a:t>Eine mangelhafte Leistung ist nur teilweise - im Umfang der Mängelfreiheit - erbracht. Sie ist teilbar, wenn sich ein mangelfreier Leistungsteil abgrenzen lässt. Es kommt darauf an, ob sich der Wert der mangelfrei erbrachten Teilleistung und ein auf sie entfallender Anteil der Gegenleistung im Verhältnis zur Gesamtleistung und Gesamtvergütung objektiv bestimmen lassen. </a:t>
            </a:r>
          </a:p>
        </p:txBody>
      </p:sp>
    </p:spTree>
    <p:extLst>
      <p:ext uri="{BB962C8B-B14F-4D97-AF65-F5344CB8AC3E}">
        <p14:creationId xmlns:p14="http://schemas.microsoft.com/office/powerpoint/2010/main" val="161698377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II</a:t>
            </a:r>
          </a:p>
        </p:txBody>
      </p:sp>
      <p:sp>
        <p:nvSpPr>
          <p:cNvPr id="3" name="Inhaltsplatzhalter 2"/>
          <p:cNvSpPr>
            <a:spLocks noGrp="1"/>
          </p:cNvSpPr>
          <p:nvPr>
            <p:ph idx="1"/>
          </p:nvPr>
        </p:nvSpPr>
        <p:spPr/>
        <p:txBody>
          <a:bodyPr>
            <a:normAutofit fontScale="85000" lnSpcReduction="20000"/>
          </a:bodyPr>
          <a:lstStyle/>
          <a:p>
            <a:r>
              <a:rPr lang="de-DE" b="1" dirty="0"/>
              <a:t>Ist eine Werkleistung teilbar, setzt die Durchsetzung des Vergütungsanspruchs für den vor Eröffnung des Insolvenzverfahrens vom Schuldner erbrachten Teil der Leistung aufgrund der insolvenzrechtlichen Modifikationen keine Abnahme dieser Teilleistung voraus.</a:t>
            </a:r>
          </a:p>
          <a:p>
            <a:r>
              <a:rPr lang="de-DE" b="1" dirty="0"/>
              <a:t>Weist die </a:t>
            </a:r>
            <a:r>
              <a:rPr lang="de-DE" b="1" dirty="0" err="1"/>
              <a:t>vorinsolvenzlich</a:t>
            </a:r>
            <a:r>
              <a:rPr lang="de-DE" b="1" dirty="0"/>
              <a:t> erbrachte Teilleistung Mängel auf, ist der auf diese Teilleistung entfallende Vergütungsanspruch von vornherein um die Mängelbeseitigungskosten gemindert. </a:t>
            </a:r>
          </a:p>
          <a:p>
            <a:endParaRPr lang="de-DE" b="1" dirty="0"/>
          </a:p>
          <a:p>
            <a:r>
              <a:rPr lang="de-DE" b="1" dirty="0"/>
              <a:t>SV: Der Schuldner war als Werkunternehmer selbständig tätig. Er und die Beklagte haben </a:t>
            </a:r>
            <a:r>
              <a:rPr lang="de-DE" b="1" dirty="0" err="1"/>
              <a:t>vorinsolvenzlich</a:t>
            </a:r>
            <a:r>
              <a:rPr lang="de-DE" b="1" dirty="0"/>
              <a:t> über die Berechtigung einer Schlussrechnungsforderung des Schuldners gestritten. Die Beklagte hat (u.a.) Mängel gerügt. Der entsprechende Rechtsstreit ist durch die Verfahrenseröffnung unterbrochen und vom Verwalter aufgenommen worden. Eine Beweisaufnahme hat Mängel der Werkleistung des Schuldners ergeben. Daraufhin hat der Verwalter die weitere Erfüllung des Werkvertrags abgelehnt, an der ursprünglichen Forderung aber festgehalten. Das Berufungsgericht hat die Klage als derzeit unbegründet abgewiesen, weil die Werkleistung des Schuldners weder abgenommen worden noch abnahmereif sei. Auch die Erfüllungsablehnung des Verwalters habe die Fälligkeit des Werklohnanspruchs nicht begründet. Der Verwalter habe die Möglichkeit, den Anspruch im Wesentlichen mangelfrei zu erfüllen und damit die Fälligkeit des Werklohnanspruchs herbeizuführen. Der Verwalter könne, ebenso wenig wie der Unternehmer, ein Abrechnungsverhältnis eigenmächtig herbeiführen.    </a:t>
            </a:r>
          </a:p>
          <a:p>
            <a:pPr marL="0" indent="0">
              <a:buNone/>
            </a:pPr>
            <a:endParaRPr lang="de-DE" b="1" dirty="0"/>
          </a:p>
        </p:txBody>
      </p:sp>
    </p:spTree>
    <p:extLst>
      <p:ext uri="{BB962C8B-B14F-4D97-AF65-F5344CB8AC3E}">
        <p14:creationId xmlns:p14="http://schemas.microsoft.com/office/powerpoint/2010/main" val="1544574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b="1" dirty="0"/>
              <a:t>Ansprüche aus dem Gesellschaftsverhältnis bei der Beurteilung der Zahlungsunfähigkeit II</a:t>
            </a:r>
            <a:br>
              <a:rPr lang="de-DE" sz="3200" dirty="0"/>
            </a:br>
            <a:endParaRPr lang="de-DE" sz="3200" dirty="0"/>
          </a:p>
        </p:txBody>
      </p:sp>
      <p:sp>
        <p:nvSpPr>
          <p:cNvPr id="3" name="Inhaltsplatzhalter 2"/>
          <p:cNvSpPr>
            <a:spLocks noGrp="1"/>
          </p:cNvSpPr>
          <p:nvPr>
            <p:ph idx="1"/>
          </p:nvPr>
        </p:nvSpPr>
        <p:spPr/>
        <p:txBody>
          <a:bodyPr>
            <a:normAutofit/>
          </a:bodyPr>
          <a:lstStyle/>
          <a:p>
            <a:r>
              <a:rPr lang="de-DE" b="1" dirty="0"/>
              <a:t>Lösung: Aufhebung und Zurückverweisung durch den BGH</a:t>
            </a:r>
          </a:p>
          <a:p>
            <a:r>
              <a:rPr lang="de-DE" b="1" dirty="0"/>
              <a:t>Anfechtbarkeit nach § 134 kommt nach den zu Drei-Personen-Verhältnissen entwickelten Grundsätzen in Betracht.</a:t>
            </a:r>
          </a:p>
          <a:p>
            <a:pPr lvl="1"/>
            <a:r>
              <a:rPr lang="de-DE" b="1" dirty="0"/>
              <a:t>In einem Zwei-Personen-Verhältnis ist eine Leistung als unentgeltlich anzusehen, wenn ihr nach dem Inhalt des Rechtsgeschäfts keine Leistung gegenübersteht, dem Verfügenden also keine dem von ihm aufgegebenen Vermögenswert entsprechende Gegenleistung zufließen soll.</a:t>
            </a:r>
          </a:p>
          <a:p>
            <a:pPr lvl="1"/>
            <a:r>
              <a:rPr lang="de-DE" b="1" dirty="0"/>
              <a:t>Wird eine dritte Person in den Zuwendungsvorgang eingeschaltet, kommt es darauf an, ob der Empfänger seinerseits eine Gegenleistung zu erbringen hatte. Die Gegenleistung des Empfängers, dessen gegen einen Dritten gerichtete Forderung bezahlt wird, liegt in der Regel darin, dass er mit der Leistung eine werthaltige Forderung gegen seinen Schuldner verliert. Ist die Forderung im Zeitpunkt des Erhalts der Leistung hingegen wirtschaftlich wertlos, hat der Leistungsempfänger nichts verloren, was als Gegenleistung für die Zuwendung des Schuldners angesehen werden kann. </a:t>
            </a:r>
          </a:p>
          <a:p>
            <a:pPr lvl="1"/>
            <a:r>
              <a:rPr lang="de-DE" b="1" dirty="0"/>
              <a:t>Die Leistung auf eine fremde Schuld ist dann als unentgeltliche Verfügung anfechtbar. </a:t>
            </a:r>
          </a:p>
          <a:p>
            <a:endParaRPr lang="de-DE" b="1" dirty="0"/>
          </a:p>
        </p:txBody>
      </p:sp>
    </p:spTree>
    <p:extLst>
      <p:ext uri="{BB962C8B-B14F-4D97-AF65-F5344CB8AC3E}">
        <p14:creationId xmlns:p14="http://schemas.microsoft.com/office/powerpoint/2010/main" val="34577744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III</a:t>
            </a:r>
          </a:p>
        </p:txBody>
      </p:sp>
      <p:sp>
        <p:nvSpPr>
          <p:cNvPr id="3" name="Inhaltsplatzhalter 2"/>
          <p:cNvSpPr>
            <a:spLocks noGrp="1"/>
          </p:cNvSpPr>
          <p:nvPr>
            <p:ph idx="1"/>
          </p:nvPr>
        </p:nvSpPr>
        <p:spPr/>
        <p:txBody>
          <a:bodyPr>
            <a:normAutofit fontScale="92500" lnSpcReduction="10000"/>
          </a:bodyPr>
          <a:lstStyle/>
          <a:p>
            <a:r>
              <a:rPr lang="de-DE" b="1" dirty="0"/>
              <a:t>Lösung: Aufhebung und Zurückverweisung durch den BGH. Die Ansicht des Berufungsgerichts, der streitgegenständliche Erfüllungsanspruch sei nicht fällig, ist rechtsfehlerhaft.</a:t>
            </a:r>
          </a:p>
          <a:p>
            <a:r>
              <a:rPr lang="de-DE" b="1" dirty="0"/>
              <a:t>Der streitgegenständliche Werkvertrag ist ein gegenseitiger Vertrag im Sinne des § 103 InsO und von keiner Seite vollständig erfüllt. Die vom Schuldner erbrachte Leistung ist mangelhaft, die Beklagte hat nicht in voller Höhe gezahlt.</a:t>
            </a:r>
          </a:p>
          <a:p>
            <a:r>
              <a:rPr lang="de-DE" b="1" dirty="0"/>
              <a:t>Der Anspruch auf Vergütung für die vom Schuldner vor Verfahrenseröffnung erbrachte Leistung ist unabhängig von einer Erfüllungswahl oder -ablehnung durch den Verwalter, wenn die beiderseitig geschuldeten Leistungen teilbar sind. Die Teilbarkeit führt zu einer Aufspaltung (Teilung) des Vertrags.</a:t>
            </a:r>
          </a:p>
          <a:p>
            <a:pPr lvl="1"/>
            <a:r>
              <a:rPr lang="de-DE" b="1" dirty="0"/>
              <a:t>Die Aufspaltung tritt bereits mit Eröffnung des Insolvenzverfahrens und nicht erst durch die spätere Erfüllungswahl oder -ablehnung ein.</a:t>
            </a:r>
          </a:p>
          <a:p>
            <a:pPr lvl="1"/>
            <a:r>
              <a:rPr lang="de-DE" b="1" dirty="0"/>
              <a:t>Wegen der beiderseitigen Nichterfüllungseinreden der Vertragspartner (§ 320 BGB) hat dies zur Folge, dass diese ihre noch ausstehenden Erfüllungsansprüche nur durchsetzen können, soweit es sich um Ansprüche auf die Gegenleistung für schon erbrachte Leistungen handelt.</a:t>
            </a:r>
          </a:p>
          <a:p>
            <a:endParaRPr lang="de-DE" b="1" dirty="0"/>
          </a:p>
          <a:p>
            <a:pPr marL="0" indent="0">
              <a:buNone/>
            </a:pPr>
            <a:endParaRPr lang="de-DE" b="1" dirty="0"/>
          </a:p>
        </p:txBody>
      </p:sp>
    </p:spTree>
    <p:extLst>
      <p:ext uri="{BB962C8B-B14F-4D97-AF65-F5344CB8AC3E}">
        <p14:creationId xmlns:p14="http://schemas.microsoft.com/office/powerpoint/2010/main" val="338765470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IV</a:t>
            </a:r>
          </a:p>
        </p:txBody>
      </p:sp>
      <p:sp>
        <p:nvSpPr>
          <p:cNvPr id="3" name="Inhaltsplatzhalter 2"/>
          <p:cNvSpPr>
            <a:spLocks noGrp="1"/>
          </p:cNvSpPr>
          <p:nvPr>
            <p:ph idx="1"/>
          </p:nvPr>
        </p:nvSpPr>
        <p:spPr/>
        <p:txBody>
          <a:bodyPr>
            <a:normAutofit lnSpcReduction="10000"/>
          </a:bodyPr>
          <a:lstStyle/>
          <a:p>
            <a:pPr lvl="1"/>
            <a:r>
              <a:rPr lang="de-DE" b="1" dirty="0"/>
              <a:t>Der Vergütungsanspruch für die </a:t>
            </a:r>
            <a:r>
              <a:rPr lang="de-DE" b="1" dirty="0" err="1"/>
              <a:t>vorinsolvenzliche</a:t>
            </a:r>
            <a:r>
              <a:rPr lang="de-DE" b="1" dirty="0"/>
              <a:t> teilbare Leistung des Schuldners ist damit unabhängig von der Erfüllungswahl oder -ablehnung des Verwalters.</a:t>
            </a:r>
          </a:p>
          <a:p>
            <a:pPr lvl="1"/>
            <a:r>
              <a:rPr lang="de-DE" b="1" dirty="0"/>
              <a:t>Andererseits ist der insolvenzrechtliche Schutz des Vergütungsanspruchs für die vor Verfahrenseröffnung erbrachte (Mehr-)Leistung des Schuldners im Hinblick auf (Sicherungs-) Abtretungen und Aufrechnungen weniger streng, als der Schutz des Anspruchs aus einer Erfüllungswahl des Verwalters.</a:t>
            </a:r>
          </a:p>
          <a:p>
            <a:pPr lvl="1"/>
            <a:r>
              <a:rPr lang="de-DE" b="1" dirty="0"/>
              <a:t>Damit werden die gegenläufigen Interessen zu einem aus insolvenzrechtlicher Sicht angemessenen Ausgleich gebracht. </a:t>
            </a:r>
          </a:p>
          <a:p>
            <a:r>
              <a:rPr lang="de-DE" b="1" dirty="0"/>
              <a:t>Für die zur Aufspaltung erforderliche Teilbarkeit reicht es nach der bisherigen Rechtsprechung aus, dass sich der Wert der erbrachten Teilleistung und ein auf sie entfallender Anteil der Gegenleistung im Verhältnis zur Gesamtleistung und Gesamtvergütung objektiv bestimmen lassen, erforderlichenfalls mit sachverständiger Hilfe („Teilbarkeit im denkbar weitesten Sinne“). </a:t>
            </a:r>
          </a:p>
          <a:p>
            <a:pPr lvl="1"/>
            <a:r>
              <a:rPr lang="de-DE" b="1" dirty="0"/>
              <a:t>Eine mangelhafte Leistung ist nur teilweise - im Umfang der Mängelfreiheit - erbracht. Die Mangelhaftigkeit der Leistung steht damit der Teilbarkeit nicht entgegen.</a:t>
            </a:r>
          </a:p>
          <a:p>
            <a:pPr marL="0" indent="0">
              <a:buNone/>
            </a:pPr>
            <a:endParaRPr lang="de-DE" b="1" dirty="0"/>
          </a:p>
        </p:txBody>
      </p:sp>
    </p:spTree>
    <p:extLst>
      <p:ext uri="{BB962C8B-B14F-4D97-AF65-F5344CB8AC3E}">
        <p14:creationId xmlns:p14="http://schemas.microsoft.com/office/powerpoint/2010/main" val="3184151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V</a:t>
            </a:r>
          </a:p>
        </p:txBody>
      </p:sp>
      <p:sp>
        <p:nvSpPr>
          <p:cNvPr id="3" name="Inhaltsplatzhalter 2"/>
          <p:cNvSpPr>
            <a:spLocks noGrp="1"/>
          </p:cNvSpPr>
          <p:nvPr>
            <p:ph idx="1"/>
          </p:nvPr>
        </p:nvSpPr>
        <p:spPr/>
        <p:txBody>
          <a:bodyPr>
            <a:normAutofit/>
          </a:bodyPr>
          <a:lstStyle/>
          <a:p>
            <a:pPr lvl="1"/>
            <a:r>
              <a:rPr lang="de-DE" b="1" dirty="0"/>
              <a:t>Auch für den Wert der mangelfrei erbrachten Teilleistung kommt es daher darauf an, ob sich ein auf sie entfallender Anteil der Gegenleistung im Verhältnis zur Gesamtleistung und Gesamtvergütung objektiv bestimmen lässt.</a:t>
            </a:r>
          </a:p>
          <a:p>
            <a:pPr lvl="1"/>
            <a:r>
              <a:rPr lang="de-DE" b="1" dirty="0"/>
              <a:t>Das ist ausnahmsweise dann nicht der Fall, wenn die Teilleistung insgesamt mangelhaft ist (dem Besteller muss ein nennenswerter Vorteil verbleiben).</a:t>
            </a:r>
          </a:p>
          <a:p>
            <a:r>
              <a:rPr lang="de-DE" b="1" dirty="0"/>
              <a:t>Ist eine Werkleistung nach diesen Maßstäben teilbar, setzt die Durchsetzung des Vergütungsanspruchs für den vor Eröffnung des Insolvenzverfahrens vom Schuldner erbrachten Teil der Leistung keine Abnahme voraus.</a:t>
            </a:r>
          </a:p>
          <a:p>
            <a:pPr lvl="1"/>
            <a:r>
              <a:rPr lang="de-DE" b="1" dirty="0"/>
              <a:t>Nach Maßgabe des Insolvenzrechts ist die Teilleistung abnahmereif. Sämtliche weitergehenden Erfüllungs- und Nacherfüllungsansprüche des Vertragspartners fallen in den anderen, gesondert zu betrachtenden Vertragsteil, welcher der Erfüllungswahl des Insolvenzverwalters unterliegt. </a:t>
            </a:r>
          </a:p>
          <a:p>
            <a:pPr lvl="1"/>
            <a:r>
              <a:rPr lang="de-DE" b="1" dirty="0"/>
              <a:t>Kein Abnahmeerfordernis aufgrund bisheriger Rechtsprechung.</a:t>
            </a:r>
          </a:p>
          <a:p>
            <a:pPr marL="0" indent="0">
              <a:buNone/>
            </a:pPr>
            <a:endParaRPr lang="de-DE" b="1" dirty="0"/>
          </a:p>
        </p:txBody>
      </p:sp>
    </p:spTree>
    <p:extLst>
      <p:ext uri="{BB962C8B-B14F-4D97-AF65-F5344CB8AC3E}">
        <p14:creationId xmlns:p14="http://schemas.microsoft.com/office/powerpoint/2010/main" val="264992520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z="2800" dirty="0"/>
              <a:t>Vergütungsanspruch der Masse für </a:t>
            </a:r>
            <a:r>
              <a:rPr lang="de-DE" sz="2800" dirty="0" err="1"/>
              <a:t>vorinsolvenzlich</a:t>
            </a:r>
            <a:r>
              <a:rPr lang="de-DE" sz="2800" dirty="0"/>
              <a:t> erbrachte (mangelhafte) Teilleistung des Schuldners VI</a:t>
            </a:r>
          </a:p>
        </p:txBody>
      </p:sp>
      <p:sp>
        <p:nvSpPr>
          <p:cNvPr id="3" name="Inhaltsplatzhalter 2"/>
          <p:cNvSpPr>
            <a:spLocks noGrp="1"/>
          </p:cNvSpPr>
          <p:nvPr>
            <p:ph idx="1"/>
          </p:nvPr>
        </p:nvSpPr>
        <p:spPr/>
        <p:txBody>
          <a:bodyPr>
            <a:normAutofit/>
          </a:bodyPr>
          <a:lstStyle/>
          <a:p>
            <a:r>
              <a:rPr lang="de-DE" b="1" dirty="0"/>
              <a:t>Der Höhe nach kann der Insolvenzverwalter den der </a:t>
            </a:r>
            <a:r>
              <a:rPr lang="de-DE" b="1" dirty="0" err="1"/>
              <a:t>vorinsolvenzlich</a:t>
            </a:r>
            <a:r>
              <a:rPr lang="de-DE" b="1" dirty="0"/>
              <a:t> erbrachten Leistung entsprechenden Teil der vertraglich für die mangelfreie Leistung vereinbarten Gegenleistung verlangen.</a:t>
            </a:r>
          </a:p>
          <a:p>
            <a:pPr lvl="1"/>
            <a:r>
              <a:rPr lang="de-DE" b="1" dirty="0"/>
              <a:t>Weist die Teilleistung Mängel auf, kommt es für die Bemessung der Teilvergütung auf den Wert der mangelfreien Leistung an. Hierzu ist der auf die erbrachte Teilleistung entfallende Anteil der Gesamtvergütung zu ermitteln und um die für die Beseitigung der Mängel der Teilleistung erforderlichen Kosten zu mindern, soweit die Mängel in den Verantwortungsbereich des Schuldners fallen.</a:t>
            </a:r>
          </a:p>
          <a:p>
            <a:pPr lvl="1"/>
            <a:r>
              <a:rPr lang="de-DE" b="1" dirty="0"/>
              <a:t>Von vornherein um die Mängelbeseitigungskosten verminderter Vergütungsanspruch für die Teilleistung führt zu angemessenem Interessenausgleich. </a:t>
            </a:r>
          </a:p>
          <a:p>
            <a:pPr marL="0" indent="0">
              <a:buNone/>
            </a:pPr>
            <a:endParaRPr lang="de-DE" b="1" dirty="0"/>
          </a:p>
        </p:txBody>
      </p:sp>
    </p:spTree>
    <p:extLst>
      <p:ext uri="{BB962C8B-B14F-4D97-AF65-F5344CB8AC3E}">
        <p14:creationId xmlns:p14="http://schemas.microsoft.com/office/powerpoint/2010/main" val="52688631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3200" dirty="0"/>
            </a:br>
            <a:br>
              <a:rPr lang="de-DE" sz="3200" dirty="0"/>
            </a:br>
            <a:br>
              <a:rPr lang="de-DE" sz="3200" dirty="0"/>
            </a:br>
            <a:br>
              <a:rPr lang="de-DE" sz="3200" dirty="0"/>
            </a:br>
            <a:br>
              <a:rPr lang="de-DE" sz="3200" dirty="0"/>
            </a:br>
            <a:br>
              <a:rPr lang="de-DE" dirty="0"/>
            </a:br>
            <a:r>
              <a:rPr lang="de-DE" sz="4000" dirty="0"/>
              <a:t>Zuständigkeit des Insolvenzgerichts als besonderes Vollstreckungsgericht (Unpfändbarkeit der Energiepreispauschale) </a:t>
            </a:r>
          </a:p>
        </p:txBody>
      </p:sp>
      <p:sp>
        <p:nvSpPr>
          <p:cNvPr id="3" name="Inhaltsplatzhalter 2"/>
          <p:cNvSpPr>
            <a:spLocks noGrp="1"/>
          </p:cNvSpPr>
          <p:nvPr>
            <p:ph idx="1"/>
          </p:nvPr>
        </p:nvSpPr>
        <p:spPr/>
        <p:txBody>
          <a:bodyPr>
            <a:noAutofit/>
          </a:bodyPr>
          <a:lstStyle/>
          <a:p>
            <a:r>
              <a:rPr lang="de-DE" b="1" dirty="0"/>
              <a:t>BGH, Beschl. v. 24.7.2025 - IX ZB 32/23, </a:t>
            </a:r>
            <a:r>
              <a:rPr lang="de-DE" b="1" dirty="0" err="1"/>
              <a:t>ZInsO</a:t>
            </a:r>
            <a:r>
              <a:rPr lang="de-DE" b="1" dirty="0"/>
              <a:t> 2025, 2328</a:t>
            </a:r>
          </a:p>
          <a:p>
            <a:r>
              <a:rPr lang="de-DE" b="1" i="0" dirty="0">
                <a:solidFill>
                  <a:srgbClr val="333333"/>
                </a:solidFill>
                <a:effectLst/>
                <a:latin typeface="ambleregular"/>
              </a:rPr>
              <a:t>Die Frage, ob die Energiepreispauschale kraft Gesetzes unpfändbar ist, ist nicht im Insolvenzverfahren, sondern auf dem Prozessweg zu klären. </a:t>
            </a:r>
          </a:p>
          <a:p>
            <a:r>
              <a:rPr lang="de-DE" b="1" i="0" dirty="0">
                <a:solidFill>
                  <a:srgbClr val="333333"/>
                </a:solidFill>
                <a:effectLst/>
                <a:latin typeface="ambleregular"/>
              </a:rPr>
              <a:t>Der Streit zwischen Schuldner und Insolvenzverwalter, ob die Energiepreispauschale eine atypische Sozialleistung darstellt und deshalb dem sozialrechtlichen Pfändungsschutz unterfällt, ist ebenfalls vor den Prozessgerichten und nicht vor dem Insolvenzgericht auszutragen. </a:t>
            </a:r>
          </a:p>
          <a:p>
            <a:r>
              <a:rPr lang="de-DE" b="1" dirty="0"/>
              <a:t>SV: Auf Antrag des Schuldners bestimmt Insolvenzgericht, </a:t>
            </a:r>
            <a:r>
              <a:rPr lang="de-DE" b="1" i="0" dirty="0">
                <a:solidFill>
                  <a:srgbClr val="333333"/>
                </a:solidFill>
                <a:effectLst/>
                <a:latin typeface="ambleregular"/>
              </a:rPr>
              <a:t>dass die dem Schuldner gewährte Energiepreispauschale ihm als unpfändbar zu belassen sei und stützt sich hierzu auf § 765a ZPO analo</a:t>
            </a:r>
            <a:r>
              <a:rPr lang="de-DE" b="1" dirty="0">
                <a:solidFill>
                  <a:srgbClr val="333333"/>
                </a:solidFill>
                <a:latin typeface="ambleregular"/>
              </a:rPr>
              <a:t>g.</a:t>
            </a:r>
            <a:r>
              <a:rPr lang="de-DE" b="1" dirty="0"/>
              <a:t> Die sofortige Beschwerde des Verwalters hat keinen Erfolg. Beschwerdegericht nimmt Unpfändbarkeit nach § 122 Satz 2 EStG an (obwohl dem Schuldner die Pauschale bereits vor Inkrafttreten der Bestimmung gewährt worden ist). Jedenfalls handele es sich um eine atypische und deshalb unpfändbare Sozialleistung gemäß § 54 Abs. 2 SGB I. </a:t>
            </a:r>
          </a:p>
        </p:txBody>
      </p:sp>
    </p:spTree>
    <p:extLst>
      <p:ext uri="{BB962C8B-B14F-4D97-AF65-F5344CB8AC3E}">
        <p14:creationId xmlns:p14="http://schemas.microsoft.com/office/powerpoint/2010/main" val="134785545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3200" dirty="0"/>
            </a:br>
            <a:br>
              <a:rPr lang="de-DE" sz="3200" dirty="0"/>
            </a:br>
            <a:br>
              <a:rPr lang="de-DE" sz="3200" dirty="0"/>
            </a:br>
            <a:br>
              <a:rPr lang="de-DE" sz="3200" dirty="0"/>
            </a:br>
            <a:br>
              <a:rPr lang="de-DE" sz="3200" dirty="0"/>
            </a:br>
            <a:br>
              <a:rPr lang="de-DE" dirty="0"/>
            </a:br>
            <a:r>
              <a:rPr lang="de-DE" sz="4000" dirty="0"/>
              <a:t>Zuständigkeit des Insolvenzgerichts als besonderes Vollstreckungsgericht (Unpfändbarkeit der Energiepreispauschale) II</a:t>
            </a:r>
          </a:p>
        </p:txBody>
      </p:sp>
      <p:sp>
        <p:nvSpPr>
          <p:cNvPr id="3" name="Inhaltsplatzhalter 2"/>
          <p:cNvSpPr>
            <a:spLocks noGrp="1"/>
          </p:cNvSpPr>
          <p:nvPr>
            <p:ph idx="1"/>
          </p:nvPr>
        </p:nvSpPr>
        <p:spPr/>
        <p:txBody>
          <a:bodyPr>
            <a:noAutofit/>
          </a:bodyPr>
          <a:lstStyle/>
          <a:p>
            <a:r>
              <a:rPr lang="de-DE" b="1" dirty="0"/>
              <a:t>Lösung: Aufhebung der Beschwerdeentscheidung durch den BGH und Ablehnung des Antrags des Schuldners als unzulässig. </a:t>
            </a:r>
            <a:r>
              <a:rPr lang="de-DE" b="1" dirty="0">
                <a:solidFill>
                  <a:srgbClr val="333333"/>
                </a:solidFill>
                <a:latin typeface="ambleregular"/>
              </a:rPr>
              <a:t>Es ergibt sich u</a:t>
            </a:r>
            <a:r>
              <a:rPr lang="de-DE" b="1" i="0" dirty="0">
                <a:solidFill>
                  <a:srgbClr val="333333"/>
                </a:solidFill>
                <a:effectLst/>
                <a:latin typeface="ambleregular"/>
              </a:rPr>
              <a:t>nter keinem in die Zuständigkeit des Insolvenzgerichts fallenden Gesichtspunkt ein Pfändungsschutz für die Energiepreispauschale.</a:t>
            </a:r>
            <a:endParaRPr lang="de-DE" b="1" dirty="0"/>
          </a:p>
          <a:p>
            <a:r>
              <a:rPr lang="de-DE" b="1" dirty="0"/>
              <a:t>Die Zuständigkeit des Insolvenzgerichts als besonderes Vollstreckungsgericht bemisst sich nach § 36 Abs. 4 InsO. Danach geht es um </a:t>
            </a:r>
            <a:r>
              <a:rPr lang="de-DE" b="1" dirty="0">
                <a:solidFill>
                  <a:srgbClr val="333333"/>
                </a:solidFill>
                <a:latin typeface="ambleregular"/>
              </a:rPr>
              <a:t>Entscheidungen darüber</a:t>
            </a:r>
            <a:r>
              <a:rPr lang="de-DE" b="1" i="0" dirty="0">
                <a:solidFill>
                  <a:srgbClr val="333333"/>
                </a:solidFill>
                <a:effectLst/>
                <a:latin typeface="ambleregular"/>
              </a:rPr>
              <a:t>, ob ein Gegenstand nach den in § 36 Abs. 1 Satz 2 InsO genannten Vorschriften der Zwangsvollstreckung unterliegt.</a:t>
            </a:r>
          </a:p>
          <a:p>
            <a:r>
              <a:rPr lang="de-DE" b="1" dirty="0">
                <a:solidFill>
                  <a:srgbClr val="333333"/>
                </a:solidFill>
                <a:latin typeface="ambleregular"/>
              </a:rPr>
              <a:t>Nach der Rechtsprechung des Bundesgerichtshofs folgt die Zuständigkeit des Insolvenzgerichts </a:t>
            </a:r>
            <a:r>
              <a:rPr lang="de-DE" b="1" i="0" dirty="0">
                <a:solidFill>
                  <a:srgbClr val="333333"/>
                </a:solidFill>
                <a:effectLst/>
                <a:latin typeface="ambleregular"/>
              </a:rPr>
              <a:t>noch nicht aus der Anwendung vollstreckungsrechtlicher Beurteilungsnormen. Voraussetzung für die Zuständigkeit ist vielmehr, dass die in Bezug genommenen Vorschriften der Zivilprozessordnung eine Maßnahme oder eine Entscheidung des Vollstreckungsgerichts vorsehen, für welche nach der Eröffnung des Insolvenzverfahrens das Insolvenzgericht zuständig wird. </a:t>
            </a:r>
            <a:endParaRPr lang="de-DE" b="1" dirty="0"/>
          </a:p>
          <a:p>
            <a:endParaRPr lang="de-DE" b="1" dirty="0"/>
          </a:p>
        </p:txBody>
      </p:sp>
    </p:spTree>
    <p:extLst>
      <p:ext uri="{BB962C8B-B14F-4D97-AF65-F5344CB8AC3E}">
        <p14:creationId xmlns:p14="http://schemas.microsoft.com/office/powerpoint/2010/main" val="15706360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3200" dirty="0"/>
            </a:br>
            <a:br>
              <a:rPr lang="de-DE" sz="3200" dirty="0"/>
            </a:br>
            <a:br>
              <a:rPr lang="de-DE" sz="3200" dirty="0"/>
            </a:br>
            <a:br>
              <a:rPr lang="de-DE" sz="3200" dirty="0"/>
            </a:br>
            <a:br>
              <a:rPr lang="de-DE" sz="3200" dirty="0"/>
            </a:br>
            <a:br>
              <a:rPr lang="de-DE" dirty="0"/>
            </a:br>
            <a:r>
              <a:rPr lang="de-DE" sz="4000" dirty="0"/>
              <a:t>Zuständigkeit des Insolvenzgerichts als besonderes Vollstreckungsgericht (Unpfändbarkeit der Energiepreispauschale) III</a:t>
            </a:r>
          </a:p>
        </p:txBody>
      </p:sp>
      <p:sp>
        <p:nvSpPr>
          <p:cNvPr id="3" name="Inhaltsplatzhalter 2"/>
          <p:cNvSpPr>
            <a:spLocks noGrp="1"/>
          </p:cNvSpPr>
          <p:nvPr>
            <p:ph idx="1"/>
          </p:nvPr>
        </p:nvSpPr>
        <p:spPr/>
        <p:txBody>
          <a:bodyPr>
            <a:noAutofit/>
          </a:bodyPr>
          <a:lstStyle/>
          <a:p>
            <a:r>
              <a:rPr lang="de-DE" b="1" i="0" dirty="0">
                <a:solidFill>
                  <a:srgbClr val="333333"/>
                </a:solidFill>
                <a:effectLst/>
                <a:latin typeface="ambleregular"/>
              </a:rPr>
              <a:t>Dagegen ist eine Zuständigkeit des Insolvenzgerichts nicht gegeben, wenn Streit besteht, ob eine Forderung kraft Gesetzes vom Insolvenzbeschlag erfasst ist. Ein solcher Streit ist vor dem Prozessgericht zu klären.</a:t>
            </a:r>
          </a:p>
          <a:p>
            <a:r>
              <a:rPr lang="de-DE" b="1" dirty="0">
                <a:solidFill>
                  <a:srgbClr val="333333"/>
                </a:solidFill>
                <a:latin typeface="ambleregular"/>
              </a:rPr>
              <a:t>Die vom Beschwerdegericht herangezogenen Beurteilungsnormen ergeben keine Zuständigkeit des Insolvenzgerichts:</a:t>
            </a:r>
          </a:p>
          <a:p>
            <a:pPr lvl="1"/>
            <a:r>
              <a:rPr lang="de-DE" b="1" i="0" dirty="0">
                <a:solidFill>
                  <a:srgbClr val="333333"/>
                </a:solidFill>
                <a:effectLst/>
                <a:latin typeface="ambleregular"/>
              </a:rPr>
              <a:t>Die Unpfändbarkeit der Energiepreispauschale gemäß § 122 Satz 2 EStG tritt kraft Gesetzes ein, ohne dass es einer gerichtlichen Anordnung oder Mitwirkung bedarf.</a:t>
            </a:r>
            <a:r>
              <a:rPr lang="de-DE" b="1" dirty="0">
                <a:solidFill>
                  <a:srgbClr val="333333"/>
                </a:solidFill>
                <a:latin typeface="ambleregular"/>
              </a:rPr>
              <a:t> </a:t>
            </a:r>
          </a:p>
          <a:p>
            <a:pPr lvl="1"/>
            <a:r>
              <a:rPr lang="de-DE" b="1" i="0" dirty="0">
                <a:solidFill>
                  <a:srgbClr val="333333"/>
                </a:solidFill>
                <a:effectLst/>
                <a:latin typeface="ambleregular"/>
              </a:rPr>
              <a:t>Ob die Energiepreispauschale als (atypische) Sozialleistung anzusehen ist und deshalb Pfändungsschutz nach Maßgabe von § 54 Abs. 2 SGB I genießt, ist zwischen den Beteiligten ebenfalls vor dem Prozessgericht zu klären.</a:t>
            </a:r>
          </a:p>
          <a:p>
            <a:r>
              <a:rPr lang="de-DE" b="1" dirty="0">
                <a:solidFill>
                  <a:srgbClr val="333333"/>
                </a:solidFill>
                <a:latin typeface="ambleregular"/>
              </a:rPr>
              <a:t>Kein Pfändungsschutz unabhängig von der Pfändbarkeit:</a:t>
            </a:r>
          </a:p>
          <a:p>
            <a:pPr lvl="1"/>
            <a:r>
              <a:rPr lang="de-DE" b="1" i="0" dirty="0">
                <a:solidFill>
                  <a:srgbClr val="333333"/>
                </a:solidFill>
                <a:effectLst/>
                <a:latin typeface="ambleregular"/>
              </a:rPr>
              <a:t>§ 850i ZPO nicht einschlägig, weil der Anspruch auf die Energiepreispauschale nicht auf</a:t>
            </a:r>
            <a:r>
              <a:rPr lang="de-DE" b="0" i="0" dirty="0">
                <a:solidFill>
                  <a:srgbClr val="333333"/>
                </a:solidFill>
                <a:effectLst/>
                <a:latin typeface="ambleregular"/>
              </a:rPr>
              <a:t> </a:t>
            </a:r>
            <a:r>
              <a:rPr lang="de-DE" b="1" i="0" dirty="0">
                <a:solidFill>
                  <a:srgbClr val="333333"/>
                </a:solidFill>
                <a:effectLst/>
                <a:latin typeface="ambleregular"/>
              </a:rPr>
              <a:t>aufgrund wirtschaftlicher Betätigung erworben wird.</a:t>
            </a:r>
          </a:p>
        </p:txBody>
      </p:sp>
    </p:spTree>
    <p:extLst>
      <p:ext uri="{BB962C8B-B14F-4D97-AF65-F5344CB8AC3E}">
        <p14:creationId xmlns:p14="http://schemas.microsoft.com/office/powerpoint/2010/main" val="101329066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br>
              <a:rPr lang="de-DE" sz="3200" dirty="0"/>
            </a:br>
            <a:br>
              <a:rPr lang="de-DE" sz="3200" dirty="0"/>
            </a:br>
            <a:br>
              <a:rPr lang="de-DE" sz="3200" dirty="0"/>
            </a:br>
            <a:br>
              <a:rPr lang="de-DE" sz="3200" dirty="0"/>
            </a:br>
            <a:br>
              <a:rPr lang="de-DE" sz="3200" dirty="0"/>
            </a:br>
            <a:br>
              <a:rPr lang="de-DE" dirty="0"/>
            </a:br>
            <a:r>
              <a:rPr lang="de-DE" sz="4000" dirty="0"/>
              <a:t>Zuständigkeit des Insolvenzgerichts als besonderes Vollstreckungsgericht (Unpfändbarkeit der Energiepreispauschale) IV</a:t>
            </a:r>
          </a:p>
        </p:txBody>
      </p:sp>
      <p:sp>
        <p:nvSpPr>
          <p:cNvPr id="3" name="Inhaltsplatzhalter 2"/>
          <p:cNvSpPr>
            <a:spLocks noGrp="1"/>
          </p:cNvSpPr>
          <p:nvPr>
            <p:ph idx="1"/>
          </p:nvPr>
        </p:nvSpPr>
        <p:spPr/>
        <p:txBody>
          <a:bodyPr>
            <a:noAutofit/>
          </a:bodyPr>
          <a:lstStyle/>
          <a:p>
            <a:pPr lvl="1"/>
            <a:r>
              <a:rPr lang="de-DE" b="1" i="0" dirty="0">
                <a:solidFill>
                  <a:srgbClr val="333333"/>
                </a:solidFill>
                <a:effectLst/>
                <a:latin typeface="ambleregular"/>
              </a:rPr>
              <a:t>Kein Pfändungsschutz nach § 850f Abs. 1 Nr. 2 ZPO, weil die Energiepreispauschale kein Arbeitseinkommen im Sinne des § 850 ZPO ist.</a:t>
            </a:r>
          </a:p>
          <a:p>
            <a:pPr lvl="1"/>
            <a:r>
              <a:rPr lang="de-DE" b="1" i="0" dirty="0">
                <a:solidFill>
                  <a:srgbClr val="333333"/>
                </a:solidFill>
                <a:effectLst/>
                <a:latin typeface="ambleregular"/>
              </a:rPr>
              <a:t>Keine </a:t>
            </a:r>
            <a:r>
              <a:rPr lang="de-DE" b="1" dirty="0">
                <a:solidFill>
                  <a:srgbClr val="333333"/>
                </a:solidFill>
                <a:latin typeface="ambleregular"/>
              </a:rPr>
              <a:t>sittenwidrige Härte gemäß § 765a ZPO. </a:t>
            </a:r>
            <a:r>
              <a:rPr lang="de-DE" b="1" i="0" dirty="0">
                <a:solidFill>
                  <a:srgbClr val="333333"/>
                </a:solidFill>
                <a:effectLst/>
                <a:latin typeface="ambleregular"/>
              </a:rPr>
              <a:t>Voraussetzungen nicht allein dadurch erfüllt, dass es im Jahre 2022 Energiepreissteigerungen gegeben hat, die den Gesetzgeber veranlasst haben, eine Energiepreispauschale zu gewähren.</a:t>
            </a:r>
          </a:p>
          <a:p>
            <a:r>
              <a:rPr lang="de-DE" b="1" dirty="0">
                <a:solidFill>
                  <a:srgbClr val="333333"/>
                </a:solidFill>
                <a:latin typeface="ambleregular"/>
              </a:rPr>
              <a:t>„Segelhinweis“, dass der vom Beschwerdegericht angenommene zeitliche Rückbezug des § 122 Satz 2 EStG richtig ist.</a:t>
            </a:r>
            <a:endParaRPr lang="de-DE" b="1" i="0" dirty="0">
              <a:solidFill>
                <a:srgbClr val="333333"/>
              </a:solidFill>
              <a:effectLst/>
              <a:latin typeface="ambleregular"/>
            </a:endParaRPr>
          </a:p>
          <a:p>
            <a:pPr marL="201168" lvl="1" indent="0">
              <a:buNone/>
            </a:pPr>
            <a:endParaRPr lang="de-DE" b="1" i="0" dirty="0">
              <a:solidFill>
                <a:srgbClr val="333333"/>
              </a:solidFill>
              <a:effectLst/>
              <a:latin typeface="ambleregular"/>
            </a:endParaRPr>
          </a:p>
        </p:txBody>
      </p:sp>
    </p:spTree>
    <p:extLst>
      <p:ext uri="{BB962C8B-B14F-4D97-AF65-F5344CB8AC3E}">
        <p14:creationId xmlns:p14="http://schemas.microsoft.com/office/powerpoint/2010/main" val="52286525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4546" y="373587"/>
            <a:ext cx="8845307" cy="1400530"/>
          </a:xfrm>
        </p:spPr>
        <p:txBody>
          <a:bodyPr>
            <a:normAutofit fontScale="90000"/>
          </a:bodyPr>
          <a:lstStyle/>
          <a:p>
            <a:br>
              <a:rPr lang="de-DE" sz="3200" dirty="0"/>
            </a:br>
            <a:br>
              <a:rPr lang="de-DE" sz="3200" dirty="0"/>
            </a:br>
            <a:br>
              <a:rPr lang="de-DE" sz="3200" dirty="0"/>
            </a:br>
            <a:br>
              <a:rPr lang="de-DE" sz="3200" dirty="0"/>
            </a:br>
            <a:br>
              <a:rPr lang="de-DE" sz="3200" dirty="0"/>
            </a:br>
            <a:r>
              <a:rPr lang="de-DE" sz="3200" dirty="0"/>
              <a:t>	</a:t>
            </a:r>
            <a:br>
              <a:rPr lang="de-DE" sz="3200" dirty="0"/>
            </a:br>
            <a:r>
              <a:rPr lang="de-DE" sz="3200" dirty="0"/>
              <a:t>	</a:t>
            </a:r>
            <a:br>
              <a:rPr lang="de-DE" sz="3600" dirty="0"/>
            </a:br>
            <a:br>
              <a:rPr lang="de-DE" dirty="0"/>
            </a:br>
            <a:r>
              <a:rPr lang="de-DE" sz="4000" dirty="0"/>
              <a:t>Vergütungsfestsetzung durch den Rechtspfleger nach Vorlage eines Insolvenzplans</a:t>
            </a:r>
          </a:p>
        </p:txBody>
      </p:sp>
      <p:sp>
        <p:nvSpPr>
          <p:cNvPr id="3" name="Inhaltsplatzhalter 2"/>
          <p:cNvSpPr>
            <a:spLocks noGrp="1"/>
          </p:cNvSpPr>
          <p:nvPr>
            <p:ph idx="1"/>
          </p:nvPr>
        </p:nvSpPr>
        <p:spPr/>
        <p:txBody>
          <a:bodyPr>
            <a:normAutofit fontScale="85000" lnSpcReduction="10000"/>
          </a:bodyPr>
          <a:lstStyle/>
          <a:p>
            <a:r>
              <a:rPr lang="de-DE" b="1" dirty="0"/>
              <a:t>BGH, Beschl. v. 11. September 2025 - IX ZB 15/24, ZIP 2025, 2771</a:t>
            </a:r>
          </a:p>
          <a:p>
            <a:endParaRPr lang="de-DE" b="1" dirty="0"/>
          </a:p>
          <a:p>
            <a:r>
              <a:rPr lang="de-DE" b="1" dirty="0"/>
              <a:t>Für die Festsetzung der Vergütung des Sachwalters ist der Rechtspfleger im eröffneten Insolvenzverfahren auch dann funktionell zuständig, wenn im Verfahren ein Insolvenzplan vorgelegt wurde.</a:t>
            </a:r>
          </a:p>
          <a:p>
            <a:endParaRPr lang="de-DE" b="1" dirty="0"/>
          </a:p>
          <a:p>
            <a:r>
              <a:rPr lang="de-DE" b="1" dirty="0"/>
              <a:t>SV: Insolvenzverfahren in Eigenverwaltung über das Vermögen eines eingetragenen Vereins. Insolvenzgericht bestätigt vom Schuldner vorgelegten Insolvenzplan. Vergütungsantrag des Sachwalters wird vom Rechtspfleger des Insolvenzgerichts beschieden. Schuldner ist mit der Höhe der festgesetzten Vergütung nicht einverstanden. Es kommt zu einer „Ehrenrunde“ über das Bundesverfassungsgericht, dass die erste Beschwerdeentscheidung des Landgerichts aufhebt (inklusive des Beschlusses der Kammer zur Übertragung des Rechtsstreits auf die Kammer). Nach unfallfreier Übertragung der Sache auf die Kammer im zweiten Durchgang lässt das Landgericht die Rechtsbeschwerde (im Tenor unbeschränkt) zu und begründet die Zulassung mit der Frage der funktionellen Zuständigkeit des Rechtspflegers zur Vergütungsfestsetzung nach Vorlage eines Insolvenzplans. Mit seiner Rechtsbeschwerde greift der Schuldner auch die Höhe der festgesetzten Vergütung an. </a:t>
            </a:r>
          </a:p>
        </p:txBody>
      </p:sp>
    </p:spTree>
    <p:extLst>
      <p:ext uri="{BB962C8B-B14F-4D97-AF65-F5344CB8AC3E}">
        <p14:creationId xmlns:p14="http://schemas.microsoft.com/office/powerpoint/2010/main" val="45995635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4546" y="373587"/>
            <a:ext cx="8845307" cy="1400530"/>
          </a:xfrm>
        </p:spPr>
        <p:txBody>
          <a:bodyPr>
            <a:normAutofit fontScale="90000"/>
          </a:bodyPr>
          <a:lstStyle/>
          <a:p>
            <a:br>
              <a:rPr lang="de-DE" sz="3200" dirty="0"/>
            </a:br>
            <a:br>
              <a:rPr lang="de-DE" sz="3200" dirty="0"/>
            </a:br>
            <a:br>
              <a:rPr lang="de-DE" sz="3200" dirty="0"/>
            </a:br>
            <a:br>
              <a:rPr lang="de-DE" sz="3200" dirty="0"/>
            </a:br>
            <a:br>
              <a:rPr lang="de-DE" sz="3200" dirty="0"/>
            </a:br>
            <a:r>
              <a:rPr lang="de-DE" sz="3200" dirty="0"/>
              <a:t>	</a:t>
            </a:r>
            <a:br>
              <a:rPr lang="de-DE" sz="3200" dirty="0"/>
            </a:br>
            <a:r>
              <a:rPr lang="de-DE" sz="3200" dirty="0"/>
              <a:t>	</a:t>
            </a:r>
            <a:br>
              <a:rPr lang="de-DE" sz="3600" dirty="0"/>
            </a:br>
            <a:br>
              <a:rPr lang="de-DE" dirty="0"/>
            </a:br>
            <a:r>
              <a:rPr lang="de-DE" sz="4000" dirty="0"/>
              <a:t>Vergütungsfestsetzung durch den Rechtspfleger nach Vorlage eines Insolvenzplans II</a:t>
            </a:r>
          </a:p>
        </p:txBody>
      </p:sp>
      <p:sp>
        <p:nvSpPr>
          <p:cNvPr id="3" name="Inhaltsplatzhalter 2"/>
          <p:cNvSpPr>
            <a:spLocks noGrp="1"/>
          </p:cNvSpPr>
          <p:nvPr>
            <p:ph idx="1"/>
          </p:nvPr>
        </p:nvSpPr>
        <p:spPr/>
        <p:txBody>
          <a:bodyPr>
            <a:normAutofit fontScale="92500" lnSpcReduction="10000"/>
          </a:bodyPr>
          <a:lstStyle/>
          <a:p>
            <a:r>
              <a:rPr lang="de-DE" b="1" dirty="0"/>
              <a:t>Lösung: Die Rechtsbeschwerde ist unzulässig, soweit sie die Höhe der festgesetzten Vergütung angreift. Im Übrigen ist sie unbegründet.</a:t>
            </a:r>
          </a:p>
          <a:p>
            <a:r>
              <a:rPr lang="de-DE" b="1" dirty="0"/>
              <a:t>1. Höhe der Vergütung</a:t>
            </a:r>
          </a:p>
          <a:p>
            <a:pPr lvl="1"/>
            <a:r>
              <a:rPr lang="de-DE" b="1" dirty="0"/>
              <a:t>Insoweit ist die Rechtsbeschwerde nicht zugelassen.</a:t>
            </a:r>
          </a:p>
          <a:p>
            <a:pPr lvl="1"/>
            <a:r>
              <a:rPr lang="de-DE" b="1" dirty="0"/>
              <a:t>Beschränkung der Zulassung auch bei einer im Tenor der Beschwerdeentscheidung unbegrenzt ausgesprochenen Zulassung möglich.</a:t>
            </a:r>
          </a:p>
          <a:p>
            <a:pPr lvl="1"/>
            <a:r>
              <a:rPr lang="de-DE" b="1" dirty="0"/>
              <a:t>Von einer beschränkten Zulassung ist regelmäßig dann auszugehen, wenn sich die vom Beschwerdegericht als zulassungsrelevant angesehene Frage ausweislich der Gründe der Entscheidung nur für einen eindeutig abgrenzbaren selbständigen Teil des Streitstoffs stellt (hier: Wirksamkeit des Festsetzungsbeschlusses vor dem Hintergrund des § 8 Abs. 4 RPflG).</a:t>
            </a:r>
          </a:p>
          <a:p>
            <a:pPr lvl="1"/>
            <a:r>
              <a:rPr lang="de-DE" b="1" dirty="0"/>
              <a:t>Eine derartige Beschränkung der Zulassung ist wirksam, wenn der betroffene Teil des Streits in tatsächlicher und rechtlicher Hinsicht unabhängig von dem übrigen Prozessstoff beurteilt werden kann und kein Wider-spruch zwischen dem noch zur Entscheidung stehenden und dem unanfechtbaren Teil des Streitstoffs auftreten kann (hier eindeutig (+).</a:t>
            </a:r>
          </a:p>
          <a:p>
            <a:pPr marL="0" indent="0">
              <a:buNone/>
            </a:pPr>
            <a:r>
              <a:rPr lang="de-DE" b="1" dirty="0"/>
              <a:t> </a:t>
            </a:r>
          </a:p>
        </p:txBody>
      </p:sp>
    </p:spTree>
    <p:extLst>
      <p:ext uri="{BB962C8B-B14F-4D97-AF65-F5344CB8AC3E}">
        <p14:creationId xmlns:p14="http://schemas.microsoft.com/office/powerpoint/2010/main" val="32798181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b="1" dirty="0"/>
              <a:t>Ansprüche aus dem Gesellschaftsverhältnis bei der Beurteilung der Zahlungsunfähigkeit III</a:t>
            </a:r>
            <a:br>
              <a:rPr lang="de-DE" sz="3200" dirty="0"/>
            </a:br>
            <a:endParaRPr lang="de-DE" sz="3200" dirty="0"/>
          </a:p>
        </p:txBody>
      </p:sp>
      <p:sp>
        <p:nvSpPr>
          <p:cNvPr id="3" name="Inhaltsplatzhalter 2"/>
          <p:cNvSpPr>
            <a:spLocks noGrp="1"/>
          </p:cNvSpPr>
          <p:nvPr>
            <p:ph idx="1"/>
          </p:nvPr>
        </p:nvSpPr>
        <p:spPr/>
        <p:txBody>
          <a:bodyPr>
            <a:normAutofit/>
          </a:bodyPr>
          <a:lstStyle/>
          <a:p>
            <a:pPr lvl="1"/>
            <a:r>
              <a:rPr lang="de-DE" b="1" dirty="0"/>
              <a:t>Wirtschaftlich wertlos ist die Forderung des Leistungsempfängers, wenn der Forderungsschuldner materiell zahlungsunfähig, mithin insolvenzreif war. </a:t>
            </a:r>
          </a:p>
          <a:p>
            <a:r>
              <a:rPr lang="de-DE" b="1" dirty="0"/>
              <a:t>Die Steuerzahlungen im Streitfall sind folglich unentgeltlich, wenn der Kommanditist zur Zeit der Zahlungen materiell zahlungsunfähig war.</a:t>
            </a:r>
          </a:p>
          <a:p>
            <a:pPr lvl="1"/>
            <a:r>
              <a:rPr lang="de-DE" b="1" dirty="0"/>
              <a:t>Darlegungs- und beweisbelastet ist der Verwalter.</a:t>
            </a:r>
          </a:p>
          <a:p>
            <a:pPr lvl="1"/>
            <a:r>
              <a:rPr lang="de-DE" b="1" dirty="0"/>
              <a:t>Zahlungsunfähig ist ein Schuldner, der aus Mangel an liquiden Mitteln nicht in der Lage ist, seine fälligen Zahlungspflichten zu erfüllen (§ 17 Abs. 2 Satz 1 InsO). Hierbei sind nur diejenigen liquiden Mittel einzubeziehen, die sich der Schuldner kurzfristig, also innerhalb von drei Wochen, beschaffen kann.</a:t>
            </a:r>
          </a:p>
          <a:p>
            <a:pPr lvl="1"/>
            <a:r>
              <a:rPr lang="de-DE" b="1" dirty="0"/>
              <a:t>Forderungen gegen Dritte können nur insoweit eingesetzt werden, als sie tatsächlich bestehen und der Schuldner die Forderungen spätestens binnen drei Wochen realisieren kann.</a:t>
            </a:r>
          </a:p>
        </p:txBody>
      </p:sp>
    </p:spTree>
    <p:extLst>
      <p:ext uri="{BB962C8B-B14F-4D97-AF65-F5344CB8AC3E}">
        <p14:creationId xmlns:p14="http://schemas.microsoft.com/office/powerpoint/2010/main" val="393020961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204546" y="373587"/>
            <a:ext cx="8845307" cy="1400530"/>
          </a:xfrm>
        </p:spPr>
        <p:txBody>
          <a:bodyPr>
            <a:normAutofit fontScale="90000"/>
          </a:bodyPr>
          <a:lstStyle/>
          <a:p>
            <a:br>
              <a:rPr lang="de-DE" sz="3200" dirty="0"/>
            </a:br>
            <a:br>
              <a:rPr lang="de-DE" sz="3200" dirty="0"/>
            </a:br>
            <a:br>
              <a:rPr lang="de-DE" sz="3200" dirty="0"/>
            </a:br>
            <a:br>
              <a:rPr lang="de-DE" sz="3200" dirty="0"/>
            </a:br>
            <a:br>
              <a:rPr lang="de-DE" sz="3200" dirty="0"/>
            </a:br>
            <a:r>
              <a:rPr lang="de-DE" sz="3200" dirty="0"/>
              <a:t>	</a:t>
            </a:r>
            <a:br>
              <a:rPr lang="de-DE" sz="3200" dirty="0"/>
            </a:br>
            <a:r>
              <a:rPr lang="de-DE" sz="3200" dirty="0"/>
              <a:t>	</a:t>
            </a:r>
            <a:br>
              <a:rPr lang="de-DE" sz="3600" dirty="0"/>
            </a:br>
            <a:br>
              <a:rPr lang="de-DE"/>
            </a:br>
            <a:r>
              <a:rPr lang="de-DE" sz="4000"/>
              <a:t>Vergütungsfestsetzung durch den Rechtspfleger nach Vorlage eines Insolvenzplans III</a:t>
            </a:r>
            <a:endParaRPr lang="de-DE" sz="4000" dirty="0"/>
          </a:p>
        </p:txBody>
      </p:sp>
      <p:sp>
        <p:nvSpPr>
          <p:cNvPr id="3" name="Inhaltsplatzhalter 2"/>
          <p:cNvSpPr>
            <a:spLocks noGrp="1"/>
          </p:cNvSpPr>
          <p:nvPr>
            <p:ph idx="1"/>
          </p:nvPr>
        </p:nvSpPr>
        <p:spPr/>
        <p:txBody>
          <a:bodyPr>
            <a:normAutofit/>
          </a:bodyPr>
          <a:lstStyle/>
          <a:p>
            <a:r>
              <a:rPr lang="de-DE" b="1" dirty="0"/>
              <a:t>2. Funktionelle Zuständigkeit</a:t>
            </a:r>
          </a:p>
          <a:p>
            <a:pPr lvl="1"/>
            <a:r>
              <a:rPr lang="de-DE" b="1" dirty="0"/>
              <a:t>Nach der Regelung des § 8 Abs. 4 RPflG ist eine Entscheidung des Rechtspflegers unwirksam, welche zur Zuständigkeit des Richters gehört und dem Rechtspfleger weder allgemein übertragen werden kann noch diesem im Einzelfall tatsächlich zugewiesen worden ist. Sie ist aus diesem Grund auch dann noch aufzuheben, wenn das Beschwerdegericht die Entscheidung in der Sache geprüft und gebilligt hat.</a:t>
            </a:r>
          </a:p>
          <a:p>
            <a:pPr lvl="1"/>
            <a:r>
              <a:rPr lang="de-DE" b="1" dirty="0"/>
              <a:t>Funktionell zuständig ist der Rechtspfleger, </a:t>
            </a:r>
            <a:r>
              <a:rPr lang="nn-NO" b="1" dirty="0"/>
              <a:t>§ 18 Abs. 1 Nr. 2 RPflG</a:t>
            </a:r>
            <a:r>
              <a:rPr lang="de-DE" b="1" dirty="0"/>
              <a:t> steht nicht entgegen. Argumente:</a:t>
            </a:r>
          </a:p>
          <a:p>
            <a:pPr lvl="2"/>
            <a:r>
              <a:rPr lang="de-DE" b="1" dirty="0"/>
              <a:t>Wortlaut, ausweislich dessen dem Richter (nur) das Verfahren über einen Insolvenzplan nach den §§ 217 bis 256 InsO und den §§ 258 bis 269 InsO vorbehalten bleibt.</a:t>
            </a:r>
          </a:p>
          <a:p>
            <a:pPr lvl="2"/>
            <a:r>
              <a:rPr lang="de-DE" b="1" dirty="0"/>
              <a:t>Gesetzesbegründung erwähnt die Vergütungsfestsetzung, die in jedem Insolvenzverfahren unabhängig von der Vorlage eines Insolvenzplans vorzunehmen ist, nicht.</a:t>
            </a:r>
          </a:p>
          <a:p>
            <a:pPr lvl="2"/>
            <a:r>
              <a:rPr lang="de-DE" b="1" dirty="0"/>
              <a:t>Sachgründe (Prozessökonomie, Sachnähe) nicht ausreichend. Richter kann überdies von seinem Recht aus § 18 Abs. 2 Satz 1 RPflG Gebrauch machen. Auch nach erfolglosem Insolvenzplan ist im Übrigen der Rechtspfleger zuständig. </a:t>
            </a:r>
          </a:p>
        </p:txBody>
      </p:sp>
    </p:spTree>
    <p:extLst>
      <p:ext uri="{BB962C8B-B14F-4D97-AF65-F5344CB8AC3E}">
        <p14:creationId xmlns:p14="http://schemas.microsoft.com/office/powerpoint/2010/main" val="1040273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sz="2800" b="1" dirty="0"/>
              <a:t>Ansprüche aus dem Gesellschaftsverhältnis bei der Beurteilung der Zahlungsunfähigkeit IV</a:t>
            </a:r>
            <a:br>
              <a:rPr lang="de-DE" sz="3200" dirty="0"/>
            </a:br>
            <a:endParaRPr lang="de-DE" sz="3200" dirty="0"/>
          </a:p>
        </p:txBody>
      </p:sp>
      <p:sp>
        <p:nvSpPr>
          <p:cNvPr id="3" name="Inhaltsplatzhalter 2"/>
          <p:cNvSpPr>
            <a:spLocks noGrp="1"/>
          </p:cNvSpPr>
          <p:nvPr>
            <p:ph idx="1"/>
          </p:nvPr>
        </p:nvSpPr>
        <p:spPr/>
        <p:txBody>
          <a:bodyPr>
            <a:normAutofit/>
          </a:bodyPr>
          <a:lstStyle/>
          <a:p>
            <a:pPr lvl="1"/>
            <a:r>
              <a:rPr lang="de-DE" b="1" dirty="0"/>
              <a:t>Eine Zahlungsunfähigkeit des Kommanditisten lässt sich nicht aufgrund der Möglichkeit eines diesem gegen die schuldnerische Gesellschaft zustehenden Gewinnanspruchs ausschließen. Gewinnanspruch setzte Feststellung des Jahresabschlusses voraus; ein solcher war nach dem unstreitigen Vorbringen nicht mehr aufgestellt worden.</a:t>
            </a:r>
          </a:p>
          <a:p>
            <a:pPr lvl="1"/>
            <a:r>
              <a:rPr lang="de-DE" b="1" dirty="0"/>
              <a:t>Kein vertragliches oder gesetzliches Entnahmerecht des Kommanditisten zur Deckung der mit der Gewinnbeteiligung anfallenden Steuerverbindlichkeiten.</a:t>
            </a:r>
          </a:p>
          <a:p>
            <a:pPr lvl="1"/>
            <a:r>
              <a:rPr lang="de-DE" b="1" dirty="0"/>
              <a:t>Kein Vortrag zu sonstigen Ansprüchen des Kommanditisten gegen die Gesellschaft. </a:t>
            </a:r>
          </a:p>
          <a:p>
            <a:pPr marL="384048" lvl="2" indent="0">
              <a:buNone/>
            </a:pPr>
            <a:endParaRPr lang="de-DE" b="1" dirty="0"/>
          </a:p>
          <a:p>
            <a:pPr lvl="2"/>
            <a:endParaRPr lang="de-DE" b="1" dirty="0"/>
          </a:p>
          <a:p>
            <a:endParaRPr lang="de-DE" b="1" dirty="0"/>
          </a:p>
        </p:txBody>
      </p:sp>
    </p:spTree>
    <p:extLst>
      <p:ext uri="{BB962C8B-B14F-4D97-AF65-F5344CB8AC3E}">
        <p14:creationId xmlns:p14="http://schemas.microsoft.com/office/powerpoint/2010/main" val="22661989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a:t>
            </a:r>
            <a:br>
              <a:rPr lang="de-DE" sz="3200" dirty="0"/>
            </a:br>
            <a:endParaRPr lang="de-DE" sz="3200" dirty="0"/>
          </a:p>
        </p:txBody>
      </p:sp>
      <p:sp>
        <p:nvSpPr>
          <p:cNvPr id="3" name="Inhaltsplatzhalter 2"/>
          <p:cNvSpPr>
            <a:spLocks noGrp="1"/>
          </p:cNvSpPr>
          <p:nvPr>
            <p:ph idx="1"/>
          </p:nvPr>
        </p:nvSpPr>
        <p:spPr/>
        <p:txBody>
          <a:bodyPr>
            <a:normAutofit fontScale="92500" lnSpcReduction="10000"/>
          </a:bodyPr>
          <a:lstStyle/>
          <a:p>
            <a:r>
              <a:rPr lang="de-DE" b="1" dirty="0"/>
              <a:t>BGH, Urt. v. 24. Juli 2025 - IX ZR 134/23, ZRI 2025, 757</a:t>
            </a:r>
          </a:p>
          <a:p>
            <a:r>
              <a:rPr lang="de-DE" b="1" dirty="0"/>
              <a:t>Hat der Schuldner eine Forderung gegen einen Drittschuldner in anfechtbarer Weise an einen Dritten abgetreten, führt nicht schon die Abtretung des anfechtungsrechtlichen Rückgewähranspruchs gegen den Dritten an den Drittschuldner zu einer Vereinigung von Forderung und Schuld in der Person des Drittschuldners (Konfusion).</a:t>
            </a:r>
          </a:p>
          <a:p>
            <a:r>
              <a:rPr lang="de-DE" b="1" dirty="0"/>
              <a:t>Der anfechtungsrechtliche Rückgewähranspruch erlischt nach seiner Abtretung an einen Dritten nicht mit der Aufhebung des Insolvenzverfahrens.</a:t>
            </a:r>
          </a:p>
          <a:p>
            <a:r>
              <a:rPr lang="de-DE" b="1" dirty="0"/>
              <a:t>Ist der Anfechtungsanspruch verjährt, ist der Zessionar des Anfechtungsanspruchs nicht berechtigt, die Erfüllung einer Leistungspflicht zu verweigern, die auf einer anfechtbaren Handlung beruht.</a:t>
            </a:r>
          </a:p>
          <a:p>
            <a:r>
              <a:rPr lang="de-DE" b="1" dirty="0"/>
              <a:t>Für die Erhebung des Einwands unzulässiger Rechtsausübung (</a:t>
            </a:r>
            <a:r>
              <a:rPr lang="de-DE" b="1" dirty="0" err="1"/>
              <a:t>dolo</a:t>
            </a:r>
            <a:r>
              <a:rPr lang="de-DE" b="1" dirty="0"/>
              <a:t>-</a:t>
            </a:r>
            <a:r>
              <a:rPr lang="de-DE" b="1" dirty="0" err="1"/>
              <a:t>agit</a:t>
            </a:r>
            <a:r>
              <a:rPr lang="de-DE" b="1" dirty="0"/>
              <a:t>-Einwand) kommt es maßgeblich darauf an, dass der vom Schuldner geltend gemachte Gegenanspruch im Zeitpunkt der erstmaligen Geltendmachung des </a:t>
            </a:r>
            <a:r>
              <a:rPr lang="de-DE" b="1" dirty="0" err="1"/>
              <a:t>dolo</a:t>
            </a:r>
            <a:r>
              <a:rPr lang="de-DE" b="1" dirty="0"/>
              <a:t>-</a:t>
            </a:r>
            <a:r>
              <a:rPr lang="de-DE" b="1" dirty="0" err="1"/>
              <a:t>agit</a:t>
            </a:r>
            <a:r>
              <a:rPr lang="de-DE" b="1" dirty="0"/>
              <a:t>-Einwands im Prozess </a:t>
            </a:r>
            <a:r>
              <a:rPr lang="de-DE" b="1" dirty="0" err="1"/>
              <a:t>unverjährt</a:t>
            </a:r>
            <a:r>
              <a:rPr lang="de-DE" b="1" dirty="0"/>
              <a:t> ist; der spätere Eintritt der Verjährung ist insoweit ohne Bedeutung. </a:t>
            </a:r>
          </a:p>
        </p:txBody>
      </p:sp>
    </p:spTree>
    <p:extLst>
      <p:ext uri="{BB962C8B-B14F-4D97-AF65-F5344CB8AC3E}">
        <p14:creationId xmlns:p14="http://schemas.microsoft.com/office/powerpoint/2010/main" val="2318213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II</a:t>
            </a:r>
            <a:br>
              <a:rPr lang="de-DE" sz="3200" dirty="0"/>
            </a:br>
            <a:endParaRPr lang="de-DE" sz="3200" dirty="0"/>
          </a:p>
        </p:txBody>
      </p:sp>
      <p:sp>
        <p:nvSpPr>
          <p:cNvPr id="3" name="Inhaltsplatzhalter 2"/>
          <p:cNvSpPr>
            <a:spLocks noGrp="1"/>
          </p:cNvSpPr>
          <p:nvPr>
            <p:ph idx="1"/>
          </p:nvPr>
        </p:nvSpPr>
        <p:spPr/>
        <p:txBody>
          <a:bodyPr>
            <a:normAutofit/>
          </a:bodyPr>
          <a:lstStyle/>
          <a:p>
            <a:r>
              <a:rPr lang="de-DE" b="1" dirty="0"/>
              <a:t>SV (vereinfacht): Der spätere Kläger hat einen Bruder, der Inhaber einer Forderung aus einem Schuldanerkenntnis gegen die spätere Beklagte ist. Der Bruder gerät in ganz erhebliche wirtschaftliche Schwierigkeiten und tritt in dieser Lage die Forderung an den Kläger ab. Im August 2013 wird das Insolvenzverfahren über das Vermögen des Bruders eröffnet. 2016 macht der Kläger die an ihn abgetretene Forderung rechtshängig. Ende 2016 verlangt der Insolvenzverwalter unter dem Gesichtspunkt der Vorsatzanfechtung die Rückabtretung der Forderung. Einen Tag später tritt er den Rückgewähranspruch an die Beklagte ab. Im August 2018 wird das Insolvenzverfahren aufgehoben. Anfang 2019 beruft sich die Beklagte im Rechtsstreit mit dem Kläger unter Hinweis auf den an sie abgetretenen Rückgewähranspruch auf den Einwand unzulässiger Rechtsausübung. Der Kläger erhebt die Einrede der Verjährung des Rückgewähranspruchs. Nachdem die Sache schon einmal beim BGH (XI. Zivilsenat) gewesen ist, weist das Berufungsgericht die Klage wegen Konfusion ab. </a:t>
            </a:r>
          </a:p>
        </p:txBody>
      </p:sp>
    </p:spTree>
    <p:extLst>
      <p:ext uri="{BB962C8B-B14F-4D97-AF65-F5344CB8AC3E}">
        <p14:creationId xmlns:p14="http://schemas.microsoft.com/office/powerpoint/2010/main" val="2546617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III</a:t>
            </a:r>
            <a:br>
              <a:rPr lang="de-DE" sz="3200" dirty="0"/>
            </a:br>
            <a:endParaRPr lang="de-DE" sz="3200" dirty="0"/>
          </a:p>
        </p:txBody>
      </p:sp>
      <p:sp>
        <p:nvSpPr>
          <p:cNvPr id="3" name="Inhaltsplatzhalter 2"/>
          <p:cNvSpPr>
            <a:spLocks noGrp="1"/>
          </p:cNvSpPr>
          <p:nvPr>
            <p:ph idx="1"/>
          </p:nvPr>
        </p:nvSpPr>
        <p:spPr/>
        <p:txBody>
          <a:bodyPr>
            <a:normAutofit/>
          </a:bodyPr>
          <a:lstStyle/>
          <a:p>
            <a:r>
              <a:rPr lang="de-DE" b="1" dirty="0"/>
              <a:t>Lösung: Aufhebung und Zurückverweisung durch den BGH</a:t>
            </a:r>
          </a:p>
          <a:p>
            <a:r>
              <a:rPr lang="de-DE" b="1" dirty="0"/>
              <a:t>Punkt 1: Konfusion</a:t>
            </a:r>
          </a:p>
          <a:p>
            <a:pPr lvl="1"/>
            <a:r>
              <a:rPr lang="de-DE" b="1" dirty="0"/>
              <a:t>Auf die Idee mit der Konfusion ist das Berufungsgericht offenbar gekommen wegen der Segelanweisungen des ersten BGH-Urteils, die in diese Richtung gingen.</a:t>
            </a:r>
          </a:p>
          <a:p>
            <a:pPr lvl="1"/>
            <a:r>
              <a:rPr lang="de-DE" b="1" dirty="0"/>
              <a:t>Konfusion (als ungeschriebener </a:t>
            </a:r>
            <a:r>
              <a:rPr lang="de-DE" b="1" dirty="0" err="1"/>
              <a:t>Erlöschensgrund</a:t>
            </a:r>
            <a:r>
              <a:rPr lang="de-DE" b="1" dirty="0"/>
              <a:t>) setzt die Vereinigung von Forderung und Schuld in der Hand einer Person voraus.</a:t>
            </a:r>
          </a:p>
          <a:p>
            <a:pPr lvl="1"/>
            <a:r>
              <a:rPr lang="de-DE" b="1" dirty="0"/>
              <a:t>Hier (-), die Beklagte hat nicht die Forderung erworben, sondern allenfalls den aus § 143 Abs. 1 InsO folgenden schuldrechtlichen Verschaffungsanspruch. Die Forderung befindet sich weiterhin in der Hand des Klägers, und zwar solange, bis der Anspruch aus § 143 Abs. 1 InsO erfüllt ist.</a:t>
            </a:r>
          </a:p>
          <a:p>
            <a:endParaRPr lang="de-DE" b="1" dirty="0"/>
          </a:p>
        </p:txBody>
      </p:sp>
    </p:spTree>
    <p:extLst>
      <p:ext uri="{BB962C8B-B14F-4D97-AF65-F5344CB8AC3E}">
        <p14:creationId xmlns:p14="http://schemas.microsoft.com/office/powerpoint/2010/main" val="3167866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sz="2800" dirty="0"/>
              <a:t>Verteidigung mit einem auf Rückabtretung der rechtshängigen Forderung gerichteten Anspruch aus § 143 Abs. 1 InsO durch den Zessionar IV</a:t>
            </a:r>
            <a:br>
              <a:rPr lang="de-DE" sz="3200" dirty="0"/>
            </a:br>
            <a:endParaRPr lang="de-DE" sz="3200" dirty="0"/>
          </a:p>
        </p:txBody>
      </p:sp>
      <p:sp>
        <p:nvSpPr>
          <p:cNvPr id="3" name="Inhaltsplatzhalter 2"/>
          <p:cNvSpPr>
            <a:spLocks noGrp="1"/>
          </p:cNvSpPr>
          <p:nvPr>
            <p:ph idx="1"/>
          </p:nvPr>
        </p:nvSpPr>
        <p:spPr/>
        <p:txBody>
          <a:bodyPr>
            <a:normAutofit lnSpcReduction="10000"/>
          </a:bodyPr>
          <a:lstStyle/>
          <a:p>
            <a:r>
              <a:rPr lang="de-DE" b="1" dirty="0"/>
              <a:t>Punkt 2: Wie sieht es im Grundsatz mit dem Einwand unzulässiger Rechtsausübung aus?</a:t>
            </a:r>
          </a:p>
          <a:p>
            <a:pPr lvl="1"/>
            <a:r>
              <a:rPr lang="de-DE" b="1" dirty="0"/>
              <a:t>In Betracht kommt ein Verstoß gegen § 242 BGB unter dem Gesichtspunkt des </a:t>
            </a:r>
            <a:r>
              <a:rPr lang="de-DE" b="1" dirty="0" err="1"/>
              <a:t>dolo</a:t>
            </a:r>
            <a:r>
              <a:rPr lang="de-DE" b="1" dirty="0"/>
              <a:t>-</a:t>
            </a:r>
            <a:r>
              <a:rPr lang="de-DE" b="1" dirty="0" err="1"/>
              <a:t>agit</a:t>
            </a:r>
            <a:r>
              <a:rPr lang="de-DE" b="1" dirty="0"/>
              <a:t>-Einwands.</a:t>
            </a:r>
          </a:p>
          <a:p>
            <a:pPr lvl="1"/>
            <a:r>
              <a:rPr lang="de-DE" b="1" dirty="0"/>
              <a:t>Eine Klageforderung ist dann wegen unzulässiger Rechtsausübung in voller Höhe nicht durchsetzbar, wenn dem Schuldner gegen den Gläubiger seinerseits ein (Gegen-)Anspruch zusteht, welcher der Klageforderung der Höhe nach entspricht oder diese übersteigt. Weiter ist erforderlich, dass die Gegenforderung durchsetzbar ist, ein Prozess auf Rückgewähr also erfolgreich geführt werden könnte.</a:t>
            </a:r>
          </a:p>
          <a:p>
            <a:pPr lvl="1"/>
            <a:r>
              <a:rPr lang="de-DE" b="1" dirty="0"/>
              <a:t>Gegenforderung im vorstehenden Sinne kann auch ein insolvenzanfechtungsrechtlicher Rückgewähranspruch sein, und zwar auch in der Hand des Zessionars.</a:t>
            </a:r>
          </a:p>
          <a:p>
            <a:r>
              <a:rPr lang="de-DE" b="1" dirty="0"/>
              <a:t>Punkt 3: Ist der insolvenzanfechtungsrechtliche Rückgewähranspruch entstanden?</a:t>
            </a:r>
          </a:p>
          <a:p>
            <a:pPr lvl="1"/>
            <a:r>
              <a:rPr lang="de-DE" b="1" dirty="0"/>
              <a:t>Ja, die Abtretung der Forderung vom Bruder an den Kläger ist nach § 133 Abs. 1 InsO </a:t>
            </a:r>
            <a:r>
              <a:rPr lang="de-DE" b="1" dirty="0" err="1"/>
              <a:t>aF</a:t>
            </a:r>
            <a:r>
              <a:rPr lang="de-DE" b="1" dirty="0"/>
              <a:t> anfechtbar.</a:t>
            </a:r>
          </a:p>
          <a:p>
            <a:pPr lvl="1"/>
            <a:r>
              <a:rPr lang="de-DE" b="1" dirty="0"/>
              <a:t>Gläubigerbenachteiligung </a:t>
            </a:r>
            <a:r>
              <a:rPr lang="de-DE" b="1" dirty="0" err="1"/>
              <a:t>iSd</a:t>
            </a:r>
            <a:r>
              <a:rPr lang="de-DE" b="1" dirty="0"/>
              <a:t> § 129 Abs. 1 InsO (+), obwohl der Forderung möglicherweise aufrechenbare Gegenansprüche der Beklagten gegen den Bruder zustanden. Ohne Abtretung hätte er seinerseits das Erlöschen der Gegenforderungen durch Aufrechnung bewirken können, was eine Minderung seiner Schuldenlast zur Folge gehabt hätte.</a:t>
            </a:r>
          </a:p>
        </p:txBody>
      </p:sp>
    </p:spTree>
    <p:extLst>
      <p:ext uri="{BB962C8B-B14F-4D97-AF65-F5344CB8AC3E}">
        <p14:creationId xmlns:p14="http://schemas.microsoft.com/office/powerpoint/2010/main" val="144353005"/>
      </p:ext>
    </p:extLst>
  </p:cSld>
  <p:clrMapOvr>
    <a:masterClrMapping/>
  </p:clrMapOvr>
</p:sld>
</file>

<file path=ppt/theme/theme1.xml><?xml version="1.0" encoding="utf-8"?>
<a:theme xmlns:a="http://schemas.openxmlformats.org/drawingml/2006/main" name="Rückblick">
  <a:themeElements>
    <a:clrScheme name="Rückblick">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ückblick">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ückblick">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0</TotalTime>
  <Words>6406</Words>
  <Application>Microsoft Office PowerPoint</Application>
  <PresentationFormat>Breitbild</PresentationFormat>
  <Paragraphs>250</Paragraphs>
  <Slides>40</Slides>
  <Notes>0</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40</vt:i4>
      </vt:variant>
    </vt:vector>
  </HeadingPairs>
  <TitlesOfParts>
    <vt:vector size="44" baseType="lpstr">
      <vt:lpstr>ambleregular</vt:lpstr>
      <vt:lpstr>Calibri</vt:lpstr>
      <vt:lpstr>Calibri Light</vt:lpstr>
      <vt:lpstr>Rückblick</vt:lpstr>
      <vt:lpstr>Aktuelle Rechtsprechung des          IX. Zivilsenats des Bundesgerichtshofs zum Insolvenzrecht</vt:lpstr>
      <vt:lpstr>Ansprüche aus dem Gesellschaftsverhältnis bei der Beurteilung der Zahlungsunfähigkeit </vt:lpstr>
      <vt:lpstr>Ansprüche aus dem Gesellschaftsverhältnis bei der Beurteilung der Zahlungsunfähigkeit II </vt:lpstr>
      <vt:lpstr>Ansprüche aus dem Gesellschaftsverhältnis bei der Beurteilung der Zahlungsunfähigkeit III </vt:lpstr>
      <vt:lpstr>Ansprüche aus dem Gesellschaftsverhältnis bei der Beurteilung der Zahlungsunfähigkeit IV </vt:lpstr>
      <vt:lpstr>Verteidigung mit einem auf Rückabtretung der rechtshängigen Forderung gerichteten Anspruch aus § 143 Abs. 1 InsO durch den Zessionar </vt:lpstr>
      <vt:lpstr>Verteidigung mit einem auf Rückabtretung der rechtshängigen Forderung gerichteten Anspruch aus § 143 Abs. 1 InsO durch den Zessionar II </vt:lpstr>
      <vt:lpstr>Verteidigung mit einem auf Rückabtretung der rechtshängigen Forderung gerichteten Anspruch aus § 143 Abs. 1 InsO durch den Zessionar III </vt:lpstr>
      <vt:lpstr>Verteidigung mit einem auf Rückabtretung der rechtshängigen Forderung gerichteten Anspruch aus § 143 Abs. 1 InsO durch den Zessionar IV </vt:lpstr>
      <vt:lpstr>Verteidigung mit einem auf Rückabtretung der rechtshängigen Forderung gerichteten Anspruch aus § 143 Abs. 1 InsO durch den Zessionar V </vt:lpstr>
      <vt:lpstr>Verteidigung mit einem auf Rückabtretung der rechtshängigen Forderung gerichteten Anspruch aus § 143 Abs. 1 InsO durch den Zessionar VI </vt:lpstr>
      <vt:lpstr>Verteidigung mit einem auf Rückabtretung der rechtshängigen Forderung gerichteten Anspruch aus § 143 Abs. 1 InsO durch den Zessionar VII </vt:lpstr>
      <vt:lpstr>Unentgeltliche Leistung an Ehegatten durch Zahlung auf gemeinsame Darlehensverbindlichkeiten</vt:lpstr>
      <vt:lpstr>Unentgeltliche Leistung an Ehegatten durch Zahlung auf gemeinsame Darlehensverbindlichkeiten II</vt:lpstr>
      <vt:lpstr>Unentgeltliche Leistung an Ehegatten durch Zahlung auf gemeinsame Darlehensverbindlichkeiten III</vt:lpstr>
      <vt:lpstr>Unentgeltliche Leistung an Ehegatten durch Zahlung auf gemeinsame Darlehensverbindlichkeiten IV</vt:lpstr>
      <vt:lpstr>Unentgeltliche Leistung an Ehegatten durch Zahlung auf gemeinsame Darlehensverbindlichkeiten V</vt:lpstr>
      <vt:lpstr>Unentgeltlichkeit von Steuerzahlungen</vt:lpstr>
      <vt:lpstr>Unentgeltlichkeit von Steuerzahlungen II</vt:lpstr>
      <vt:lpstr>Unentgeltlichkeit von Steuerzahlungen III</vt:lpstr>
      <vt:lpstr>Unentgeltlichkeit von Steuerzahlungen IV</vt:lpstr>
      <vt:lpstr>Unentgeltlichkeit von Steuerzahlungen V</vt:lpstr>
      <vt:lpstr>Unentgeltlichkeit von Steuerzahlungen VI</vt:lpstr>
      <vt:lpstr>Unentgeltlichkeit von Steuerzahlungen VII</vt:lpstr>
      <vt:lpstr>Verspätete Gehaltszahlungen und Auslagenersatz als gleichgestellte Forderungen iSd § 39 Abs. 1 Satz 1 Nr. 5, § 135 Abs. 1  InsO</vt:lpstr>
      <vt:lpstr>Verspätete Gehaltszahlungen und Auslagenersatz als gleichgestellte Forderungen iSd § 39 Abs. 1 Satz 1 Nr. 5, § 135 Abs. 1  InsO II</vt:lpstr>
      <vt:lpstr>Verspätete Gehaltszahlungen und Auslagenersatz als gleichgestellte Forderungen iSd § 39 Abs. 1 Satz 1 Nr. 5, § 135 Abs. 1  InsO III</vt:lpstr>
      <vt:lpstr>Vergütungsanspruch der Masse für vorinsolvenzlich erbrachte (mangelhafte) Teilleistung des Schuldners </vt:lpstr>
      <vt:lpstr>Vergütungsanspruch der Masse für vorinsolvenzlich erbrachte (mangelhafte) Teilleistung des Schuldners II</vt:lpstr>
      <vt:lpstr>Vergütungsanspruch der Masse für vorinsolvenzlich erbrachte (mangelhafte) Teilleistung des Schuldners III</vt:lpstr>
      <vt:lpstr>Vergütungsanspruch der Masse für vorinsolvenzlich erbrachte (mangelhafte) Teilleistung des Schuldners IV</vt:lpstr>
      <vt:lpstr>Vergütungsanspruch der Masse für vorinsolvenzlich erbrachte (mangelhafte) Teilleistung des Schuldners V</vt:lpstr>
      <vt:lpstr>Vergütungsanspruch der Masse für vorinsolvenzlich erbrachte (mangelhafte) Teilleistung des Schuldners VI</vt:lpstr>
      <vt:lpstr>      Zuständigkeit des Insolvenzgerichts als besonderes Vollstreckungsgericht (Unpfändbarkeit der Energiepreispauschale) </vt:lpstr>
      <vt:lpstr>      Zuständigkeit des Insolvenzgerichts als besonderes Vollstreckungsgericht (Unpfändbarkeit der Energiepreispauschale) II</vt:lpstr>
      <vt:lpstr>      Zuständigkeit des Insolvenzgerichts als besonderes Vollstreckungsgericht (Unpfändbarkeit der Energiepreispauschale) III</vt:lpstr>
      <vt:lpstr>      Zuständigkeit des Insolvenzgerichts als besonderes Vollstreckungsgericht (Unpfändbarkeit der Energiepreispauschale) IV</vt:lpstr>
      <vt:lpstr>          Vergütungsfestsetzung durch den Rechtspfleger nach Vorlage eines Insolvenzplans</vt:lpstr>
      <vt:lpstr>          Vergütungsfestsetzung durch den Rechtspfleger nach Vorlage eines Insolvenzplans II</vt:lpstr>
      <vt:lpstr>          Vergütungsfestsetzung durch den Rechtspfleger nach Vorlage eines Insolvenzplans III</vt:lpstr>
    </vt:vector>
  </TitlesOfParts>
  <Company>Bundesgerichtshof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Vorsatzanfechtung und Bargeschäft (§§ 133, 142 InsO)</dc:title>
  <dc:creator>Schultz, Dr., Volker</dc:creator>
  <cp:lastModifiedBy>Böhm</cp:lastModifiedBy>
  <cp:revision>1355</cp:revision>
  <dcterms:created xsi:type="dcterms:W3CDTF">2020-03-08T12:57:04Z</dcterms:created>
  <dcterms:modified xsi:type="dcterms:W3CDTF">2025-11-25T13:48:19Z</dcterms:modified>
</cp:coreProperties>
</file>