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4" r:id="rId2"/>
    <p:sldMasterId id="2147483700" r:id="rId3"/>
    <p:sldMasterId id="2147483705" r:id="rId4"/>
    <p:sldMasterId id="2147483690" r:id="rId5"/>
    <p:sldMasterId id="2147483709" r:id="rId6"/>
  </p:sldMasterIdLst>
  <p:notesMasterIdLst>
    <p:notesMasterId r:id="rId68"/>
  </p:notesMasterIdLst>
  <p:handoutMasterIdLst>
    <p:handoutMasterId r:id="rId69"/>
  </p:handoutMasterIdLst>
  <p:sldIdLst>
    <p:sldId id="270" r:id="rId7"/>
    <p:sldId id="346" r:id="rId8"/>
    <p:sldId id="347" r:id="rId9"/>
    <p:sldId id="348" r:id="rId10"/>
    <p:sldId id="349" r:id="rId11"/>
    <p:sldId id="350" r:id="rId12"/>
    <p:sldId id="352" r:id="rId13"/>
    <p:sldId id="354" r:id="rId14"/>
    <p:sldId id="351" r:id="rId15"/>
    <p:sldId id="355" r:id="rId16"/>
    <p:sldId id="356" r:id="rId17"/>
    <p:sldId id="357" r:id="rId18"/>
    <p:sldId id="358" r:id="rId19"/>
    <p:sldId id="360" r:id="rId20"/>
    <p:sldId id="361" r:id="rId21"/>
    <p:sldId id="362" r:id="rId22"/>
    <p:sldId id="363" r:id="rId23"/>
    <p:sldId id="364" r:id="rId24"/>
    <p:sldId id="365" r:id="rId25"/>
    <p:sldId id="366" r:id="rId26"/>
    <p:sldId id="367" r:id="rId27"/>
    <p:sldId id="368" r:id="rId28"/>
    <p:sldId id="359" r:id="rId29"/>
    <p:sldId id="353"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0">
          <p15:clr>
            <a:srgbClr val="A4A3A4"/>
          </p15:clr>
        </p15:guide>
        <p15:guide id="2" orient="horz" pos="1583">
          <p15:clr>
            <a:srgbClr val="A4A3A4"/>
          </p15:clr>
        </p15:guide>
        <p15:guide id="3" orient="horz" pos="223">
          <p15:clr>
            <a:srgbClr val="A4A3A4"/>
          </p15:clr>
        </p15:guide>
        <p15:guide id="4" orient="horz" pos="901">
          <p15:clr>
            <a:srgbClr val="A4A3A4"/>
          </p15:clr>
        </p15:guide>
        <p15:guide id="5" pos="5534">
          <p15:clr>
            <a:srgbClr val="A4A3A4"/>
          </p15:clr>
        </p15:guide>
        <p15:guide id="6" pos="5145">
          <p15:clr>
            <a:srgbClr val="A4A3A4"/>
          </p15:clr>
        </p15:guide>
        <p15:guide id="7" pos="226">
          <p15:clr>
            <a:srgbClr val="A4A3A4"/>
          </p15:clr>
        </p15:guide>
        <p15:guide id="8" pos="4502">
          <p15:clr>
            <a:srgbClr val="A4A3A4"/>
          </p15:clr>
        </p15:guide>
        <p15:guide id="9" pos="460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7174" autoAdjust="0"/>
  </p:normalViewPr>
  <p:slideViewPr>
    <p:cSldViewPr snapToGrid="0" snapToObjects="1">
      <p:cViewPr varScale="1">
        <p:scale>
          <a:sx n="111" d="100"/>
          <a:sy n="111" d="100"/>
        </p:scale>
        <p:origin x="1614" y="114"/>
      </p:cViewPr>
      <p:guideLst>
        <p:guide orient="horz" pos="4100"/>
        <p:guide orient="horz" pos="1583"/>
        <p:guide orient="horz" pos="223"/>
        <p:guide orient="horz" pos="901"/>
        <p:guide pos="5534"/>
        <p:guide pos="5145"/>
        <p:guide pos="226"/>
        <p:guide pos="4502"/>
        <p:guide pos="4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960"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1F10015-EEC5-9F49-8698-DF1D294F3727}" type="datetimeFigureOut">
              <a:t>22.06.2017</a:t>
            </a:fld>
            <a:endParaRPr lang="en-US"/>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A8D5AF-917F-F142-B358-A786C96EEF69}" type="slidenum">
              <a:t>‹Nr.›</a:t>
            </a:fld>
            <a:endParaRPr lang="en-US"/>
          </a:p>
        </p:txBody>
      </p:sp>
    </p:spTree>
    <p:extLst>
      <p:ext uri="{BB962C8B-B14F-4D97-AF65-F5344CB8AC3E}">
        <p14:creationId xmlns:p14="http://schemas.microsoft.com/office/powerpoint/2010/main" val="3176728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267CC19-9789-9C41-9FCC-262187E93F6F}" type="datetimeFigureOut">
              <a:t>22.06.2017</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7C6D959-7F5A-D14A-9C0E-384F68E0FD4B}" type="slidenum">
              <a:t>‹Nr.›</a:t>
            </a:fld>
            <a:endParaRPr lang="en-US"/>
          </a:p>
        </p:txBody>
      </p:sp>
    </p:spTree>
    <p:extLst>
      <p:ext uri="{BB962C8B-B14F-4D97-AF65-F5344CB8AC3E}">
        <p14:creationId xmlns:p14="http://schemas.microsoft.com/office/powerpoint/2010/main" val="3004785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7C6D959-7F5A-D14A-9C0E-384F68E0FD4B}" type="slidenum">
              <a:rPr lang="de-DE" smtClean="0"/>
              <a:t>3</a:t>
            </a:fld>
            <a:endParaRPr lang="de-DE"/>
          </a:p>
        </p:txBody>
      </p:sp>
    </p:spTree>
    <p:extLst>
      <p:ext uri="{BB962C8B-B14F-4D97-AF65-F5344CB8AC3E}">
        <p14:creationId xmlns:p14="http://schemas.microsoft.com/office/powerpoint/2010/main" val="16945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84C0293-14AE-4CE9-8B5E-786B493B5E7C}"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166304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a">
    <p:spTree>
      <p:nvGrpSpPr>
        <p:cNvPr id="1" name=""/>
        <p:cNvGrpSpPr/>
        <p:nvPr/>
      </p:nvGrpSpPr>
      <p:grpSpPr>
        <a:xfrm>
          <a:off x="0" y="0"/>
          <a:ext cx="0" cy="0"/>
          <a:chOff x="0" y="0"/>
          <a:chExt cx="0" cy="0"/>
        </a:xfrm>
      </p:grpSpPr>
      <p:sp>
        <p:nvSpPr>
          <p:cNvPr id="2" name="Titel 1"/>
          <p:cNvSpPr>
            <a:spLocks noGrp="1"/>
          </p:cNvSpPr>
          <p:nvPr>
            <p:ph type="ctrTitle"/>
          </p:nvPr>
        </p:nvSpPr>
        <p:spPr>
          <a:xfrm>
            <a:off x="4176000" y="1440000"/>
            <a:ext cx="4609225" cy="1800000"/>
          </a:xfrm>
        </p:spPr>
        <p:txBody>
          <a:bodyPr>
            <a:normAutofit/>
          </a:bodyPr>
          <a:lstStyle>
            <a:lvl1pPr>
              <a:defRPr sz="3600" baseline="0"/>
            </a:lvl1pPr>
          </a:lstStyle>
          <a:p>
            <a:r>
              <a:rPr lang="de-DE" dirty="0"/>
              <a:t>Mastertitelformat bearbeiten</a:t>
            </a:r>
            <a:endParaRPr lang="en-US" dirty="0"/>
          </a:p>
        </p:txBody>
      </p:sp>
      <p:sp>
        <p:nvSpPr>
          <p:cNvPr id="6" name="Textplatzhalter 5"/>
          <p:cNvSpPr>
            <a:spLocks noGrp="1"/>
          </p:cNvSpPr>
          <p:nvPr>
            <p:ph type="body" sz="quarter" idx="12" hasCustomPrompt="1"/>
          </p:nvPr>
        </p:nvSpPr>
        <p:spPr>
          <a:xfrm>
            <a:off x="4176000" y="3240000"/>
            <a:ext cx="4609225" cy="2449600"/>
          </a:xfrm>
        </p:spPr>
        <p:txBody>
          <a:bodyPr>
            <a:normAutofit/>
          </a:bodyPr>
          <a:lstStyle>
            <a:lvl1pPr>
              <a:spcAft>
                <a:spcPts val="0"/>
              </a:spcAft>
              <a:defRPr sz="1600">
                <a:latin typeface="Arial"/>
                <a:cs typeface="Arial"/>
              </a:defRPr>
            </a:lvl1pPr>
            <a:lvl2pPr marL="540000" indent="-270000">
              <a:spcAft>
                <a:spcPts val="800"/>
              </a:spcAft>
              <a:defRPr sz="1600">
                <a:latin typeface="Arial"/>
                <a:cs typeface="Arial"/>
              </a:defRPr>
            </a:lvl2pPr>
            <a:lvl3pPr marL="540000" indent="-270000">
              <a:spcAft>
                <a:spcPts val="800"/>
              </a:spcAft>
              <a:defRPr sz="1600">
                <a:latin typeface="Arial"/>
                <a:cs typeface="Arial"/>
              </a:defRPr>
            </a:lvl3pPr>
            <a:lvl4pPr marL="540000" indent="-270000">
              <a:spcAft>
                <a:spcPts val="800"/>
              </a:spcAft>
              <a:defRPr sz="1600">
                <a:latin typeface="Arial"/>
                <a:cs typeface="Arial"/>
              </a:defRPr>
            </a:lvl4pPr>
            <a:lvl5pPr marL="540000" indent="-270000">
              <a:spcAft>
                <a:spcPts val="800"/>
              </a:spcAft>
              <a:defRPr sz="1600">
                <a:latin typeface="Arial"/>
                <a:cs typeface="Arial"/>
              </a:defRPr>
            </a:lvl5pPr>
          </a:lstStyle>
          <a:p>
            <a:pPr lvl="0"/>
            <a:r>
              <a:rPr lang="de-DE" dirty="0" smtClean="0"/>
              <a:t>Textmasterformate durch Klicken bearbeiten</a:t>
            </a:r>
            <a:endParaRPr lang="de-DE" dirty="0"/>
          </a:p>
        </p:txBody>
      </p:sp>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8912" y="6428501"/>
            <a:ext cx="2705076" cy="45797"/>
          </a:xfrm>
          <a:prstGeom prst="rect">
            <a:avLst/>
          </a:prstGeom>
        </p:spPr>
      </p:pic>
    </p:spTree>
    <p:extLst>
      <p:ext uri="{BB962C8B-B14F-4D97-AF65-F5344CB8AC3E}">
        <p14:creationId xmlns:p14="http://schemas.microsoft.com/office/powerpoint/2010/main" val="98189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char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58775" y="2513013"/>
            <a:ext cx="6788150" cy="2159000"/>
          </a:xfrm>
        </p:spPr>
        <p:txBody>
          <a:bodyPr/>
          <a:lstStyle>
            <a:lvl1pPr>
              <a:defRPr baseline="0"/>
            </a:lvl1pPr>
          </a:lstStyle>
          <a:p>
            <a:r>
              <a:rPr lang="de-DE" dirty="0"/>
              <a:t>Mastertitelformat bearbeiten</a:t>
            </a:r>
            <a:endParaRPr lang="en-US" dirty="0"/>
          </a:p>
        </p:txBody>
      </p:sp>
      <p:sp>
        <p:nvSpPr>
          <p:cNvPr id="8" name="Textplatzhalter 7"/>
          <p:cNvSpPr>
            <a:spLocks noGrp="1"/>
          </p:cNvSpPr>
          <p:nvPr>
            <p:ph type="body" sz="quarter" idx="10"/>
          </p:nvPr>
        </p:nvSpPr>
        <p:spPr>
          <a:xfrm>
            <a:off x="358775" y="4672013"/>
            <a:ext cx="6788150" cy="1340908"/>
          </a:xfrm>
        </p:spPr>
        <p:txBody>
          <a:bodyPr>
            <a:normAutofit/>
          </a:bodyPr>
          <a:lstStyle>
            <a:lvl1pPr marL="0" indent="0">
              <a:spcAft>
                <a:spcPts val="0"/>
              </a:spcAft>
              <a:buNone/>
              <a:defRPr sz="1600" baseline="0">
                <a:solidFill>
                  <a:schemeClr val="tx1"/>
                </a:solidFill>
                <a:latin typeface="Arial"/>
                <a:cs typeface="Arial"/>
              </a:defRPr>
            </a:lvl1pPr>
            <a:lvl2pPr marL="0" indent="0">
              <a:spcBef>
                <a:spcPts val="0"/>
              </a:spcBef>
              <a:spcAft>
                <a:spcPts val="800"/>
              </a:spcAft>
              <a:buClr>
                <a:schemeClr val="accent1"/>
              </a:buClr>
              <a:buFont typeface="Arial"/>
              <a:buNone/>
              <a:defRPr sz="1200" baseline="0">
                <a:solidFill>
                  <a:schemeClr val="tx1"/>
                </a:solidFill>
                <a:latin typeface="Arial"/>
                <a:cs typeface="Arial"/>
              </a:defRPr>
            </a:lvl2pPr>
            <a:lvl3pPr marL="541338" indent="-269875">
              <a:spcBef>
                <a:spcPts val="0"/>
              </a:spcBef>
              <a:buFont typeface="Lucida Grande"/>
              <a:buChar char="─"/>
              <a:defRPr sz="1600">
                <a:solidFill>
                  <a:schemeClr val="tx1"/>
                </a:solidFill>
                <a:latin typeface="Arial"/>
                <a:cs typeface="Arial"/>
              </a:defRPr>
            </a:lvl3pPr>
            <a:lvl4pPr marL="0" indent="0">
              <a:spcBef>
                <a:spcPts val="0"/>
              </a:spcBef>
              <a:spcAft>
                <a:spcPts val="800"/>
              </a:spcAft>
              <a:buNone/>
              <a:defRPr sz="1800">
                <a:solidFill>
                  <a:schemeClr val="tx1"/>
                </a:solidFill>
                <a:latin typeface="Times"/>
                <a:cs typeface="Times"/>
              </a:defRPr>
            </a:lvl4pPr>
            <a:lvl5pPr marL="0" indent="0">
              <a:spcBef>
                <a:spcPts val="0"/>
              </a:spcBef>
              <a:buNone/>
              <a:defRPr sz="1600">
                <a:solidFill>
                  <a:schemeClr val="tx1"/>
                </a:solidFill>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99107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char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354013"/>
            <a:ext cx="6779684" cy="2159000"/>
          </a:xfrm>
        </p:spPr>
        <p:txBody>
          <a:bodyPr/>
          <a:lstStyle/>
          <a:p>
            <a:r>
              <a:rPr lang="de-DE" smtClean="0"/>
              <a:t>Titelmasterformat durch Klicken bearbeiten</a:t>
            </a:r>
            <a:endParaRPr lang="de-DE"/>
          </a:p>
        </p:txBody>
      </p:sp>
      <p:sp>
        <p:nvSpPr>
          <p:cNvPr id="6" name="Bildplatzhalter 5"/>
          <p:cNvSpPr>
            <a:spLocks noGrp="1"/>
          </p:cNvSpPr>
          <p:nvPr>
            <p:ph type="pic" sz="quarter" idx="10"/>
          </p:nvPr>
        </p:nvSpPr>
        <p:spPr>
          <a:xfrm>
            <a:off x="358775" y="2513013"/>
            <a:ext cx="6788150" cy="2160587"/>
          </a:xfrm>
        </p:spPr>
        <p:txBody>
          <a:bodyPr/>
          <a:lstStyle/>
          <a:p>
            <a:endParaRPr lang="en-US"/>
          </a:p>
        </p:txBody>
      </p:sp>
    </p:spTree>
    <p:extLst>
      <p:ext uri="{BB962C8B-B14F-4D97-AF65-F5344CB8AC3E}">
        <p14:creationId xmlns:p14="http://schemas.microsoft.com/office/powerpoint/2010/main" val="414910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chart 1">
    <p:spTree>
      <p:nvGrpSpPr>
        <p:cNvPr id="1" name=""/>
        <p:cNvGrpSpPr/>
        <p:nvPr/>
      </p:nvGrpSpPr>
      <p:grpSpPr>
        <a:xfrm>
          <a:off x="0" y="0"/>
          <a:ext cx="0" cy="0"/>
          <a:chOff x="0" y="0"/>
          <a:chExt cx="0" cy="0"/>
        </a:xfrm>
      </p:grpSpPr>
      <p:sp>
        <p:nvSpPr>
          <p:cNvPr id="2" name="Titel 1"/>
          <p:cNvSpPr>
            <a:spLocks noGrp="1"/>
          </p:cNvSpPr>
          <p:nvPr>
            <p:ph type="ctrTitle"/>
          </p:nvPr>
        </p:nvSpPr>
        <p:spPr>
          <a:xfrm>
            <a:off x="358775" y="354013"/>
            <a:ext cx="6788150" cy="2165987"/>
          </a:xfrm>
        </p:spPr>
        <p:txBody>
          <a:bodyPr>
            <a:normAutofit/>
          </a:bodyPr>
          <a:lstStyle>
            <a:lvl1pPr>
              <a:defRPr sz="3600" baseline="0"/>
            </a:lvl1pPr>
          </a:lstStyle>
          <a:p>
            <a:r>
              <a:rPr lang="de-DE" dirty="0"/>
              <a:t>Mastertitelformat bearbeiten</a:t>
            </a:r>
            <a:endParaRPr lang="en-US" dirty="0"/>
          </a:p>
        </p:txBody>
      </p:sp>
      <p:sp>
        <p:nvSpPr>
          <p:cNvPr id="6" name="Textplatzhalter 5"/>
          <p:cNvSpPr>
            <a:spLocks noGrp="1"/>
          </p:cNvSpPr>
          <p:nvPr>
            <p:ph type="body" sz="quarter" idx="12" hasCustomPrompt="1"/>
          </p:nvPr>
        </p:nvSpPr>
        <p:spPr>
          <a:xfrm>
            <a:off x="358775" y="2520000"/>
            <a:ext cx="6788150" cy="3489854"/>
          </a:xfrm>
        </p:spPr>
        <p:txBody>
          <a:bodyPr>
            <a:normAutofit/>
          </a:bodyPr>
          <a:lstStyle>
            <a:lvl1pPr>
              <a:spcAft>
                <a:spcPts val="0"/>
              </a:spcAft>
              <a:defRPr sz="1600">
                <a:latin typeface="Arial"/>
                <a:cs typeface="Arial"/>
              </a:defRPr>
            </a:lvl1pPr>
            <a:lvl2pPr marL="540000" indent="-270000">
              <a:spcAft>
                <a:spcPts val="800"/>
              </a:spcAft>
              <a:defRPr sz="1600">
                <a:latin typeface="Arial"/>
                <a:cs typeface="Arial"/>
              </a:defRPr>
            </a:lvl2pPr>
            <a:lvl3pPr marL="540000" indent="-270000">
              <a:spcAft>
                <a:spcPts val="800"/>
              </a:spcAft>
              <a:defRPr sz="1600">
                <a:latin typeface="Arial"/>
                <a:cs typeface="Arial"/>
              </a:defRPr>
            </a:lvl3pPr>
            <a:lvl4pPr marL="540000" indent="-270000">
              <a:spcAft>
                <a:spcPts val="800"/>
              </a:spcAft>
              <a:defRPr sz="1600">
                <a:latin typeface="Arial"/>
                <a:cs typeface="Arial"/>
              </a:defRPr>
            </a:lvl4pPr>
            <a:lvl5pPr marL="540000" indent="-270000">
              <a:spcAft>
                <a:spcPts val="800"/>
              </a:spcAft>
              <a:defRPr sz="1600">
                <a:latin typeface="Arial"/>
                <a:cs typeface="Arial"/>
              </a:defRPr>
            </a:lvl5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253041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chart 2">
    <p:spTree>
      <p:nvGrpSpPr>
        <p:cNvPr id="1" name=""/>
        <p:cNvGrpSpPr/>
        <p:nvPr/>
      </p:nvGrpSpPr>
      <p:grpSpPr>
        <a:xfrm>
          <a:off x="0" y="0"/>
          <a:ext cx="0" cy="0"/>
          <a:chOff x="0" y="0"/>
          <a:chExt cx="0" cy="0"/>
        </a:xfrm>
      </p:grpSpPr>
      <p:sp>
        <p:nvSpPr>
          <p:cNvPr id="2" name="Titel 1"/>
          <p:cNvSpPr>
            <a:spLocks noGrp="1"/>
          </p:cNvSpPr>
          <p:nvPr>
            <p:ph type="title"/>
          </p:nvPr>
        </p:nvSpPr>
        <p:spPr>
          <a:xfrm>
            <a:off x="358775" y="2502959"/>
            <a:ext cx="6788150" cy="2159000"/>
          </a:xfrm>
        </p:spPr>
        <p:txBody>
          <a:bodyPr/>
          <a:lstStyle>
            <a:lvl1pPr>
              <a:defRPr baseline="0"/>
            </a:lvl1pPr>
          </a:lstStyle>
          <a:p>
            <a:r>
              <a:rPr lang="de-DE" dirty="0"/>
              <a:t>Mastertitelformat bearbeiten</a:t>
            </a:r>
            <a:endParaRPr lang="en-US" dirty="0"/>
          </a:p>
        </p:txBody>
      </p:sp>
      <p:sp>
        <p:nvSpPr>
          <p:cNvPr id="8" name="Textplatzhalter 7"/>
          <p:cNvSpPr>
            <a:spLocks noGrp="1"/>
          </p:cNvSpPr>
          <p:nvPr>
            <p:ph type="body" sz="quarter" idx="10"/>
          </p:nvPr>
        </p:nvSpPr>
        <p:spPr>
          <a:xfrm>
            <a:off x="358775" y="4661960"/>
            <a:ext cx="6788150" cy="1340908"/>
          </a:xfrm>
        </p:spPr>
        <p:txBody>
          <a:bodyPr>
            <a:normAutofit/>
          </a:bodyPr>
          <a:lstStyle>
            <a:lvl1pPr marL="0" indent="0">
              <a:spcAft>
                <a:spcPts val="0"/>
              </a:spcAft>
              <a:buNone/>
              <a:defRPr sz="1600" baseline="0">
                <a:solidFill>
                  <a:schemeClr val="tx1"/>
                </a:solidFill>
                <a:latin typeface="Arial"/>
                <a:cs typeface="Arial"/>
              </a:defRPr>
            </a:lvl1pPr>
            <a:lvl2pPr marL="0" indent="0">
              <a:spcBef>
                <a:spcPts val="0"/>
              </a:spcBef>
              <a:spcAft>
                <a:spcPts val="800"/>
              </a:spcAft>
              <a:buClr>
                <a:schemeClr val="accent1"/>
              </a:buClr>
              <a:buFont typeface="Arial"/>
              <a:buNone/>
              <a:defRPr sz="1200" baseline="0">
                <a:solidFill>
                  <a:schemeClr val="tx1"/>
                </a:solidFill>
                <a:latin typeface="Arial"/>
                <a:cs typeface="Arial"/>
              </a:defRPr>
            </a:lvl2pPr>
            <a:lvl3pPr marL="541338" indent="-269875">
              <a:spcBef>
                <a:spcPts val="0"/>
              </a:spcBef>
              <a:buFont typeface="Lucida Grande"/>
              <a:buChar char="─"/>
              <a:defRPr sz="1600">
                <a:solidFill>
                  <a:schemeClr val="tx1"/>
                </a:solidFill>
                <a:latin typeface="Arial"/>
                <a:cs typeface="Arial"/>
              </a:defRPr>
            </a:lvl3pPr>
            <a:lvl4pPr marL="0" indent="0">
              <a:spcBef>
                <a:spcPts val="0"/>
              </a:spcBef>
              <a:spcAft>
                <a:spcPts val="800"/>
              </a:spcAft>
              <a:buNone/>
              <a:defRPr sz="1800">
                <a:solidFill>
                  <a:schemeClr val="tx1"/>
                </a:solidFill>
                <a:latin typeface="Times"/>
                <a:cs typeface="Times"/>
              </a:defRPr>
            </a:lvl4pPr>
            <a:lvl5pPr marL="0" indent="0">
              <a:spcBef>
                <a:spcPts val="0"/>
              </a:spcBef>
              <a:buNone/>
              <a:defRPr sz="1600">
                <a:solidFill>
                  <a:schemeClr val="tx1"/>
                </a:solidFill>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98297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chart 3">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354013"/>
            <a:ext cx="6922558" cy="2159000"/>
          </a:xfrm>
        </p:spPr>
        <p:txBody>
          <a:bodyPr/>
          <a:lstStyle/>
          <a:p>
            <a:r>
              <a:rPr lang="de-DE" smtClean="0"/>
              <a:t>Titelmasterformat durch Klicken bearbeiten</a:t>
            </a:r>
            <a:endParaRPr lang="de-DE"/>
          </a:p>
        </p:txBody>
      </p:sp>
      <p:sp>
        <p:nvSpPr>
          <p:cNvPr id="6" name="Bildplatzhalter 5"/>
          <p:cNvSpPr>
            <a:spLocks noGrp="1"/>
          </p:cNvSpPr>
          <p:nvPr>
            <p:ph type="pic" sz="quarter" idx="10"/>
          </p:nvPr>
        </p:nvSpPr>
        <p:spPr>
          <a:xfrm>
            <a:off x="358775" y="2513013"/>
            <a:ext cx="6788150" cy="2160587"/>
          </a:xfrm>
        </p:spPr>
        <p:txBody>
          <a:bodyPr/>
          <a:lstStyle/>
          <a:p>
            <a:endParaRPr lang="en-US"/>
          </a:p>
        </p:txBody>
      </p:sp>
    </p:spTree>
    <p:extLst>
      <p:ext uri="{BB962C8B-B14F-4D97-AF65-F5344CB8AC3E}">
        <p14:creationId xmlns:p14="http://schemas.microsoft.com/office/powerpoint/2010/main" val="141797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 Subhead Copy">
    <p:spTree>
      <p:nvGrpSpPr>
        <p:cNvPr id="1" name=""/>
        <p:cNvGrpSpPr/>
        <p:nvPr/>
      </p:nvGrpSpPr>
      <p:grpSpPr>
        <a:xfrm>
          <a:off x="0" y="0"/>
          <a:ext cx="0" cy="0"/>
          <a:chOff x="0" y="0"/>
          <a:chExt cx="0" cy="0"/>
        </a:xfrm>
      </p:grpSpPr>
      <p:sp>
        <p:nvSpPr>
          <p:cNvPr id="2" name="Titel 1"/>
          <p:cNvSpPr>
            <a:spLocks noGrp="1"/>
          </p:cNvSpPr>
          <p:nvPr>
            <p:ph type="ctrTitle"/>
          </p:nvPr>
        </p:nvSpPr>
        <p:spPr>
          <a:xfrm>
            <a:off x="358775" y="354013"/>
            <a:ext cx="7808913" cy="1087437"/>
          </a:xfrm>
        </p:spPr>
        <p:txBody>
          <a:bodyPr/>
          <a:lstStyle>
            <a:lvl1pPr>
              <a:defRPr>
                <a:solidFill>
                  <a:schemeClr val="accent3"/>
                </a:solidFill>
              </a:defRPr>
            </a:lvl1pPr>
          </a:lstStyle>
          <a:p>
            <a:r>
              <a:rPr lang="de-DE"/>
              <a:t>Mastertitelformat bearbeiten</a:t>
            </a:r>
            <a:endParaRPr lang="en-US"/>
          </a:p>
        </p:txBody>
      </p:sp>
      <p:sp>
        <p:nvSpPr>
          <p:cNvPr id="3" name="Untertitel 2"/>
          <p:cNvSpPr>
            <a:spLocks noGrp="1"/>
          </p:cNvSpPr>
          <p:nvPr>
            <p:ph type="subTitle" idx="1"/>
          </p:nvPr>
        </p:nvSpPr>
        <p:spPr>
          <a:xfrm>
            <a:off x="358774" y="1440000"/>
            <a:ext cx="7808913" cy="1063096"/>
          </a:xfrm>
        </p:spPr>
        <p:txBody>
          <a:bodyPr/>
          <a:lstStyle>
            <a:lvl1pPr marL="0" indent="0" algn="l">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6" name="Foliennummernplatzhalter 5"/>
          <p:cNvSpPr>
            <a:spLocks noGrp="1"/>
          </p:cNvSpPr>
          <p:nvPr>
            <p:ph type="sldNum" sz="quarter" idx="12"/>
          </p:nvPr>
        </p:nvSpPr>
        <p:spPr/>
        <p:txBody>
          <a:bodyPr/>
          <a:lstStyle/>
          <a:p>
            <a:fld id="{8D722CD4-0A3B-5C4C-BA2C-DA53DD9A6173}" type="slidenum">
              <a:t>‹Nr.›</a:t>
            </a:fld>
            <a:endParaRPr lang="en-US"/>
          </a:p>
        </p:txBody>
      </p:sp>
      <p:sp>
        <p:nvSpPr>
          <p:cNvPr id="10" name="Textplatzhalter 9"/>
          <p:cNvSpPr>
            <a:spLocks noGrp="1"/>
          </p:cNvSpPr>
          <p:nvPr>
            <p:ph type="body" sz="quarter" idx="13"/>
          </p:nvPr>
        </p:nvSpPr>
        <p:spPr>
          <a:xfrm>
            <a:off x="358775" y="2520000"/>
            <a:ext cx="7808912" cy="3476625"/>
          </a:xfrm>
        </p:spPr>
        <p:txBody>
          <a:bodyPr/>
          <a:lstStyle>
            <a:lvl1pPr>
              <a:spcAft>
                <a:spcPts val="1800"/>
              </a:spcAft>
              <a:defRPr>
                <a:latin typeface="Times New Roman" panose="02020603050405020304" pitchFamily="18" charset="0"/>
                <a:cs typeface="Times New Roman" panose="02020603050405020304" pitchFamily="18" charset="0"/>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984455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 Sub Copy Marginale">
    <p:spTree>
      <p:nvGrpSpPr>
        <p:cNvPr id="1" name=""/>
        <p:cNvGrpSpPr/>
        <p:nvPr/>
      </p:nvGrpSpPr>
      <p:grpSpPr>
        <a:xfrm>
          <a:off x="0" y="0"/>
          <a:ext cx="0" cy="0"/>
          <a:chOff x="0" y="0"/>
          <a:chExt cx="0" cy="0"/>
        </a:xfrm>
      </p:grpSpPr>
      <p:sp>
        <p:nvSpPr>
          <p:cNvPr id="2" name="Titel 1"/>
          <p:cNvSpPr>
            <a:spLocks noGrp="1"/>
          </p:cNvSpPr>
          <p:nvPr>
            <p:ph type="title"/>
          </p:nvPr>
        </p:nvSpPr>
        <p:spPr>
          <a:xfrm>
            <a:off x="358775" y="354013"/>
            <a:ext cx="6788150" cy="1087437"/>
          </a:xfrm>
        </p:spPr>
        <p:txBody>
          <a:bodyPr/>
          <a:lstStyle/>
          <a:p>
            <a:r>
              <a:rPr lang="de-DE"/>
              <a:t>Mastertitelformat bearbeiten</a:t>
            </a:r>
            <a:endParaRPr lang="en-US"/>
          </a:p>
        </p:txBody>
      </p:sp>
      <p:sp>
        <p:nvSpPr>
          <p:cNvPr id="6" name="Foliennummernplatzhalter 5"/>
          <p:cNvSpPr>
            <a:spLocks noGrp="1"/>
          </p:cNvSpPr>
          <p:nvPr>
            <p:ph type="sldNum" sz="quarter" idx="12"/>
          </p:nvPr>
        </p:nvSpPr>
        <p:spPr/>
        <p:txBody>
          <a:bodyPr/>
          <a:lstStyle/>
          <a:p>
            <a:fld id="{8D722CD4-0A3B-5C4C-BA2C-DA53DD9A6173}" type="slidenum">
              <a:t>‹Nr.›</a:t>
            </a:fld>
            <a:endParaRPr lang="en-US"/>
          </a:p>
        </p:txBody>
      </p:sp>
      <p:sp>
        <p:nvSpPr>
          <p:cNvPr id="8" name="Textplatzhalter 7"/>
          <p:cNvSpPr>
            <a:spLocks noGrp="1"/>
          </p:cNvSpPr>
          <p:nvPr>
            <p:ph type="body" sz="quarter" idx="13"/>
          </p:nvPr>
        </p:nvSpPr>
        <p:spPr>
          <a:xfrm>
            <a:off x="358773" y="1441450"/>
            <a:ext cx="6788151" cy="1052513"/>
          </a:xfrm>
        </p:spPr>
        <p:txBody>
          <a:bodyPr/>
          <a:lstStyle>
            <a:lvl1pPr marL="0" indent="0">
              <a:buFont typeface="Arial"/>
              <a:buNone/>
              <a:defRPr/>
            </a:lvl1pPr>
          </a:lstStyle>
          <a:p>
            <a:pPr lvl="0"/>
            <a:r>
              <a:rPr lang="de-DE"/>
              <a:t>Mastertextformat bearbeiten</a:t>
            </a:r>
            <a:endParaRPr lang="en-US"/>
          </a:p>
        </p:txBody>
      </p:sp>
      <p:sp>
        <p:nvSpPr>
          <p:cNvPr id="10" name="Textplatzhalter 9"/>
          <p:cNvSpPr>
            <a:spLocks noGrp="1"/>
          </p:cNvSpPr>
          <p:nvPr>
            <p:ph type="body" sz="quarter" idx="14"/>
          </p:nvPr>
        </p:nvSpPr>
        <p:spPr>
          <a:xfrm>
            <a:off x="358774" y="2520000"/>
            <a:ext cx="6788150" cy="3506787"/>
          </a:xfrm>
        </p:spPr>
        <p:txBody>
          <a:bodyPr/>
          <a:lstStyle>
            <a:lvl1pPr>
              <a:defRPr>
                <a:latin typeface="Times New Roman" panose="02020603050405020304" pitchFamily="18" charset="0"/>
                <a:cs typeface="Times New Roman" panose="02020603050405020304" pitchFamily="18" charset="0"/>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Textplatzhalter 11"/>
          <p:cNvSpPr>
            <a:spLocks noGrp="1"/>
          </p:cNvSpPr>
          <p:nvPr>
            <p:ph type="body" sz="quarter" idx="15"/>
          </p:nvPr>
        </p:nvSpPr>
        <p:spPr>
          <a:xfrm>
            <a:off x="7312025" y="1441450"/>
            <a:ext cx="1473200" cy="4578350"/>
          </a:xfrm>
        </p:spPr>
        <p:txBody>
          <a:bodyPr>
            <a:normAutofit/>
          </a:bodyPr>
          <a:lstStyle>
            <a:lvl1pPr>
              <a:defRPr sz="1200">
                <a:solidFill>
                  <a:srgbClr val="7AB800"/>
                </a:solidFill>
              </a:defRPr>
            </a:lvl1pPr>
          </a:lstStyle>
          <a:p>
            <a:pPr lvl="0"/>
            <a:r>
              <a:rPr lang="de-DE"/>
              <a:t>Mastertextformat bearbeiten</a:t>
            </a:r>
          </a:p>
        </p:txBody>
      </p:sp>
    </p:spTree>
    <p:extLst>
      <p:ext uri="{BB962C8B-B14F-4D97-AF65-F5344CB8AC3E}">
        <p14:creationId xmlns:p14="http://schemas.microsoft.com/office/powerpoint/2010/main" val="141119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Head Copy">
    <p:spTree>
      <p:nvGrpSpPr>
        <p:cNvPr id="1" name=""/>
        <p:cNvGrpSpPr/>
        <p:nvPr/>
      </p:nvGrpSpPr>
      <p:grpSpPr>
        <a:xfrm>
          <a:off x="0" y="0"/>
          <a:ext cx="0" cy="0"/>
          <a:chOff x="0" y="0"/>
          <a:chExt cx="0" cy="0"/>
        </a:xfrm>
      </p:grpSpPr>
      <p:sp>
        <p:nvSpPr>
          <p:cNvPr id="2" name="Titel 1"/>
          <p:cNvSpPr>
            <a:spLocks noGrp="1"/>
          </p:cNvSpPr>
          <p:nvPr>
            <p:ph type="title"/>
          </p:nvPr>
        </p:nvSpPr>
        <p:spPr>
          <a:xfrm>
            <a:off x="358774" y="354013"/>
            <a:ext cx="7808913" cy="1087437"/>
          </a:xfrm>
        </p:spPr>
        <p:txBody>
          <a:bodyPr anchor="t">
            <a:normAutofit/>
          </a:bodyPr>
          <a:lstStyle>
            <a:lvl1pPr algn="l">
              <a:defRPr sz="3000" b="1" cap="none">
                <a:solidFill>
                  <a:schemeClr val="accent3"/>
                </a:solidFill>
              </a:defRPr>
            </a:lvl1pPr>
          </a:lstStyle>
          <a:p>
            <a:r>
              <a:rPr lang="de-DE"/>
              <a:t>Mastertitelformat bearbeiten</a:t>
            </a:r>
            <a:endParaRPr lang="en-US"/>
          </a:p>
        </p:txBody>
      </p:sp>
      <p:sp>
        <p:nvSpPr>
          <p:cNvPr id="3" name="Textplatzhalter 2"/>
          <p:cNvSpPr>
            <a:spLocks noGrp="1"/>
          </p:cNvSpPr>
          <p:nvPr>
            <p:ph type="body" idx="1"/>
          </p:nvPr>
        </p:nvSpPr>
        <p:spPr>
          <a:xfrm>
            <a:off x="358775" y="1441450"/>
            <a:ext cx="7808913" cy="4569883"/>
          </a:xfrm>
        </p:spPr>
        <p:txBody>
          <a:bodyPr anchor="t" anchorCtr="0">
            <a:normAutofit/>
          </a:bodyPr>
          <a:lstStyle>
            <a:lvl1pPr marL="355600" indent="-355600">
              <a:buSzPct val="100000"/>
              <a:buFontTx/>
              <a:buBlip>
                <a:blip r:embed="rId2"/>
              </a:buBlip>
              <a:defRPr sz="160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6" name="Foliennummernplatzhalter 5"/>
          <p:cNvSpPr>
            <a:spLocks noGrp="1"/>
          </p:cNvSpPr>
          <p:nvPr>
            <p:ph type="sldNum" sz="quarter" idx="12"/>
          </p:nvPr>
        </p:nvSpPr>
        <p:spPr/>
        <p:txBody>
          <a:bodyPr/>
          <a:lstStyle/>
          <a:p>
            <a:fld id="{8D722CD4-0A3B-5C4C-BA2C-DA53DD9A6173}" type="slidenum">
              <a:t>‹Nr.›</a:t>
            </a:fld>
            <a:endParaRPr lang="en-US"/>
          </a:p>
        </p:txBody>
      </p:sp>
    </p:spTree>
    <p:extLst>
      <p:ext uri="{BB962C8B-B14F-4D97-AF65-F5344CB8AC3E}">
        <p14:creationId xmlns:p14="http://schemas.microsoft.com/office/powerpoint/2010/main" val="673745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 Copy 2sp">
    <p:spTree>
      <p:nvGrpSpPr>
        <p:cNvPr id="1" name=""/>
        <p:cNvGrpSpPr/>
        <p:nvPr/>
      </p:nvGrpSpPr>
      <p:grpSpPr>
        <a:xfrm>
          <a:off x="0" y="0"/>
          <a:ext cx="0" cy="0"/>
          <a:chOff x="0" y="0"/>
          <a:chExt cx="0" cy="0"/>
        </a:xfrm>
      </p:grpSpPr>
      <p:sp>
        <p:nvSpPr>
          <p:cNvPr id="2" name="Titel 1"/>
          <p:cNvSpPr>
            <a:spLocks noGrp="1"/>
          </p:cNvSpPr>
          <p:nvPr>
            <p:ph type="title"/>
          </p:nvPr>
        </p:nvSpPr>
        <p:spPr>
          <a:xfrm>
            <a:off x="358775" y="354013"/>
            <a:ext cx="7808913" cy="1076325"/>
          </a:xfrm>
        </p:spPr>
        <p:txBody>
          <a:bodyPr/>
          <a:lstStyle>
            <a:lvl1pPr>
              <a:defRPr>
                <a:solidFill>
                  <a:schemeClr val="accent3"/>
                </a:solidFill>
              </a:defRPr>
            </a:lvl1pPr>
          </a:lstStyle>
          <a:p>
            <a:r>
              <a:rPr lang="de-DE"/>
              <a:t>Mastertitelformat bearbeiten</a:t>
            </a:r>
            <a:endParaRPr lang="en-US"/>
          </a:p>
        </p:txBody>
      </p:sp>
      <p:sp>
        <p:nvSpPr>
          <p:cNvPr id="3" name="Inhaltsplatzhalter 2"/>
          <p:cNvSpPr>
            <a:spLocks noGrp="1"/>
          </p:cNvSpPr>
          <p:nvPr>
            <p:ph sz="half" idx="1"/>
          </p:nvPr>
        </p:nvSpPr>
        <p:spPr>
          <a:xfrm>
            <a:off x="358775" y="1441449"/>
            <a:ext cx="3780000" cy="4551363"/>
          </a:xfrm>
        </p:spPr>
        <p:txBody>
          <a:bodyPr/>
          <a:lstStyle>
            <a:lvl1pPr>
              <a:defRPr sz="1600">
                <a:solidFill>
                  <a:schemeClr val="tx1"/>
                </a:solidFill>
                <a:latin typeface="Times New Roman" panose="02020603050405020304" pitchFamily="18" charset="0"/>
                <a:cs typeface="Times New Roman" panose="02020603050405020304" pitchFamily="18" charset="0"/>
              </a:defRPr>
            </a:lvl1pPr>
            <a:lvl2pPr>
              <a:defRPr sz="1600">
                <a:solidFill>
                  <a:schemeClr val="tx1"/>
                </a:solidFill>
                <a:latin typeface="Times New Roman" panose="02020603050405020304" pitchFamily="18" charset="0"/>
                <a:cs typeface="Times New Roman" panose="02020603050405020304" pitchFamily="18" charset="0"/>
              </a:defRPr>
            </a:lvl2pPr>
            <a:lvl3pPr>
              <a:defRPr sz="1600">
                <a:solidFill>
                  <a:schemeClr val="tx1"/>
                </a:solidFill>
                <a:latin typeface="Times New Roman" panose="02020603050405020304" pitchFamily="18" charset="0"/>
                <a:cs typeface="Times New Roman" panose="02020603050405020304" pitchFamily="18" charset="0"/>
              </a:defRPr>
            </a:lvl3pPr>
            <a:lvl4pPr>
              <a:defRPr sz="1600">
                <a:solidFill>
                  <a:schemeClr val="tx1"/>
                </a:solidFill>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393132" y="1441449"/>
            <a:ext cx="3780000" cy="4551363"/>
          </a:xfrm>
        </p:spPr>
        <p:txBody>
          <a:bodyPr>
            <a:normAutofit/>
          </a:bodyPr>
          <a:lstStyle>
            <a:lvl1pPr>
              <a:defRPr sz="1600">
                <a:solidFill>
                  <a:schemeClr val="tx1"/>
                </a:solidFill>
                <a:latin typeface="Times New Roman" panose="02020603050405020304" pitchFamily="18" charset="0"/>
                <a:cs typeface="Times New Roman" panose="02020603050405020304" pitchFamily="18"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endParaRPr lang="en-US" dirty="0"/>
          </a:p>
        </p:txBody>
      </p:sp>
      <p:sp>
        <p:nvSpPr>
          <p:cNvPr id="7" name="Foliennummernplatzhalter 6"/>
          <p:cNvSpPr>
            <a:spLocks noGrp="1"/>
          </p:cNvSpPr>
          <p:nvPr>
            <p:ph type="sldNum" sz="quarter" idx="12"/>
          </p:nvPr>
        </p:nvSpPr>
        <p:spPr/>
        <p:txBody>
          <a:bodyPr/>
          <a:lstStyle/>
          <a:p>
            <a:fld id="{8D722CD4-0A3B-5C4C-BA2C-DA53DD9A6173}" type="slidenum">
              <a:t>‹Nr.›</a:t>
            </a:fld>
            <a:endParaRPr lang="en-US"/>
          </a:p>
        </p:txBody>
      </p:sp>
    </p:spTree>
    <p:extLst>
      <p:ext uri="{BB962C8B-B14F-4D97-AF65-F5344CB8AC3E}">
        <p14:creationId xmlns:p14="http://schemas.microsoft.com/office/powerpoint/2010/main" val="3911951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Head Sub Copy 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de-DE"/>
              <a:t>Mastertitelformat bearbeiten</a:t>
            </a:r>
            <a:endParaRPr lang="en-US"/>
          </a:p>
        </p:txBody>
      </p:sp>
      <p:sp>
        <p:nvSpPr>
          <p:cNvPr id="3" name="Textplatzhalter 2"/>
          <p:cNvSpPr>
            <a:spLocks noGrp="1"/>
          </p:cNvSpPr>
          <p:nvPr>
            <p:ph type="body" idx="1"/>
          </p:nvPr>
        </p:nvSpPr>
        <p:spPr>
          <a:xfrm>
            <a:off x="358775" y="1440391"/>
            <a:ext cx="3780000" cy="1060450"/>
          </a:xfrm>
        </p:spPr>
        <p:txBody>
          <a:bodyPr anchor="t" anchorCtr="0">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358775" y="2513013"/>
            <a:ext cx="3780000" cy="3481387"/>
          </a:xfrm>
        </p:spPr>
        <p:txBody>
          <a:bodyPr>
            <a:normAutofit/>
          </a:bodyPr>
          <a:lstStyle>
            <a:lvl1pPr>
              <a:defRPr sz="1600">
                <a:solidFill>
                  <a:schemeClr val="tx1"/>
                </a:solidFill>
                <a:latin typeface="Times New Roman" panose="02020603050405020304" pitchFamily="18" charset="0"/>
                <a:cs typeface="Times New Roman" panose="02020603050405020304" pitchFamily="18" charset="0"/>
              </a:defRPr>
            </a:lvl1pPr>
            <a:lvl2pPr>
              <a:defRPr sz="1600">
                <a:solidFill>
                  <a:schemeClr val="tx1"/>
                </a:solidFill>
                <a:latin typeface="Times New Roman" panose="02020603050405020304" pitchFamily="18" charset="0"/>
                <a:cs typeface="Times New Roman" panose="02020603050405020304" pitchFamily="18" charset="0"/>
              </a:defRPr>
            </a:lvl2pPr>
            <a:lvl3pPr>
              <a:defRPr sz="1600">
                <a:solidFill>
                  <a:schemeClr val="tx1"/>
                </a:solidFill>
                <a:latin typeface="Times New Roman" panose="02020603050405020304" pitchFamily="18" charset="0"/>
                <a:cs typeface="Times New Roman" panose="02020603050405020304" pitchFamily="18" charset="0"/>
              </a:defRPr>
            </a:lvl3pPr>
            <a:lvl4pPr>
              <a:defRPr sz="1600">
                <a:solidFill>
                  <a:schemeClr val="tx1"/>
                </a:solidFill>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4388979" y="1440391"/>
            <a:ext cx="3780000" cy="1072621"/>
          </a:xfrm>
        </p:spPr>
        <p:txBody>
          <a:bodyPr anchor="t" anchorCtr="0">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388978" y="2513013"/>
            <a:ext cx="3780000" cy="3481387"/>
          </a:xfrm>
        </p:spPr>
        <p:txBody>
          <a:bodyPr>
            <a:normAutofit/>
          </a:bodyPr>
          <a:lstStyle>
            <a:lvl1pPr>
              <a:defRPr sz="1600">
                <a:solidFill>
                  <a:schemeClr val="tx1"/>
                </a:solidFill>
                <a:latin typeface="Times New Roman" panose="02020603050405020304" pitchFamily="18" charset="0"/>
                <a:cs typeface="Times New Roman" panose="02020603050405020304" pitchFamily="18" charset="0"/>
              </a:defRPr>
            </a:lvl1pPr>
            <a:lvl2pPr>
              <a:defRPr sz="1600">
                <a:solidFill>
                  <a:schemeClr val="tx1"/>
                </a:solidFill>
                <a:latin typeface="Times New Roman" panose="02020603050405020304" pitchFamily="18" charset="0"/>
                <a:cs typeface="Times New Roman" panose="02020603050405020304" pitchFamily="18" charset="0"/>
              </a:defRPr>
            </a:lvl2pPr>
            <a:lvl3pPr>
              <a:defRPr sz="1600">
                <a:solidFill>
                  <a:schemeClr val="tx1"/>
                </a:solidFill>
                <a:latin typeface="Times New Roman" panose="02020603050405020304" pitchFamily="18" charset="0"/>
                <a:cs typeface="Times New Roman" panose="02020603050405020304" pitchFamily="18" charset="0"/>
              </a:defRPr>
            </a:lvl3pPr>
            <a:lvl4pPr>
              <a:defRPr sz="1600">
                <a:solidFill>
                  <a:schemeClr val="tx1"/>
                </a:solidFill>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Foliennummernplatzhalter 8"/>
          <p:cNvSpPr>
            <a:spLocks noGrp="1"/>
          </p:cNvSpPr>
          <p:nvPr>
            <p:ph type="sldNum" sz="quarter" idx="12"/>
          </p:nvPr>
        </p:nvSpPr>
        <p:spPr/>
        <p:txBody>
          <a:bodyPr/>
          <a:lstStyle/>
          <a:p>
            <a:fld id="{8D722CD4-0A3B-5C4C-BA2C-DA53DD9A6173}" type="slidenum">
              <a:t>‹Nr.›</a:t>
            </a:fld>
            <a:endParaRPr lang="en-US"/>
          </a:p>
        </p:txBody>
      </p:sp>
    </p:spTree>
    <p:extLst>
      <p:ext uri="{BB962C8B-B14F-4D97-AF65-F5344CB8AC3E}">
        <p14:creationId xmlns:p14="http://schemas.microsoft.com/office/powerpoint/2010/main" val="290612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1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de-DE" dirty="0"/>
              <a:t>Mastertitelformat bearbeiten</a:t>
            </a:r>
            <a:endParaRPr lang="en-US" dirty="0"/>
          </a:p>
        </p:txBody>
      </p:sp>
      <p:sp>
        <p:nvSpPr>
          <p:cNvPr id="8" name="Textplatzhalter 7"/>
          <p:cNvSpPr>
            <a:spLocks noGrp="1"/>
          </p:cNvSpPr>
          <p:nvPr>
            <p:ph type="body" sz="quarter" idx="10"/>
          </p:nvPr>
        </p:nvSpPr>
        <p:spPr>
          <a:xfrm>
            <a:off x="4176000" y="3240000"/>
            <a:ext cx="4609225" cy="2449600"/>
          </a:xfrm>
        </p:spPr>
        <p:txBody>
          <a:bodyPr>
            <a:normAutofit/>
          </a:bodyPr>
          <a:lstStyle>
            <a:lvl1pPr marL="0" indent="0">
              <a:spcAft>
                <a:spcPts val="2000"/>
              </a:spcAft>
              <a:buNone/>
              <a:defRPr sz="1600" baseline="0">
                <a:solidFill>
                  <a:schemeClr val="tx1"/>
                </a:solidFill>
                <a:latin typeface="Arial"/>
                <a:cs typeface="Arial"/>
              </a:defRPr>
            </a:lvl1pPr>
            <a:lvl2pPr marL="0" indent="0">
              <a:spcBef>
                <a:spcPts val="0"/>
              </a:spcBef>
              <a:spcAft>
                <a:spcPts val="800"/>
              </a:spcAft>
              <a:buClr>
                <a:schemeClr val="accent1"/>
              </a:buClr>
              <a:buFont typeface="Arial"/>
              <a:buNone/>
              <a:defRPr sz="1200" baseline="0">
                <a:solidFill>
                  <a:schemeClr val="tx1"/>
                </a:solidFill>
                <a:latin typeface="Arial"/>
                <a:cs typeface="Arial"/>
              </a:defRPr>
            </a:lvl2pPr>
            <a:lvl3pPr marL="541338" indent="-269875">
              <a:spcBef>
                <a:spcPts val="0"/>
              </a:spcBef>
              <a:buFont typeface="Lucida Grande"/>
              <a:buChar char="─"/>
              <a:defRPr sz="1600">
                <a:solidFill>
                  <a:schemeClr val="tx1"/>
                </a:solidFill>
                <a:latin typeface="Arial"/>
                <a:cs typeface="Arial"/>
              </a:defRPr>
            </a:lvl3pPr>
            <a:lvl4pPr marL="0" indent="0">
              <a:spcBef>
                <a:spcPts val="0"/>
              </a:spcBef>
              <a:spcAft>
                <a:spcPts val="800"/>
              </a:spcAft>
              <a:buNone/>
              <a:defRPr sz="1800">
                <a:solidFill>
                  <a:schemeClr val="tx1"/>
                </a:solidFill>
                <a:latin typeface="Times"/>
                <a:cs typeface="Times"/>
              </a:defRPr>
            </a:lvl4pPr>
            <a:lvl5pPr marL="0" indent="0">
              <a:spcBef>
                <a:spcPts val="0"/>
              </a:spcBef>
              <a:buNone/>
              <a:defRPr sz="1600">
                <a:solidFill>
                  <a:schemeClr val="tx1"/>
                </a:solidFill>
                <a:latin typeface="Arial"/>
                <a:cs typeface="Arial"/>
              </a:defRPr>
            </a:lvl5pPr>
          </a:lstStyle>
          <a:p>
            <a:pPr lvl="0"/>
            <a:r>
              <a:rPr lang="de-DE" dirty="0"/>
              <a:t>Mastertextformat bearbeiten</a:t>
            </a:r>
          </a:p>
          <a:p>
            <a:pPr lvl="1"/>
            <a:r>
              <a:rPr lang="de-DE" dirty="0"/>
              <a:t>Zweite Ebene</a:t>
            </a:r>
          </a:p>
        </p:txBody>
      </p:sp>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8912" y="6428501"/>
            <a:ext cx="2705076" cy="45797"/>
          </a:xfrm>
          <a:prstGeom prst="rect">
            <a:avLst/>
          </a:prstGeom>
        </p:spPr>
      </p:pic>
    </p:spTree>
    <p:extLst>
      <p:ext uri="{BB962C8B-B14F-4D97-AF65-F5344CB8AC3E}">
        <p14:creationId xmlns:p14="http://schemas.microsoft.com/office/powerpoint/2010/main" val="3512641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Head">
    <p:spTree>
      <p:nvGrpSpPr>
        <p:cNvPr id="1" name=""/>
        <p:cNvGrpSpPr/>
        <p:nvPr/>
      </p:nvGrpSpPr>
      <p:grpSpPr>
        <a:xfrm>
          <a:off x="0" y="0"/>
          <a:ext cx="0" cy="0"/>
          <a:chOff x="0" y="0"/>
          <a:chExt cx="0" cy="0"/>
        </a:xfrm>
      </p:grpSpPr>
      <p:sp>
        <p:nvSpPr>
          <p:cNvPr id="2" name="Titel 1"/>
          <p:cNvSpPr>
            <a:spLocks noGrp="1"/>
          </p:cNvSpPr>
          <p:nvPr>
            <p:ph type="title"/>
          </p:nvPr>
        </p:nvSpPr>
        <p:spPr>
          <a:xfrm>
            <a:off x="358775" y="354013"/>
            <a:ext cx="7808913" cy="1087437"/>
          </a:xfrm>
        </p:spPr>
        <p:txBody>
          <a:bodyPr/>
          <a:lstStyle>
            <a:lvl1pPr>
              <a:defRPr>
                <a:solidFill>
                  <a:schemeClr val="accent3"/>
                </a:solidFill>
              </a:defRPr>
            </a:lvl1pPr>
          </a:lstStyle>
          <a:p>
            <a:r>
              <a:rPr lang="de-DE"/>
              <a:t>Mastertitelformat bearbeiten</a:t>
            </a:r>
            <a:endParaRPr lang="en-US"/>
          </a:p>
        </p:txBody>
      </p:sp>
      <p:sp>
        <p:nvSpPr>
          <p:cNvPr id="5" name="Foliennummernplatzhalter 4"/>
          <p:cNvSpPr>
            <a:spLocks noGrp="1"/>
          </p:cNvSpPr>
          <p:nvPr>
            <p:ph type="sldNum" sz="quarter" idx="12"/>
          </p:nvPr>
        </p:nvSpPr>
        <p:spPr/>
        <p:txBody>
          <a:bodyPr/>
          <a:lstStyle/>
          <a:p>
            <a:fld id="{8D722CD4-0A3B-5C4C-BA2C-DA53DD9A6173}" type="slidenum">
              <a:t>‹Nr.›</a:t>
            </a:fld>
            <a:endParaRPr lang="en-US"/>
          </a:p>
        </p:txBody>
      </p:sp>
    </p:spTree>
    <p:extLst>
      <p:ext uri="{BB962C8B-B14F-4D97-AF65-F5344CB8AC3E}">
        <p14:creationId xmlns:p14="http://schemas.microsoft.com/office/powerpoint/2010/main" val="3043395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D722CD4-0A3B-5C4C-BA2C-DA53DD9A6173}" type="slidenum">
              <a:t>‹Nr.›</a:t>
            </a:fld>
            <a:endParaRPr lang="en-US"/>
          </a:p>
        </p:txBody>
      </p:sp>
    </p:spTree>
    <p:extLst>
      <p:ext uri="{BB962C8B-B14F-4D97-AF65-F5344CB8AC3E}">
        <p14:creationId xmlns:p14="http://schemas.microsoft.com/office/powerpoint/2010/main" val="1038413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 Bild Copy">
    <p:spTree>
      <p:nvGrpSpPr>
        <p:cNvPr id="1" name=""/>
        <p:cNvGrpSpPr/>
        <p:nvPr/>
      </p:nvGrpSpPr>
      <p:grpSpPr>
        <a:xfrm>
          <a:off x="0" y="0"/>
          <a:ext cx="0" cy="0"/>
          <a:chOff x="0" y="0"/>
          <a:chExt cx="0" cy="0"/>
        </a:xfrm>
      </p:grpSpPr>
      <p:sp>
        <p:nvSpPr>
          <p:cNvPr id="2" name="Titel 1"/>
          <p:cNvSpPr>
            <a:spLocks noGrp="1"/>
          </p:cNvSpPr>
          <p:nvPr>
            <p:ph type="title"/>
          </p:nvPr>
        </p:nvSpPr>
        <p:spPr>
          <a:xfrm>
            <a:off x="358776" y="354013"/>
            <a:ext cx="7808912" cy="1087437"/>
          </a:xfrm>
        </p:spPr>
        <p:txBody>
          <a:bodyPr anchor="t" anchorCtr="0">
            <a:normAutofit/>
          </a:bodyPr>
          <a:lstStyle>
            <a:lvl1pPr algn="l">
              <a:defRPr sz="3000" b="1">
                <a:solidFill>
                  <a:schemeClr val="accent3"/>
                </a:solidFill>
              </a:defRPr>
            </a:lvl1pPr>
          </a:lstStyle>
          <a:p>
            <a:r>
              <a:rPr lang="de-DE"/>
              <a:t>Mastertitelformat bearbeiten</a:t>
            </a:r>
            <a:endParaRPr lang="en-US"/>
          </a:p>
        </p:txBody>
      </p:sp>
      <p:sp>
        <p:nvSpPr>
          <p:cNvPr id="3" name="Inhaltsplatzhalter 2"/>
          <p:cNvSpPr>
            <a:spLocks noGrp="1"/>
          </p:cNvSpPr>
          <p:nvPr>
            <p:ph idx="1"/>
          </p:nvPr>
        </p:nvSpPr>
        <p:spPr>
          <a:xfrm>
            <a:off x="3851999" y="1441449"/>
            <a:ext cx="4315689" cy="4544483"/>
          </a:xfrm>
        </p:spPr>
        <p:txBody>
          <a:bodyPr anchor="t" anchorCtr="0">
            <a:normAutofit/>
          </a:bodyPr>
          <a:lstStyle>
            <a:lvl1pPr>
              <a:defRPr sz="1600">
                <a:solidFill>
                  <a:schemeClr val="tx1"/>
                </a:solidFill>
                <a:latin typeface="Times New Roman" panose="02020603050405020304" pitchFamily="18" charset="0"/>
                <a:cs typeface="Times New Roman" panose="02020603050405020304" pitchFamily="18" charset="0"/>
              </a:defRPr>
            </a:lvl1pPr>
            <a:lvl2pPr>
              <a:defRPr sz="1600">
                <a:solidFill>
                  <a:schemeClr val="tx1"/>
                </a:solidFill>
                <a:latin typeface="Times New Roman" panose="02020603050405020304" pitchFamily="18" charset="0"/>
                <a:cs typeface="Times New Roman" panose="02020603050405020304" pitchFamily="18" charset="0"/>
              </a:defRPr>
            </a:lvl2pPr>
            <a:lvl3pPr>
              <a:defRPr sz="1600">
                <a:solidFill>
                  <a:schemeClr val="tx1"/>
                </a:solidFill>
                <a:latin typeface="Times New Roman" panose="02020603050405020304" pitchFamily="18" charset="0"/>
                <a:cs typeface="Times New Roman" panose="02020603050405020304" pitchFamily="18" charset="0"/>
              </a:defRPr>
            </a:lvl3pPr>
            <a:lvl4pPr>
              <a:defRPr sz="1600">
                <a:solidFill>
                  <a:schemeClr val="tx1"/>
                </a:solidFill>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Foliennummernplatzhalter 6"/>
          <p:cNvSpPr>
            <a:spLocks noGrp="1"/>
          </p:cNvSpPr>
          <p:nvPr>
            <p:ph type="sldNum" sz="quarter" idx="12"/>
          </p:nvPr>
        </p:nvSpPr>
        <p:spPr/>
        <p:txBody>
          <a:bodyPr/>
          <a:lstStyle/>
          <a:p>
            <a:fld id="{8D722CD4-0A3B-5C4C-BA2C-DA53DD9A6173}" type="slidenum">
              <a:t>‹Nr.›</a:t>
            </a:fld>
            <a:endParaRPr lang="en-US"/>
          </a:p>
        </p:txBody>
      </p:sp>
      <p:sp>
        <p:nvSpPr>
          <p:cNvPr id="9" name="Bildplatzhalter 8"/>
          <p:cNvSpPr>
            <a:spLocks noGrp="1"/>
          </p:cNvSpPr>
          <p:nvPr>
            <p:ph type="pic" sz="quarter" idx="13"/>
          </p:nvPr>
        </p:nvSpPr>
        <p:spPr>
          <a:xfrm>
            <a:off x="358775" y="1441448"/>
            <a:ext cx="3240000" cy="4544483"/>
          </a:xfrm>
        </p:spPr>
        <p:txBody>
          <a:bodyPr/>
          <a:lstStyle>
            <a:lvl1pPr marL="0" indent="0">
              <a:buFont typeface="Arial"/>
              <a:buNone/>
              <a:defRPr/>
            </a:lvl1pPr>
          </a:lstStyle>
          <a:p>
            <a:endParaRPr lang="en-US"/>
          </a:p>
        </p:txBody>
      </p:sp>
    </p:spTree>
    <p:extLst>
      <p:ext uri="{BB962C8B-B14F-4D97-AF65-F5344CB8AC3E}">
        <p14:creationId xmlns:p14="http://schemas.microsoft.com/office/powerpoint/2010/main" val="150729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Head Bild BU">
    <p:spTree>
      <p:nvGrpSpPr>
        <p:cNvPr id="1" name=""/>
        <p:cNvGrpSpPr/>
        <p:nvPr/>
      </p:nvGrpSpPr>
      <p:grpSpPr>
        <a:xfrm>
          <a:off x="0" y="0"/>
          <a:ext cx="0" cy="0"/>
          <a:chOff x="0" y="0"/>
          <a:chExt cx="0" cy="0"/>
        </a:xfrm>
      </p:grpSpPr>
      <p:sp>
        <p:nvSpPr>
          <p:cNvPr id="2" name="Titel 1"/>
          <p:cNvSpPr>
            <a:spLocks noGrp="1"/>
          </p:cNvSpPr>
          <p:nvPr>
            <p:ph type="title"/>
          </p:nvPr>
        </p:nvSpPr>
        <p:spPr>
          <a:xfrm>
            <a:off x="358775" y="362480"/>
            <a:ext cx="6788150" cy="1078970"/>
          </a:xfrm>
        </p:spPr>
        <p:txBody>
          <a:bodyPr anchor="t" anchorCtr="0">
            <a:normAutofit/>
          </a:bodyPr>
          <a:lstStyle>
            <a:lvl1pPr algn="l">
              <a:defRPr sz="2600" b="1"/>
            </a:lvl1pPr>
          </a:lstStyle>
          <a:p>
            <a:r>
              <a:rPr lang="de-DE"/>
              <a:t>Mastertitelformat bearbeiten</a:t>
            </a:r>
            <a:endParaRPr lang="en-US"/>
          </a:p>
        </p:txBody>
      </p:sp>
      <p:sp>
        <p:nvSpPr>
          <p:cNvPr id="3" name="Bildplatzhalter 2"/>
          <p:cNvSpPr>
            <a:spLocks noGrp="1"/>
          </p:cNvSpPr>
          <p:nvPr>
            <p:ph type="pic" idx="1"/>
          </p:nvPr>
        </p:nvSpPr>
        <p:spPr>
          <a:xfrm>
            <a:off x="358775" y="1441449"/>
            <a:ext cx="6788150" cy="45614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7312025" y="1430337"/>
            <a:ext cx="1473199" cy="4572529"/>
          </a:xfrm>
        </p:spPr>
        <p:txBody>
          <a:bodyPr>
            <a:normAutofit/>
          </a:bodyPr>
          <a:lstStyle>
            <a:lvl1pPr marL="0" indent="0">
              <a:buNone/>
              <a:defRPr sz="10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Foliennummernplatzhalter 6"/>
          <p:cNvSpPr>
            <a:spLocks noGrp="1"/>
          </p:cNvSpPr>
          <p:nvPr>
            <p:ph type="sldNum" sz="quarter" idx="12"/>
          </p:nvPr>
        </p:nvSpPr>
        <p:spPr/>
        <p:txBody>
          <a:bodyPr/>
          <a:lstStyle/>
          <a:p>
            <a:fld id="{8D722CD4-0A3B-5C4C-BA2C-DA53DD9A6173}" type="slidenum">
              <a:t>‹Nr.›</a:t>
            </a:fld>
            <a:endParaRPr lang="en-US"/>
          </a:p>
        </p:txBody>
      </p:sp>
    </p:spTree>
    <p:extLst>
      <p:ext uri="{BB962C8B-B14F-4D97-AF65-F5344CB8AC3E}">
        <p14:creationId xmlns:p14="http://schemas.microsoft.com/office/powerpoint/2010/main" val="3961312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rait">
    <p:spTree>
      <p:nvGrpSpPr>
        <p:cNvPr id="1" name=""/>
        <p:cNvGrpSpPr/>
        <p:nvPr/>
      </p:nvGrpSpPr>
      <p:grpSpPr>
        <a:xfrm>
          <a:off x="0" y="0"/>
          <a:ext cx="0" cy="0"/>
          <a:chOff x="0" y="0"/>
          <a:chExt cx="0" cy="0"/>
        </a:xfrm>
      </p:grpSpPr>
      <p:sp>
        <p:nvSpPr>
          <p:cNvPr id="2" name="Titel 1"/>
          <p:cNvSpPr>
            <a:spLocks noGrp="1"/>
          </p:cNvSpPr>
          <p:nvPr>
            <p:ph type="title"/>
          </p:nvPr>
        </p:nvSpPr>
        <p:spPr>
          <a:xfrm>
            <a:off x="358775" y="354013"/>
            <a:ext cx="7808913" cy="1087437"/>
          </a:xfrm>
        </p:spPr>
        <p:txBody>
          <a:bodyPr>
            <a:normAutofit/>
          </a:bodyPr>
          <a:lstStyle>
            <a:lvl1pPr>
              <a:tabLst>
                <a:tab pos="1074738" algn="l"/>
              </a:tabLst>
              <a:defRPr sz="2400"/>
            </a:lvl1pPr>
          </a:lstStyle>
          <a:p>
            <a:r>
              <a:rPr lang="de-DE"/>
              <a:t>Mastertitelformat bearbeiten</a:t>
            </a:r>
            <a:endParaRPr lang="en-US"/>
          </a:p>
        </p:txBody>
      </p:sp>
      <p:sp>
        <p:nvSpPr>
          <p:cNvPr id="3" name="Foliennummernplatzhalter 2"/>
          <p:cNvSpPr>
            <a:spLocks noGrp="1"/>
          </p:cNvSpPr>
          <p:nvPr>
            <p:ph type="sldNum" sz="quarter" idx="10"/>
          </p:nvPr>
        </p:nvSpPr>
        <p:spPr/>
        <p:txBody>
          <a:bodyPr/>
          <a:lstStyle/>
          <a:p>
            <a:fld id="{8D722CD4-0A3B-5C4C-BA2C-DA53DD9A6173}" type="slidenum">
              <a:rPr lang="en-US"/>
              <a:pPr/>
              <a:t>‹Nr.›</a:t>
            </a:fld>
            <a:endParaRPr lang="en-US"/>
          </a:p>
        </p:txBody>
      </p:sp>
      <p:sp>
        <p:nvSpPr>
          <p:cNvPr id="5" name="Bildplatzhalter 4"/>
          <p:cNvSpPr>
            <a:spLocks noGrp="1"/>
          </p:cNvSpPr>
          <p:nvPr>
            <p:ph type="pic" sz="quarter" idx="11"/>
          </p:nvPr>
        </p:nvSpPr>
        <p:spPr>
          <a:xfrm>
            <a:off x="358775" y="1441450"/>
            <a:ext cx="2880000" cy="1980000"/>
          </a:xfrm>
        </p:spPr>
        <p:txBody>
          <a:bodyPr/>
          <a:lstStyle>
            <a:lvl1pPr marL="0" indent="0">
              <a:buFont typeface="Arial"/>
              <a:buNone/>
              <a:defRPr/>
            </a:lvl1pPr>
          </a:lstStyle>
          <a:p>
            <a:endParaRPr lang="en-US"/>
          </a:p>
        </p:txBody>
      </p:sp>
      <p:sp>
        <p:nvSpPr>
          <p:cNvPr id="7" name="Textplatzhalter 6"/>
          <p:cNvSpPr>
            <a:spLocks noGrp="1"/>
          </p:cNvSpPr>
          <p:nvPr>
            <p:ph type="body" sz="quarter" idx="12"/>
          </p:nvPr>
        </p:nvSpPr>
        <p:spPr>
          <a:xfrm>
            <a:off x="3492000" y="1440000"/>
            <a:ext cx="4675688" cy="4571333"/>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Textplatzhalter 5"/>
          <p:cNvSpPr>
            <a:spLocks noGrp="1"/>
          </p:cNvSpPr>
          <p:nvPr>
            <p:ph type="body" sz="quarter" idx="13"/>
          </p:nvPr>
        </p:nvSpPr>
        <p:spPr>
          <a:xfrm>
            <a:off x="358775" y="3600000"/>
            <a:ext cx="2880000" cy="371998"/>
          </a:xfrm>
          <a:solidFill>
            <a:schemeClr val="bg1">
              <a:lumMod val="85000"/>
            </a:schemeClr>
          </a:solidFill>
        </p:spPr>
        <p:txBody>
          <a:bodyPr lIns="108000" tIns="108000" rIns="108000" bIns="108000">
            <a:spAutoFit/>
          </a:bodyPr>
          <a:lstStyle>
            <a:lvl1pPr marL="0" indent="0">
              <a:spcAft>
                <a:spcPts val="0"/>
              </a:spcAft>
              <a:buFont typeface="Arial"/>
              <a:buNone/>
              <a:defRPr sz="1000"/>
            </a:lvl1pPr>
          </a:lstStyle>
          <a:p>
            <a:pPr lvl="0"/>
            <a:r>
              <a:rPr lang="de-DE"/>
              <a:t>Mastertextformat bearbeiten</a:t>
            </a:r>
            <a:endParaRPr lang="en-US"/>
          </a:p>
        </p:txBody>
      </p:sp>
    </p:spTree>
    <p:extLst>
      <p:ext uri="{BB962C8B-B14F-4D97-AF65-F5344CB8AC3E}">
        <p14:creationId xmlns:p14="http://schemas.microsoft.com/office/powerpoint/2010/main" val="415278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Inhaltsplatzhalter 2"/>
          <p:cNvSpPr>
            <a:spLocks noGrp="1"/>
          </p:cNvSpPr>
          <p:nvPr>
            <p:ph sz="quarter" idx="10"/>
          </p:nvPr>
        </p:nvSpPr>
        <p:spPr>
          <a:xfrm>
            <a:off x="7092950" y="6524625"/>
            <a:ext cx="914400" cy="914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0810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noChangeAspect="1"/>
          </p:cNvSpPr>
          <p:nvPr>
            <p:ph idx="1"/>
          </p:nvPr>
        </p:nvSpPr>
        <p:spPr/>
        <p:txBody>
          <a:bodyPr/>
          <a:lstStyle>
            <a:lvl5pPr marL="0" indent="0">
              <a:buFont typeface="Arial" pitchFamily="34" charset="0"/>
              <a:buNone/>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931323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66058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1 d">
    <p:spTree>
      <p:nvGrpSpPr>
        <p:cNvPr id="1" name=""/>
        <p:cNvGrpSpPr/>
        <p:nvPr/>
      </p:nvGrpSpPr>
      <p:grpSpPr>
        <a:xfrm>
          <a:off x="0" y="0"/>
          <a:ext cx="0" cy="0"/>
          <a:chOff x="0" y="0"/>
          <a:chExt cx="0" cy="0"/>
        </a:xfrm>
      </p:grpSpPr>
      <p:sp>
        <p:nvSpPr>
          <p:cNvPr id="2" name="Titel 1"/>
          <p:cNvSpPr>
            <a:spLocks noGrp="1"/>
          </p:cNvSpPr>
          <p:nvPr>
            <p:ph type="title"/>
          </p:nvPr>
        </p:nvSpPr>
        <p:spPr>
          <a:xfrm>
            <a:off x="4176000" y="1440000"/>
            <a:ext cx="4609225" cy="1800000"/>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176000" y="3240000"/>
            <a:ext cx="4609225" cy="2462300"/>
          </a:xfrm>
        </p:spPr>
        <p:txBody>
          <a:bodyPr>
            <a:normAutofit/>
          </a:bodyPr>
          <a:lstStyle>
            <a:lvl1pPr>
              <a:spcAft>
                <a:spcPts val="2000"/>
              </a:spcAft>
              <a:defRPr sz="1600"/>
            </a:lvl1pPr>
            <a:lvl2pPr marL="266700" indent="-266700">
              <a:spcAft>
                <a:spcPts val="1800"/>
              </a:spcAft>
              <a:buFontTx/>
              <a:buBlip>
                <a:blip r:embed="rId2"/>
              </a:buBlip>
              <a:defRPr sz="1200"/>
            </a:lvl2pPr>
            <a:lvl3pPr marL="444500" indent="-179388">
              <a:buClr>
                <a:schemeClr val="accent3"/>
              </a:buClr>
              <a:buFont typeface="Wingdings" charset="2"/>
              <a:buChar char="§"/>
              <a:defRPr sz="1200"/>
            </a:lvl3pPr>
            <a:lvl4pPr marL="623888" indent="-179388">
              <a:buClr>
                <a:schemeClr val="accent3"/>
              </a:buClr>
              <a:defRPr sz="1200"/>
            </a:lvl4pPr>
            <a:lvl5pPr marL="623888" indent="-179388">
              <a:buClr>
                <a:schemeClr val="accent3"/>
              </a:buClr>
              <a:defRPr sz="12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6" name="Bild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8912" y="6428501"/>
            <a:ext cx="2705076" cy="457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2 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176000" y="1440000"/>
            <a:ext cx="4609225" cy="1771032"/>
          </a:xfrm>
        </p:spPr>
        <p:txBody>
          <a:bodyPr>
            <a:normAutofit/>
          </a:bodyPr>
          <a:lstStyle>
            <a:lvl1pPr>
              <a:defRPr sz="3600" baseline="0"/>
            </a:lvl1pPr>
          </a:lstStyle>
          <a:p>
            <a:r>
              <a:rPr lang="de-DE" dirty="0"/>
              <a:t>Mastertitelformat bearbeiten</a:t>
            </a:r>
            <a:endParaRPr lang="en-US" dirty="0"/>
          </a:p>
        </p:txBody>
      </p:sp>
      <p:sp>
        <p:nvSpPr>
          <p:cNvPr id="6" name="Textplatzhalter 5"/>
          <p:cNvSpPr>
            <a:spLocks noGrp="1"/>
          </p:cNvSpPr>
          <p:nvPr>
            <p:ph type="body" sz="quarter" idx="12" hasCustomPrompt="1"/>
          </p:nvPr>
        </p:nvSpPr>
        <p:spPr>
          <a:xfrm>
            <a:off x="4176000" y="3240000"/>
            <a:ext cx="4609225" cy="2475000"/>
          </a:xfrm>
        </p:spPr>
        <p:txBody>
          <a:bodyPr>
            <a:normAutofit/>
          </a:bodyPr>
          <a:lstStyle>
            <a:lvl1pPr>
              <a:spcAft>
                <a:spcPts val="0"/>
              </a:spcAft>
              <a:defRPr sz="1600">
                <a:latin typeface="Arial"/>
                <a:cs typeface="Arial"/>
              </a:defRPr>
            </a:lvl1pPr>
            <a:lvl2pPr marL="540000" indent="-270000">
              <a:spcAft>
                <a:spcPts val="800"/>
              </a:spcAft>
              <a:defRPr sz="1600">
                <a:latin typeface="Arial"/>
                <a:cs typeface="Arial"/>
              </a:defRPr>
            </a:lvl2pPr>
            <a:lvl3pPr marL="540000" indent="-270000">
              <a:spcAft>
                <a:spcPts val="800"/>
              </a:spcAft>
              <a:defRPr sz="1600">
                <a:latin typeface="Arial"/>
                <a:cs typeface="Arial"/>
              </a:defRPr>
            </a:lvl3pPr>
            <a:lvl4pPr marL="540000" indent="-270000">
              <a:spcAft>
                <a:spcPts val="800"/>
              </a:spcAft>
              <a:defRPr sz="1600">
                <a:latin typeface="Arial"/>
                <a:cs typeface="Arial"/>
              </a:defRPr>
            </a:lvl4pPr>
            <a:lvl5pPr marL="540000" indent="-270000">
              <a:spcAft>
                <a:spcPts val="800"/>
              </a:spcAft>
              <a:defRPr sz="1600">
                <a:latin typeface="Arial"/>
                <a:cs typeface="Arial"/>
              </a:defRPr>
            </a:lvl5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406090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2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de-DE" dirty="0"/>
              <a:t>Mastertitelformat bearbeiten</a:t>
            </a:r>
            <a:endParaRPr lang="en-US" dirty="0"/>
          </a:p>
        </p:txBody>
      </p:sp>
      <p:sp>
        <p:nvSpPr>
          <p:cNvPr id="8" name="Textplatzhalter 7"/>
          <p:cNvSpPr>
            <a:spLocks noGrp="1"/>
          </p:cNvSpPr>
          <p:nvPr>
            <p:ph type="body" sz="quarter" idx="10"/>
          </p:nvPr>
        </p:nvSpPr>
        <p:spPr>
          <a:xfrm>
            <a:off x="4176000" y="3240000"/>
            <a:ext cx="4609225" cy="2462300"/>
          </a:xfrm>
        </p:spPr>
        <p:txBody>
          <a:bodyPr>
            <a:normAutofit/>
          </a:bodyPr>
          <a:lstStyle>
            <a:lvl1pPr marL="0" indent="0">
              <a:spcAft>
                <a:spcPts val="2000"/>
              </a:spcAft>
              <a:buNone/>
              <a:defRPr sz="1600" baseline="0">
                <a:solidFill>
                  <a:schemeClr val="tx1"/>
                </a:solidFill>
                <a:latin typeface="Arial"/>
                <a:cs typeface="Arial"/>
              </a:defRPr>
            </a:lvl1pPr>
            <a:lvl2pPr marL="271463" indent="-271463">
              <a:spcBef>
                <a:spcPts val="0"/>
              </a:spcBef>
              <a:spcAft>
                <a:spcPts val="800"/>
              </a:spcAft>
              <a:buClr>
                <a:schemeClr val="accent1"/>
              </a:buClr>
              <a:buSzPct val="100000"/>
              <a:buFontTx/>
              <a:buBlip>
                <a:blip r:embed="rId3"/>
              </a:buBlip>
              <a:defRPr sz="1200" baseline="0">
                <a:solidFill>
                  <a:schemeClr val="tx1"/>
                </a:solidFill>
                <a:latin typeface="Arial"/>
                <a:cs typeface="Arial"/>
              </a:defRPr>
            </a:lvl2pPr>
            <a:lvl3pPr marL="541338" indent="-269875">
              <a:spcBef>
                <a:spcPts val="0"/>
              </a:spcBef>
              <a:buFont typeface="Lucida Grande"/>
              <a:buChar char="─"/>
              <a:defRPr sz="1600">
                <a:solidFill>
                  <a:schemeClr val="tx1"/>
                </a:solidFill>
                <a:latin typeface="Arial"/>
                <a:cs typeface="Arial"/>
              </a:defRPr>
            </a:lvl3pPr>
            <a:lvl4pPr marL="0" indent="0">
              <a:spcBef>
                <a:spcPts val="0"/>
              </a:spcBef>
              <a:spcAft>
                <a:spcPts val="800"/>
              </a:spcAft>
              <a:buNone/>
              <a:defRPr sz="1800">
                <a:solidFill>
                  <a:schemeClr val="tx1"/>
                </a:solidFill>
                <a:latin typeface="Times"/>
                <a:cs typeface="Times"/>
              </a:defRPr>
            </a:lvl4pPr>
            <a:lvl5pPr marL="0" indent="0">
              <a:spcBef>
                <a:spcPts val="0"/>
              </a:spcBef>
              <a:buNone/>
              <a:defRPr sz="1600">
                <a:solidFill>
                  <a:schemeClr val="tx1"/>
                </a:solidFill>
                <a:latin typeface="Arial"/>
                <a:cs typeface="Arial"/>
              </a:defRPr>
            </a:lvl5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377956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2 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76000" y="1440000"/>
            <a:ext cx="4609225" cy="1800000"/>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176000" y="3240000"/>
            <a:ext cx="4609225" cy="2462300"/>
          </a:xfrm>
        </p:spPr>
        <p:txBody>
          <a:bodyPr>
            <a:normAutofit/>
          </a:bodyPr>
          <a:lstStyle>
            <a:lvl1pPr>
              <a:spcAft>
                <a:spcPts val="2000"/>
              </a:spcAft>
              <a:defRPr sz="1600"/>
            </a:lvl1pPr>
            <a:lvl2pPr marL="271463" indent="-271463">
              <a:spcAft>
                <a:spcPts val="1800"/>
              </a:spcAft>
              <a:buFontTx/>
              <a:buBlip>
                <a:blip r:embed="rId3"/>
              </a:buBlip>
              <a:defRPr sz="1200"/>
            </a:lvl2pPr>
            <a:lvl3pPr marL="449263" indent="-177800">
              <a:defRPr sz="1200"/>
            </a:lvl3pPr>
            <a:lvl4pPr marL="627063" indent="-177800">
              <a:defRPr sz="1200"/>
            </a:lvl4pPr>
            <a:lvl5pPr marL="627063" indent="-177800">
              <a:defRPr sz="12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4074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2 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76000" y="1440000"/>
            <a:ext cx="4609225" cy="1800000"/>
          </a:xfrm>
        </p:spPr>
        <p:txBody>
          <a:bodyPr anchor="t" anchorCtr="0">
            <a:normAutofit/>
          </a:bodyPr>
          <a:lstStyle>
            <a:lvl1pPr algn="l">
              <a:defRPr sz="3600" b="1"/>
            </a:lvl1pPr>
          </a:lstStyle>
          <a:p>
            <a:r>
              <a:rPr lang="de-DE" dirty="0" smtClean="0"/>
              <a:t>Titelmasterformat durch Klicken bearbeiten</a:t>
            </a:r>
            <a:endParaRPr lang="de-DE" dirty="0"/>
          </a:p>
        </p:txBody>
      </p:sp>
      <p:sp>
        <p:nvSpPr>
          <p:cNvPr id="9" name="Textplatzhalter 8"/>
          <p:cNvSpPr>
            <a:spLocks noGrp="1"/>
          </p:cNvSpPr>
          <p:nvPr>
            <p:ph type="body" sz="quarter" idx="10"/>
          </p:nvPr>
        </p:nvSpPr>
        <p:spPr>
          <a:xfrm>
            <a:off x="4175999" y="3240000"/>
            <a:ext cx="4609225" cy="2475000"/>
          </a:xfrm>
        </p:spPr>
        <p:txBody>
          <a:bodyPr/>
          <a:lstStyle>
            <a:lvl1pPr>
              <a:spcAft>
                <a:spcPts val="2000"/>
              </a:spcAft>
              <a:defRPr/>
            </a:lvl1pPr>
            <a:lvl2pPr marL="271463" indent="-271463">
              <a:spcAft>
                <a:spcPts val="1800"/>
              </a:spcAft>
              <a:buFontTx/>
              <a:buBlip>
                <a:blip r:embed="rId3"/>
              </a:buBlip>
              <a:defRPr sz="1200"/>
            </a:lvl2pPr>
            <a:lvl3pPr marL="449263" indent="-177800">
              <a:defRPr sz="1200"/>
            </a:lvl3pPr>
            <a:lvl4pPr marL="627063" indent="-177800">
              <a:defRPr sz="1200"/>
            </a:lvl4pPr>
            <a:lvl5pPr marL="627063" indent="-177800">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22070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 2 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174300" y="1440000"/>
            <a:ext cx="4610926" cy="1800000"/>
          </a:xfrm>
        </p:spPr>
        <p:txBody>
          <a:bodyPr rIns="0" bIns="0" anchor="t" anchorCtr="0">
            <a:normAutofit/>
          </a:bodyPr>
          <a:lstStyle>
            <a:lvl1pPr algn="l">
              <a:defRPr sz="3600" baseline="0">
                <a:latin typeface="Times New Roman" panose="02020603050405020304" pitchFamily="18" charset="0"/>
              </a:defRPr>
            </a:lvl1pPr>
          </a:lstStyle>
          <a:p>
            <a:r>
              <a:rPr lang="de-DE" dirty="0" smtClean="0"/>
              <a:t>Mastertitelformat bearbeiten</a:t>
            </a:r>
            <a:endParaRPr lang="en-US" dirty="0"/>
          </a:p>
        </p:txBody>
      </p:sp>
      <p:sp>
        <p:nvSpPr>
          <p:cNvPr id="3" name="Untertitel 2"/>
          <p:cNvSpPr>
            <a:spLocks noGrp="1"/>
          </p:cNvSpPr>
          <p:nvPr>
            <p:ph type="subTitle" idx="1"/>
          </p:nvPr>
        </p:nvSpPr>
        <p:spPr>
          <a:xfrm>
            <a:off x="4176000" y="3240000"/>
            <a:ext cx="4609225" cy="2475000"/>
          </a:xfrm>
        </p:spPr>
        <p:txBody>
          <a:bodyPr rIns="0" bIns="0"/>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US" dirty="0"/>
          </a:p>
        </p:txBody>
      </p:sp>
    </p:spTree>
    <p:extLst>
      <p:ext uri="{BB962C8B-B14F-4D97-AF65-F5344CB8AC3E}">
        <p14:creationId xmlns:p14="http://schemas.microsoft.com/office/powerpoint/2010/main" val="69671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char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8775" y="359307"/>
            <a:ext cx="6788150" cy="2165987"/>
          </a:xfrm>
        </p:spPr>
        <p:txBody>
          <a:bodyPr>
            <a:normAutofit/>
          </a:bodyPr>
          <a:lstStyle>
            <a:lvl1pPr>
              <a:defRPr sz="3600" baseline="0"/>
            </a:lvl1pPr>
          </a:lstStyle>
          <a:p>
            <a:r>
              <a:rPr lang="de-DE" dirty="0"/>
              <a:t>Mastertitelformat bearbeiten</a:t>
            </a:r>
            <a:endParaRPr lang="en-US" dirty="0"/>
          </a:p>
        </p:txBody>
      </p:sp>
      <p:sp>
        <p:nvSpPr>
          <p:cNvPr id="6" name="Textplatzhalter 5"/>
          <p:cNvSpPr>
            <a:spLocks noGrp="1"/>
          </p:cNvSpPr>
          <p:nvPr>
            <p:ph type="body" sz="quarter" idx="12" hasCustomPrompt="1"/>
          </p:nvPr>
        </p:nvSpPr>
        <p:spPr>
          <a:xfrm>
            <a:off x="358775" y="2520000"/>
            <a:ext cx="6788150" cy="3489854"/>
          </a:xfrm>
        </p:spPr>
        <p:txBody>
          <a:bodyPr>
            <a:normAutofit/>
          </a:bodyPr>
          <a:lstStyle>
            <a:lvl1pPr>
              <a:spcAft>
                <a:spcPts val="0"/>
              </a:spcAft>
              <a:defRPr sz="1600">
                <a:latin typeface="Arial"/>
                <a:cs typeface="Arial"/>
              </a:defRPr>
            </a:lvl1pPr>
            <a:lvl2pPr marL="540000" indent="-270000">
              <a:spcAft>
                <a:spcPts val="800"/>
              </a:spcAft>
              <a:defRPr sz="1600">
                <a:latin typeface="Arial"/>
                <a:cs typeface="Arial"/>
              </a:defRPr>
            </a:lvl2pPr>
            <a:lvl3pPr marL="540000" indent="-270000">
              <a:spcAft>
                <a:spcPts val="800"/>
              </a:spcAft>
              <a:defRPr sz="1600">
                <a:latin typeface="Arial"/>
                <a:cs typeface="Arial"/>
              </a:defRPr>
            </a:lvl3pPr>
            <a:lvl4pPr marL="540000" indent="-270000">
              <a:spcAft>
                <a:spcPts val="800"/>
              </a:spcAft>
              <a:defRPr sz="1600">
                <a:latin typeface="Arial"/>
                <a:cs typeface="Arial"/>
              </a:defRPr>
            </a:lvl4pPr>
            <a:lvl5pPr marL="540000" indent="-270000">
              <a:spcAft>
                <a:spcPts val="800"/>
              </a:spcAft>
              <a:defRPr sz="1600">
                <a:latin typeface="Arial"/>
                <a:cs typeface="Arial"/>
              </a:defRPr>
            </a:lvl5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165391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9.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176000" y="1440000"/>
            <a:ext cx="4609225" cy="1800000"/>
          </a:xfrm>
          <a:prstGeom prst="rect">
            <a:avLst/>
          </a:prstGeom>
        </p:spPr>
        <p:txBody>
          <a:bodyPr vert="horz" lIns="0" tIns="0" rIns="0" bIns="0" rtlCol="0" anchor="t" anchorCtr="0">
            <a:normAutofit/>
          </a:bodyPr>
          <a:lstStyle/>
          <a:p>
            <a:r>
              <a:rPr lang="de-DE" dirty="0" smtClean="0"/>
              <a:t>Mastertitelformat bearbeiten</a:t>
            </a:r>
            <a:endParaRPr lang="en-US" dirty="0"/>
          </a:p>
        </p:txBody>
      </p:sp>
      <p:sp>
        <p:nvSpPr>
          <p:cNvPr id="3" name="Textplatzhalter 2"/>
          <p:cNvSpPr>
            <a:spLocks noGrp="1"/>
          </p:cNvSpPr>
          <p:nvPr>
            <p:ph type="body" idx="1"/>
          </p:nvPr>
        </p:nvSpPr>
        <p:spPr>
          <a:xfrm>
            <a:off x="4176000" y="3240000"/>
            <a:ext cx="4609225" cy="2466000"/>
          </a:xfrm>
          <a:prstGeom prst="rect">
            <a:avLst/>
          </a:prstGeom>
        </p:spPr>
        <p:txBody>
          <a:bodyPr vert="horz" lIns="0" tIns="0" rIns="0" bIns="0" rtlCol="0">
            <a:normAutofit/>
          </a:bodyPr>
          <a:lstStyle/>
          <a:p>
            <a:pPr lvl="0"/>
            <a:r>
              <a:rPr lang="de-DE" dirty="0"/>
              <a:t>Mastertextformat bearbeiten</a:t>
            </a:r>
          </a:p>
        </p:txBody>
      </p:sp>
      <p:pic>
        <p:nvPicPr>
          <p:cNvPr id="6" name="Bild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9" y="1242000"/>
            <a:ext cx="3441461" cy="2108199"/>
          </a:xfrm>
          <a:prstGeom prst="rect">
            <a:avLst/>
          </a:prstGeom>
        </p:spPr>
      </p:pic>
      <p:pic>
        <p:nvPicPr>
          <p:cNvPr id="7" name="Bild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76000" y="5708660"/>
            <a:ext cx="2159000" cy="794779"/>
          </a:xfrm>
          <a:prstGeom prst="rect">
            <a:avLst/>
          </a:prstGeom>
        </p:spPr>
      </p:pic>
    </p:spTree>
    <p:extLst>
      <p:ext uri="{BB962C8B-B14F-4D97-AF65-F5344CB8AC3E}">
        <p14:creationId xmlns:p14="http://schemas.microsoft.com/office/powerpoint/2010/main" val="76112156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82" r:id="rId3"/>
  </p:sldLayoutIdLst>
  <p:hf hdr="0" ftr="0" dt="0"/>
  <p:txStyles>
    <p:titleStyle>
      <a:lvl1pPr algn="l" defTabSz="457200" rtl="0" eaLnBrk="1" latinLnBrk="0" hangingPunct="1">
        <a:lnSpc>
          <a:spcPct val="100000"/>
        </a:lnSpc>
        <a:spcBef>
          <a:spcPct val="0"/>
        </a:spcBef>
        <a:buNone/>
        <a:defRPr sz="3600" b="1" kern="1200" cap="none" baseline="0">
          <a:solidFill>
            <a:schemeClr val="accent3"/>
          </a:solidFill>
          <a:latin typeface="Times New Roman" panose="02020603050405020304" pitchFamily="18" charset="0"/>
          <a:ea typeface="+mj-ea"/>
          <a:cs typeface="Times New Roman" panose="02020603050405020304" pitchFamily="18" charset="0"/>
        </a:defRPr>
      </a:lvl1pPr>
    </p:titleStyle>
    <p:bodyStyle>
      <a:lvl1pPr marL="0" indent="0" algn="l" defTabSz="457200" rtl="0" eaLnBrk="1" latinLnBrk="0" hangingPunct="1">
        <a:spcBef>
          <a:spcPts val="0"/>
        </a:spcBef>
        <a:buClr>
          <a:schemeClr val="accent1"/>
        </a:buClr>
        <a:buFont typeface="ZapfDingbats" pitchFamily="82" charset="2"/>
        <a:buNone/>
        <a:defRPr sz="1600" kern="1200">
          <a:solidFill>
            <a:schemeClr val="tx1"/>
          </a:solidFill>
          <a:latin typeface="Arial"/>
          <a:ea typeface="+mn-ea"/>
          <a:cs typeface="Arial"/>
        </a:defRPr>
      </a:lvl1pPr>
      <a:lvl2pPr marL="0" indent="0" algn="l" defTabSz="457200" rtl="0" eaLnBrk="1" latinLnBrk="0" hangingPunct="1">
        <a:spcBef>
          <a:spcPts val="0"/>
        </a:spcBef>
        <a:buFont typeface="Lucida Grande"/>
        <a:buNone/>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176000" y="1440000"/>
            <a:ext cx="4609225" cy="1800000"/>
          </a:xfrm>
          <a:prstGeom prst="rect">
            <a:avLst/>
          </a:prstGeom>
        </p:spPr>
        <p:txBody>
          <a:bodyPr vert="horz" lIns="0" tIns="0" rIns="0" bIns="0" rtlCol="0" anchor="t" anchorCtr="0">
            <a:normAutofit/>
          </a:bodyPr>
          <a:lstStyle/>
          <a:p>
            <a:r>
              <a:rPr lang="de-DE" dirty="0" smtClean="0"/>
              <a:t>Mastertitelformat bearbeiten</a:t>
            </a:r>
            <a:endParaRPr lang="en-US" dirty="0"/>
          </a:p>
        </p:txBody>
      </p:sp>
      <p:sp>
        <p:nvSpPr>
          <p:cNvPr id="3" name="Textplatzhalter 2"/>
          <p:cNvSpPr>
            <a:spLocks noGrp="1"/>
          </p:cNvSpPr>
          <p:nvPr>
            <p:ph type="body" idx="1"/>
          </p:nvPr>
        </p:nvSpPr>
        <p:spPr>
          <a:xfrm>
            <a:off x="4176000" y="3240000"/>
            <a:ext cx="4609225" cy="2466000"/>
          </a:xfrm>
          <a:prstGeom prst="rect">
            <a:avLst/>
          </a:prstGeom>
        </p:spPr>
        <p:txBody>
          <a:bodyPr vert="horz" lIns="0" tIns="0" rIns="0" bIns="0" rtlCol="0">
            <a:normAutofit/>
          </a:bodyPr>
          <a:lstStyle/>
          <a:p>
            <a:pPr lvl="0"/>
            <a:r>
              <a:rPr lang="de-DE" dirty="0"/>
              <a:t>Mastertextformat bearbeiten</a:t>
            </a:r>
          </a:p>
        </p:txBody>
      </p:sp>
    </p:spTree>
    <p:extLst>
      <p:ext uri="{BB962C8B-B14F-4D97-AF65-F5344CB8AC3E}">
        <p14:creationId xmlns:p14="http://schemas.microsoft.com/office/powerpoint/2010/main" val="2813844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87" r:id="rId5"/>
  </p:sldLayoutIdLst>
  <p:hf hdr="0" ftr="0" dt="0"/>
  <p:txStyles>
    <p:titleStyle>
      <a:lvl1pPr algn="l" defTabSz="457200" rtl="0" eaLnBrk="1" latinLnBrk="0" hangingPunct="1">
        <a:lnSpc>
          <a:spcPct val="100000"/>
        </a:lnSpc>
        <a:spcBef>
          <a:spcPct val="0"/>
        </a:spcBef>
        <a:buNone/>
        <a:defRPr sz="3600" b="1" kern="1200" cap="none"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0" indent="0" algn="l" defTabSz="457200" rtl="0" eaLnBrk="1" latinLnBrk="0" hangingPunct="1">
        <a:spcBef>
          <a:spcPts val="0"/>
        </a:spcBef>
        <a:buClr>
          <a:schemeClr val="accent1"/>
        </a:buClr>
        <a:buFont typeface="ZapfDingbats" pitchFamily="82" charset="2"/>
        <a:buNone/>
        <a:defRPr sz="1600" kern="1200">
          <a:solidFill>
            <a:schemeClr val="tx1"/>
          </a:solidFill>
          <a:latin typeface="Arial"/>
          <a:ea typeface="+mn-ea"/>
          <a:cs typeface="Arial"/>
        </a:defRPr>
      </a:lvl1pPr>
      <a:lvl2pPr marL="0" indent="0" algn="l" defTabSz="457200" rtl="0" eaLnBrk="1" latinLnBrk="0" hangingPunct="1">
        <a:spcBef>
          <a:spcPts val="0"/>
        </a:spcBef>
        <a:buFont typeface="Lucida Grande"/>
        <a:buNone/>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8776" y="354013"/>
            <a:ext cx="6788150" cy="2159000"/>
          </a:xfrm>
          <a:prstGeom prst="rect">
            <a:avLst/>
          </a:prstGeom>
        </p:spPr>
        <p:txBody>
          <a:bodyPr vert="horz" lIns="0" tIns="0" rIns="0" bIns="0" rtlCol="0" anchor="t" anchorCtr="0">
            <a:normAutofit/>
          </a:bodyPr>
          <a:lstStyle/>
          <a:p>
            <a:r>
              <a:rPr lang="de-DE" dirty="0" smtClean="0"/>
              <a:t>Mastertitelformat bearbeiten</a:t>
            </a:r>
            <a:endParaRPr lang="en-US" dirty="0"/>
          </a:p>
        </p:txBody>
      </p:sp>
      <p:sp>
        <p:nvSpPr>
          <p:cNvPr id="3" name="Textplatzhalter 2"/>
          <p:cNvSpPr>
            <a:spLocks noGrp="1"/>
          </p:cNvSpPr>
          <p:nvPr>
            <p:ph type="body" idx="1"/>
          </p:nvPr>
        </p:nvSpPr>
        <p:spPr>
          <a:xfrm>
            <a:off x="358775" y="2513013"/>
            <a:ext cx="6788150" cy="3480750"/>
          </a:xfrm>
          <a:prstGeom prst="rect">
            <a:avLst/>
          </a:prstGeom>
        </p:spPr>
        <p:txBody>
          <a:bodyPr vert="horz" lIns="0" tIns="0" rIns="0" bIns="0" rtlCol="0">
            <a:normAutofit/>
          </a:bodyPr>
          <a:lstStyle/>
          <a:p>
            <a:pPr lvl="0"/>
            <a:r>
              <a:rPr lang="de-DE" dirty="0"/>
              <a:t>Mastertextformat bearbeiten</a:t>
            </a:r>
          </a:p>
        </p:txBody>
      </p:sp>
    </p:spTree>
    <p:extLst>
      <p:ext uri="{BB962C8B-B14F-4D97-AF65-F5344CB8AC3E}">
        <p14:creationId xmlns:p14="http://schemas.microsoft.com/office/powerpoint/2010/main" val="34019271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l" defTabSz="457200" rtl="0" eaLnBrk="1" latinLnBrk="0" hangingPunct="1">
        <a:lnSpc>
          <a:spcPct val="100000"/>
        </a:lnSpc>
        <a:spcBef>
          <a:spcPct val="0"/>
        </a:spcBef>
        <a:buNone/>
        <a:defRPr sz="3600" b="1" kern="1200" cap="none"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0" indent="0" algn="l" defTabSz="457200" rtl="0" eaLnBrk="1" latinLnBrk="0" hangingPunct="1">
        <a:spcBef>
          <a:spcPts val="0"/>
        </a:spcBef>
        <a:buClr>
          <a:schemeClr val="accent1"/>
        </a:buClr>
        <a:buFont typeface="ZapfDingbats" pitchFamily="82" charset="2"/>
        <a:buNone/>
        <a:defRPr sz="1600" kern="1200">
          <a:solidFill>
            <a:schemeClr val="tx1"/>
          </a:solidFill>
          <a:latin typeface="Arial"/>
          <a:ea typeface="+mn-ea"/>
          <a:cs typeface="Arial"/>
        </a:defRPr>
      </a:lvl1pPr>
      <a:lvl2pPr marL="0" indent="0" algn="l" defTabSz="457200" rtl="0" eaLnBrk="1" latinLnBrk="0" hangingPunct="1">
        <a:spcBef>
          <a:spcPts val="0"/>
        </a:spcBef>
        <a:buFont typeface="Lucida Grande"/>
        <a:buNone/>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8775" y="354013"/>
            <a:ext cx="6788150" cy="2165988"/>
          </a:xfrm>
          <a:prstGeom prst="rect">
            <a:avLst/>
          </a:prstGeom>
        </p:spPr>
        <p:txBody>
          <a:bodyPr vert="horz" lIns="0" tIns="0" rIns="0" bIns="0" rtlCol="0" anchor="t" anchorCtr="0">
            <a:normAutofit/>
          </a:bodyPr>
          <a:lstStyle/>
          <a:p>
            <a:r>
              <a:rPr lang="de-DE" dirty="0" smtClean="0"/>
              <a:t>Mastertitelformat bearbeiten</a:t>
            </a:r>
            <a:endParaRPr lang="en-US" dirty="0"/>
          </a:p>
        </p:txBody>
      </p:sp>
      <p:sp>
        <p:nvSpPr>
          <p:cNvPr id="3" name="Textplatzhalter 2"/>
          <p:cNvSpPr>
            <a:spLocks noGrp="1"/>
          </p:cNvSpPr>
          <p:nvPr>
            <p:ph type="body" idx="1"/>
          </p:nvPr>
        </p:nvSpPr>
        <p:spPr>
          <a:xfrm>
            <a:off x="358775" y="2520001"/>
            <a:ext cx="6788149" cy="3480750"/>
          </a:xfrm>
          <a:prstGeom prst="rect">
            <a:avLst/>
          </a:prstGeom>
        </p:spPr>
        <p:txBody>
          <a:bodyPr vert="horz" lIns="0" tIns="0" rIns="0" bIns="0" rtlCol="0">
            <a:normAutofit/>
          </a:bodyPr>
          <a:lstStyle/>
          <a:p>
            <a:pPr lvl="0"/>
            <a:r>
              <a:rPr lang="de-DE" dirty="0"/>
              <a:t>Mastertextformat bearbeiten</a:t>
            </a:r>
          </a:p>
        </p:txBody>
      </p:sp>
      <p:pic>
        <p:nvPicPr>
          <p:cNvPr id="6" name="Bild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976000"/>
            <a:ext cx="9144000" cy="536448"/>
          </a:xfrm>
          <a:prstGeom prst="rect">
            <a:avLst/>
          </a:prstGeom>
        </p:spPr>
      </p:pic>
    </p:spTree>
    <p:extLst>
      <p:ext uri="{BB962C8B-B14F-4D97-AF65-F5344CB8AC3E}">
        <p14:creationId xmlns:p14="http://schemas.microsoft.com/office/powerpoint/2010/main" val="18295396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defTabSz="457200" rtl="0" eaLnBrk="1" latinLnBrk="0" hangingPunct="1">
        <a:lnSpc>
          <a:spcPct val="100000"/>
        </a:lnSpc>
        <a:spcBef>
          <a:spcPct val="0"/>
        </a:spcBef>
        <a:buNone/>
        <a:defRPr sz="3600" b="1" kern="1200" cap="none" baseline="0">
          <a:solidFill>
            <a:schemeClr val="accent3"/>
          </a:solidFill>
          <a:latin typeface="Times New Roman" panose="02020603050405020304" pitchFamily="18" charset="0"/>
          <a:ea typeface="+mj-ea"/>
          <a:cs typeface="Times New Roman" panose="02020603050405020304" pitchFamily="18" charset="0"/>
        </a:defRPr>
      </a:lvl1pPr>
    </p:titleStyle>
    <p:bodyStyle>
      <a:lvl1pPr marL="0" indent="0" algn="l" defTabSz="457200" rtl="0" eaLnBrk="1" latinLnBrk="0" hangingPunct="1">
        <a:spcBef>
          <a:spcPts val="0"/>
        </a:spcBef>
        <a:buClr>
          <a:schemeClr val="accent1"/>
        </a:buClr>
        <a:buFont typeface="ZapfDingbats" pitchFamily="82" charset="2"/>
        <a:buNone/>
        <a:defRPr sz="1600" kern="1200">
          <a:solidFill>
            <a:schemeClr val="tx1"/>
          </a:solidFill>
          <a:latin typeface="Arial"/>
          <a:ea typeface="+mn-ea"/>
          <a:cs typeface="Arial"/>
        </a:defRPr>
      </a:lvl1pPr>
      <a:lvl2pPr marL="0" indent="0" algn="l" defTabSz="457200" rtl="0" eaLnBrk="1" latinLnBrk="0" hangingPunct="1">
        <a:spcBef>
          <a:spcPts val="0"/>
        </a:spcBef>
        <a:buFont typeface="Lucida Grande"/>
        <a:buNone/>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976000"/>
            <a:ext cx="9144000" cy="536448"/>
          </a:xfrm>
          <a:prstGeom prst="rect">
            <a:avLst/>
          </a:prstGeom>
        </p:spPr>
      </p:pic>
      <p:sp>
        <p:nvSpPr>
          <p:cNvPr id="2" name="Titelplatzhalter 1"/>
          <p:cNvSpPr>
            <a:spLocks noGrp="1"/>
          </p:cNvSpPr>
          <p:nvPr>
            <p:ph type="title"/>
          </p:nvPr>
        </p:nvSpPr>
        <p:spPr>
          <a:xfrm>
            <a:off x="358775" y="354013"/>
            <a:ext cx="7808912" cy="1087437"/>
          </a:xfrm>
          <a:prstGeom prst="rect">
            <a:avLst/>
          </a:prstGeom>
        </p:spPr>
        <p:txBody>
          <a:bodyPr vert="horz" lIns="0" tIns="0" rIns="0" bIns="0" rtlCol="0" anchor="t" anchorCtr="0">
            <a:normAutofit/>
          </a:bodyPr>
          <a:lstStyle/>
          <a:p>
            <a:r>
              <a:rPr lang="de-DE" dirty="0"/>
              <a:t>Mastertitelformat bearbeiten</a:t>
            </a:r>
            <a:endParaRPr lang="en-US" dirty="0"/>
          </a:p>
        </p:txBody>
      </p:sp>
      <p:sp>
        <p:nvSpPr>
          <p:cNvPr id="3" name="Textplatzhalter 2"/>
          <p:cNvSpPr>
            <a:spLocks noGrp="1"/>
          </p:cNvSpPr>
          <p:nvPr>
            <p:ph type="body" idx="1"/>
          </p:nvPr>
        </p:nvSpPr>
        <p:spPr>
          <a:xfrm>
            <a:off x="358774" y="1441450"/>
            <a:ext cx="7808913" cy="455930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4"/>
          </p:nvPr>
        </p:nvSpPr>
        <p:spPr>
          <a:xfrm>
            <a:off x="358775" y="6210000"/>
            <a:ext cx="1800000" cy="180000"/>
          </a:xfrm>
          <a:prstGeom prst="rect">
            <a:avLst/>
          </a:prstGeom>
        </p:spPr>
        <p:txBody>
          <a:bodyPr vert="horz" lIns="0" tIns="0" rIns="0" bIns="0" rtlCol="0" anchor="t" anchorCtr="0"/>
          <a:lstStyle>
            <a:lvl1pPr algn="l">
              <a:defRPr sz="900">
                <a:solidFill>
                  <a:schemeClr val="accent3"/>
                </a:solidFill>
                <a:latin typeface="Arial"/>
                <a:cs typeface="Arial"/>
              </a:defRPr>
            </a:lvl1pPr>
          </a:lstStyle>
          <a:p>
            <a:fld id="{8D722CD4-0A3B-5C4C-BA2C-DA53DD9A6173}" type="slidenum">
              <a:rPr lang="en-US"/>
              <a:pPr/>
              <a:t>‹Nr.›</a:t>
            </a:fld>
            <a:endParaRPr lang="en-US"/>
          </a:p>
        </p:txBody>
      </p:sp>
    </p:spTree>
    <p:extLst>
      <p:ext uri="{BB962C8B-B14F-4D97-AF65-F5344CB8AC3E}">
        <p14:creationId xmlns:p14="http://schemas.microsoft.com/office/powerpoint/2010/main" val="32921086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4" r:id="rId10"/>
  </p:sldLayoutIdLst>
  <p:hf hdr="0" ftr="0" dt="0"/>
  <p:txStyles>
    <p:titleStyle>
      <a:lvl1pPr algn="l" defTabSz="457200" rtl="0" eaLnBrk="1" latinLnBrk="0" hangingPunct="1">
        <a:spcBef>
          <a:spcPct val="0"/>
        </a:spcBef>
        <a:buNone/>
        <a:defRPr sz="3000" b="1"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355600" indent="-355600" algn="l" defTabSz="457200" rtl="0" eaLnBrk="1" latinLnBrk="0" hangingPunct="1">
        <a:spcBef>
          <a:spcPts val="0"/>
        </a:spcBef>
        <a:spcAft>
          <a:spcPts val="1800"/>
        </a:spcAft>
        <a:buSzPct val="100000"/>
        <a:buFontTx/>
        <a:buBlip>
          <a:blip r:embed="rId13"/>
        </a:buBlip>
        <a:defRPr sz="1600" kern="1200">
          <a:solidFill>
            <a:schemeClr val="tx1"/>
          </a:solidFill>
          <a:latin typeface="Arial"/>
          <a:ea typeface="+mn-ea"/>
          <a:cs typeface="Arial"/>
        </a:defRPr>
      </a:lvl1pPr>
      <a:lvl2pPr marL="533400" indent="-177800" algn="l" defTabSz="457200" rtl="0" eaLnBrk="1" latinLnBrk="0" hangingPunct="1">
        <a:spcBef>
          <a:spcPct val="20000"/>
        </a:spcBef>
        <a:buClr>
          <a:schemeClr val="accent3"/>
        </a:buClr>
        <a:buSzPct val="100000"/>
        <a:buFont typeface="Wingdings" charset="2"/>
        <a:buChar char="§"/>
        <a:defRPr sz="1600" kern="1200">
          <a:solidFill>
            <a:schemeClr val="tx1"/>
          </a:solidFill>
          <a:latin typeface="Times New Roman" panose="02020603050405020304" pitchFamily="18" charset="0"/>
          <a:ea typeface="+mn-ea"/>
          <a:cs typeface="Times New Roman" panose="02020603050405020304" pitchFamily="18" charset="0"/>
        </a:defRPr>
      </a:lvl2pPr>
      <a:lvl3pPr marL="723900" indent="-190500" algn="l" defTabSz="457200" rtl="0" eaLnBrk="1" latinLnBrk="0" hangingPunct="1">
        <a:spcBef>
          <a:spcPct val="20000"/>
        </a:spcBef>
        <a:buClr>
          <a:schemeClr val="accent3"/>
        </a:buClr>
        <a:buFont typeface="Wingdings" charset="2"/>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01700" indent="-177800" algn="l" defTabSz="457200" rtl="0" eaLnBrk="1" latinLnBrk="0" hangingPunct="1">
        <a:spcBef>
          <a:spcPct val="20000"/>
        </a:spcBef>
        <a:buClr>
          <a:schemeClr val="accent3"/>
        </a:buClr>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079500" indent="-177800" algn="l" defTabSz="457200" rtl="0" eaLnBrk="1" latinLnBrk="0" hangingPunct="1">
        <a:spcBef>
          <a:spcPct val="20000"/>
        </a:spcBef>
        <a:buClr>
          <a:schemeClr val="accent3"/>
        </a:buClr>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8200" y="2209800"/>
            <a:ext cx="7467600" cy="3959225"/>
          </a:xfrm>
          <a:prstGeom prst="rect">
            <a:avLst/>
          </a:prstGeom>
        </p:spPr>
        <p:txBody>
          <a:bodyPr vert="horz" wrap="square" lIns="0" tIns="0" rIns="0" bIns="0" numCol="1" anchor="t" anchorCtr="0" compatLnSpc="1">
            <a:prstTxWarp prst="textNoShape">
              <a:avLst/>
            </a:prstTxWarp>
            <a:noAutofit/>
          </a:bodyPr>
          <a:lstStyle/>
          <a:p>
            <a:pPr lvl="0"/>
            <a:r>
              <a:rPr lang="de-DE" smtClean="0"/>
              <a:t>Bitte Text eingeben</a:t>
            </a:r>
          </a:p>
        </p:txBody>
      </p:sp>
      <p:sp>
        <p:nvSpPr>
          <p:cNvPr id="12" name="Titelplatzhalter 1"/>
          <p:cNvSpPr>
            <a:spLocks noGrp="1"/>
          </p:cNvSpPr>
          <p:nvPr>
            <p:ph type="title"/>
          </p:nvPr>
        </p:nvSpPr>
        <p:spPr>
          <a:xfrm>
            <a:off x="838200" y="1676400"/>
            <a:ext cx="7467600" cy="346075"/>
          </a:xfrm>
          <a:prstGeom prst="rect">
            <a:avLst/>
          </a:prstGeom>
        </p:spPr>
        <p:txBody>
          <a:bodyPr vert="horz" wrap="square" lIns="0" tIns="0" rIns="0" bIns="0" numCol="1" anchor="t" anchorCtr="0" compatLnSpc="1">
            <a:prstTxWarp prst="textNoShape">
              <a:avLst/>
            </a:prstTxWarp>
            <a:spAutoFit/>
          </a:bodyPr>
          <a:lstStyle/>
          <a:p>
            <a:pPr lvl="0"/>
            <a:r>
              <a:rPr lang="de-DE" smtClean="0"/>
              <a:t>Bitte Titel eingeben</a:t>
            </a:r>
          </a:p>
        </p:txBody>
      </p:sp>
      <p:pic>
        <p:nvPicPr>
          <p:cNvPr id="1029" name="Picture 2"/>
          <p:cNvPicPr>
            <a:picLocks noChangeAspect="1" noChangeArrowheads="1"/>
          </p:cNvPicPr>
          <p:nvPr/>
        </p:nvPicPr>
        <p:blipFill>
          <a:blip r:embed="rId5"/>
          <a:srcRect/>
          <a:stretch>
            <a:fillRect/>
          </a:stretch>
        </p:blipFill>
        <p:spPr bwMode="auto">
          <a:xfrm>
            <a:off x="0" y="0"/>
            <a:ext cx="9144000" cy="1258888"/>
          </a:xfrm>
          <a:prstGeom prst="rect">
            <a:avLst/>
          </a:prstGeom>
          <a:noFill/>
          <a:ln w="9525">
            <a:noFill/>
            <a:miter lim="800000"/>
            <a:headEnd/>
            <a:tailEnd/>
          </a:ln>
        </p:spPr>
      </p:pic>
      <p:sp>
        <p:nvSpPr>
          <p:cNvPr id="6" name="Rechteck 5"/>
          <p:cNvSpPr/>
          <p:nvPr userDrawn="1"/>
        </p:nvSpPr>
        <p:spPr>
          <a:xfrm>
            <a:off x="8532440" y="6494463"/>
            <a:ext cx="490840" cy="261610"/>
          </a:xfrm>
          <a:prstGeom prst="rect">
            <a:avLst/>
          </a:prstGeom>
        </p:spPr>
        <p:txBody>
          <a:bodyPr wrap="none">
            <a:spAutoFit/>
          </a:bodyPr>
          <a:lstStyle/>
          <a:p>
            <a:pPr fontAlgn="base">
              <a:spcBef>
                <a:spcPct val="0"/>
              </a:spcBef>
              <a:spcAft>
                <a:spcPct val="0"/>
              </a:spcAft>
            </a:pPr>
            <a:fld id="{64345B63-6323-4BB6-A3A9-878FFCC33071}" type="slidenum">
              <a:rPr lang="de-DE" sz="1100" smtClean="0">
                <a:solidFill>
                  <a:srgbClr val="2A3266"/>
                </a:solidFill>
                <a:latin typeface="DIN-BoldAlternate" charset="0"/>
                <a:ea typeface="ＭＳ Ｐゴシック" charset="-128"/>
              </a:rPr>
              <a:pPr fontAlgn="base">
                <a:spcBef>
                  <a:spcPct val="0"/>
                </a:spcBef>
                <a:spcAft>
                  <a:spcPct val="0"/>
                </a:spcAft>
              </a:pPr>
              <a:t>‹Nr.›</a:t>
            </a:fld>
            <a:endParaRPr lang="de-DE"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047536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iming>
    <p:tnLst>
      <p:par>
        <p:cTn id="1" dur="indefinite" restart="never" nodeType="tmRoot"/>
      </p:par>
    </p:tnLst>
  </p:timing>
  <p:hf hdr="0" ftr="0" dt="0"/>
  <p:txStyles>
    <p:titleStyle>
      <a:lvl1pPr algn="l" defTabSz="457200" rtl="0" eaLnBrk="1" fontAlgn="base" hangingPunct="1">
        <a:lnSpc>
          <a:spcPct val="125000"/>
        </a:lnSpc>
        <a:spcBef>
          <a:spcPct val="0"/>
        </a:spcBef>
        <a:spcAft>
          <a:spcPct val="0"/>
        </a:spcAft>
        <a:defRPr kern="1200" spc="30">
          <a:solidFill>
            <a:srgbClr val="2A3266"/>
          </a:solidFill>
          <a:latin typeface="DIN-BoldAlternate"/>
          <a:ea typeface="ＭＳ Ｐゴシック" charset="-128"/>
          <a:cs typeface="+mj-cs"/>
        </a:defRPr>
      </a:lvl1pPr>
      <a:lvl2pPr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2pPr>
      <a:lvl3pPr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3pPr>
      <a:lvl4pPr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4pPr>
      <a:lvl5pPr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5pPr>
      <a:lvl6pPr marL="457200"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6pPr>
      <a:lvl7pPr marL="914400"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7pPr>
      <a:lvl8pPr marL="1371600"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8pPr>
      <a:lvl9pPr marL="1828800" algn="l" defTabSz="457200" rtl="0" eaLnBrk="1" fontAlgn="base" hangingPunct="1">
        <a:lnSpc>
          <a:spcPct val="125000"/>
        </a:lnSpc>
        <a:spcBef>
          <a:spcPct val="0"/>
        </a:spcBef>
        <a:spcAft>
          <a:spcPct val="0"/>
        </a:spcAft>
        <a:defRPr>
          <a:solidFill>
            <a:srgbClr val="2A3266"/>
          </a:solidFill>
          <a:latin typeface="DIN-BoldAlternate" charset="0"/>
          <a:ea typeface="ＭＳ Ｐゴシック" charset="-128"/>
        </a:defRPr>
      </a:lvl9pPr>
    </p:titleStyle>
    <p:bodyStyle>
      <a:lvl1pPr algn="l" defTabSz="457200" rtl="0" eaLnBrk="1" fontAlgn="base" hangingPunct="1">
        <a:lnSpc>
          <a:spcPct val="125000"/>
        </a:lnSpc>
        <a:spcBef>
          <a:spcPts val="1200"/>
        </a:spcBef>
        <a:spcAft>
          <a:spcPct val="0"/>
        </a:spcAft>
        <a:defRPr sz="1100" kern="1200" spc="30">
          <a:solidFill>
            <a:schemeClr val="tx1"/>
          </a:solidFill>
          <a:latin typeface="DIN-RegularAlternate"/>
          <a:ea typeface="ＭＳ Ｐゴシック" charset="-128"/>
          <a:cs typeface="+mn-cs"/>
        </a:defRPr>
      </a:lvl1pPr>
      <a:lvl2pPr algn="l" defTabSz="457200" rtl="0" eaLnBrk="1" fontAlgn="base" hangingPunct="1">
        <a:lnSpc>
          <a:spcPct val="125000"/>
        </a:lnSpc>
        <a:spcBef>
          <a:spcPts val="1200"/>
        </a:spcBef>
        <a:spcAft>
          <a:spcPct val="0"/>
        </a:spcAft>
        <a:defRPr sz="1100" kern="1200" spc="30">
          <a:solidFill>
            <a:schemeClr val="tx1"/>
          </a:solidFill>
          <a:latin typeface="DIN-RegularAlternate"/>
          <a:ea typeface="ＭＳ Ｐゴシック" charset="-128"/>
          <a:cs typeface="+mn-cs"/>
        </a:defRPr>
      </a:lvl2pPr>
      <a:lvl3pPr algn="l" defTabSz="457200" rtl="0" eaLnBrk="1" fontAlgn="base" hangingPunct="1">
        <a:lnSpc>
          <a:spcPct val="125000"/>
        </a:lnSpc>
        <a:spcBef>
          <a:spcPts val="1200"/>
        </a:spcBef>
        <a:spcAft>
          <a:spcPct val="0"/>
        </a:spcAft>
        <a:defRPr sz="1100" kern="1200" spc="30">
          <a:solidFill>
            <a:schemeClr val="tx1"/>
          </a:solidFill>
          <a:latin typeface="DIN-RegularAlternate"/>
          <a:ea typeface="ＭＳ Ｐゴシック" charset="-128"/>
          <a:cs typeface="+mn-cs"/>
        </a:defRPr>
      </a:lvl3pPr>
      <a:lvl4pPr algn="l" defTabSz="457200" rtl="0" eaLnBrk="1" fontAlgn="base" hangingPunct="1">
        <a:lnSpc>
          <a:spcPct val="125000"/>
        </a:lnSpc>
        <a:spcBef>
          <a:spcPts val="1200"/>
        </a:spcBef>
        <a:spcAft>
          <a:spcPct val="0"/>
        </a:spcAft>
        <a:defRPr sz="1100" kern="1200" spc="30">
          <a:solidFill>
            <a:schemeClr val="tx1"/>
          </a:solidFill>
          <a:latin typeface="DIN-RegularAlternate"/>
          <a:ea typeface="ＭＳ Ｐゴシック" charset="-128"/>
          <a:cs typeface="+mn-cs"/>
        </a:defRPr>
      </a:lvl4pPr>
      <a:lvl5pPr algn="l" defTabSz="457200" rtl="0" eaLnBrk="1" fontAlgn="base" hangingPunct="1">
        <a:lnSpc>
          <a:spcPct val="125000"/>
        </a:lnSpc>
        <a:spcBef>
          <a:spcPts val="1200"/>
        </a:spcBef>
        <a:spcAft>
          <a:spcPct val="0"/>
        </a:spcAft>
        <a:defRPr sz="1100" kern="1200" spc="30">
          <a:solidFill>
            <a:schemeClr val="tx1"/>
          </a:solidFill>
          <a:latin typeface="DIN-RegularAlternate"/>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hyperlink" Target="http://www.bak-inso.de/" TargetMode="Externa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gif"/><Relationship Id="rId7" Type="http://schemas.openxmlformats.org/officeDocument/2006/relationships/image" Target="../media/image16.wmf"/><Relationship Id="rId2" Type="http://schemas.openxmlformats.org/officeDocument/2006/relationships/image" Target="../media/image12.jpg"/><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rae-hammes.de/" TargetMode="Externa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gi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76626" y="1043760"/>
            <a:ext cx="5286374" cy="1800000"/>
          </a:xfrm>
        </p:spPr>
        <p:txBody>
          <a:bodyPr>
            <a:normAutofit fontScale="90000"/>
          </a:bodyPr>
          <a:lstStyle/>
          <a:p>
            <a:pPr algn="ctr"/>
            <a:r>
              <a:rPr lang="en-US" sz="1700" cap="small" dirty="0" smtClean="0"/>
              <a:t>Evaluation des</a:t>
            </a:r>
            <a:r>
              <a:rPr lang="en-US" sz="5000" cap="small" dirty="0" smtClean="0"/>
              <a:t/>
            </a:r>
            <a:br>
              <a:rPr lang="en-US" sz="5000" cap="small" dirty="0" smtClean="0"/>
            </a:br>
            <a:r>
              <a:rPr lang="en-US" sz="5000" cap="small" dirty="0" smtClean="0"/>
              <a:t>ESUG</a:t>
            </a:r>
            <a:br>
              <a:rPr lang="en-US" sz="5000" cap="small" dirty="0" smtClean="0"/>
            </a:br>
            <a:r>
              <a:rPr lang="en-US" sz="1700" cap="small" dirty="0" err="1" smtClean="0"/>
              <a:t>aus</a:t>
            </a:r>
            <a:r>
              <a:rPr lang="en-US" sz="1700" cap="small" dirty="0" smtClean="0"/>
              <a:t> </a:t>
            </a:r>
            <a:r>
              <a:rPr lang="en-US" sz="1700" cap="small" dirty="0" err="1" smtClean="0"/>
              <a:t>Praktikersicht</a:t>
            </a:r>
            <a:r>
              <a:rPr lang="en-US" dirty="0"/>
              <a:t/>
            </a:r>
            <a:br>
              <a:rPr lang="en-US" dirty="0"/>
            </a:br>
            <a:r>
              <a:rPr lang="en-US" dirty="0" smtClean="0"/>
              <a:t/>
            </a:r>
            <a:br>
              <a:rPr lang="en-US" dirty="0" smtClean="0"/>
            </a:br>
            <a:r>
              <a:rPr lang="en-US" sz="2300" dirty="0" err="1" smtClean="0"/>
              <a:t>Ein</a:t>
            </a:r>
            <a:r>
              <a:rPr lang="en-US" sz="2300" dirty="0" smtClean="0"/>
              <a:t> “</a:t>
            </a:r>
            <a:r>
              <a:rPr lang="en-US" sz="2300" dirty="0" err="1" smtClean="0"/>
              <a:t>Erfolgsmodell</a:t>
            </a:r>
            <a:r>
              <a:rPr lang="en-US" sz="2300" dirty="0" smtClean="0"/>
              <a:t>” </a:t>
            </a:r>
            <a:r>
              <a:rPr lang="en-US" sz="2300" dirty="0" err="1" smtClean="0"/>
              <a:t>oder</a:t>
            </a:r>
            <a:r>
              <a:rPr lang="en-US" sz="2300" dirty="0" smtClean="0"/>
              <a:t> </a:t>
            </a:r>
            <a:br>
              <a:rPr lang="en-US" sz="2300" dirty="0" smtClean="0"/>
            </a:br>
            <a:r>
              <a:rPr lang="en-US" sz="2300" dirty="0" smtClean="0"/>
              <a:t>“</a:t>
            </a:r>
            <a:r>
              <a:rPr lang="en-US" sz="2300" dirty="0" err="1" smtClean="0"/>
              <a:t>gesetzgeberisches</a:t>
            </a:r>
            <a:r>
              <a:rPr lang="en-US" sz="2300" dirty="0" smtClean="0"/>
              <a:t> </a:t>
            </a:r>
            <a:r>
              <a:rPr lang="en-US" sz="2300" dirty="0" err="1" smtClean="0"/>
              <a:t>Versagen</a:t>
            </a:r>
            <a:r>
              <a:rPr lang="en-US" sz="2300" dirty="0" smtClean="0"/>
              <a:t>”?</a:t>
            </a:r>
            <a:r>
              <a:rPr lang="en-US" sz="2300" b="0" dirty="0" smtClean="0"/>
              <a:t/>
            </a:r>
            <a:br>
              <a:rPr lang="en-US" sz="2300" b="0" dirty="0" smtClean="0"/>
            </a:br>
            <a:r>
              <a:rPr lang="en-US" sz="2300" b="0" dirty="0" smtClean="0"/>
              <a:t/>
            </a:r>
            <a:br>
              <a:rPr lang="en-US" sz="2300" b="0" dirty="0" smtClean="0"/>
            </a:br>
            <a:r>
              <a:rPr lang="en-US" sz="2400" b="0" dirty="0" err="1" smtClean="0"/>
              <a:t>Norddeutsches</a:t>
            </a:r>
            <a:r>
              <a:rPr lang="en-US" sz="2400" b="0" dirty="0" smtClean="0"/>
              <a:t> </a:t>
            </a:r>
            <a:r>
              <a:rPr lang="en-US" sz="2400" b="0" dirty="0" err="1" smtClean="0"/>
              <a:t>Insolvenzforum</a:t>
            </a:r>
            <a:r>
              <a:rPr lang="en-US" sz="2400" b="0" dirty="0" smtClean="0"/>
              <a:t> Hamburg </a:t>
            </a:r>
            <a:r>
              <a:rPr lang="en-US" sz="2400" b="0" dirty="0" err="1" smtClean="0"/>
              <a:t>e.V</a:t>
            </a:r>
            <a:r>
              <a:rPr lang="en-US" sz="2400" b="0" dirty="0" smtClean="0"/>
              <a:t>.</a:t>
            </a:r>
            <a:br>
              <a:rPr lang="en-US" sz="2400" b="0" dirty="0" smtClean="0"/>
            </a:br>
            <a:r>
              <a:rPr lang="en-US" sz="2400" b="0" dirty="0" smtClean="0"/>
              <a:t>19.06.2017</a:t>
            </a:r>
            <a:br>
              <a:rPr lang="en-US" sz="2400" b="0" dirty="0" smtClean="0"/>
            </a:br>
            <a:r>
              <a:rPr lang="en-US" dirty="0"/>
              <a:t/>
            </a:r>
            <a:br>
              <a:rPr lang="en-US" dirty="0"/>
            </a:br>
            <a:endParaRPr lang="en-US" dirty="0"/>
          </a:p>
        </p:txBody>
      </p:sp>
      <p:sp>
        <p:nvSpPr>
          <p:cNvPr id="3" name="Untertitel 2"/>
          <p:cNvSpPr>
            <a:spLocks noGrp="1"/>
          </p:cNvSpPr>
          <p:nvPr>
            <p:ph type="body" sz="quarter" idx="12"/>
          </p:nvPr>
        </p:nvSpPr>
        <p:spPr>
          <a:xfrm>
            <a:off x="308610" y="4824730"/>
            <a:ext cx="3777615" cy="1761489"/>
          </a:xfrm>
        </p:spPr>
        <p:txBody>
          <a:bodyPr>
            <a:normAutofit lnSpcReduction="10000"/>
          </a:bodyPr>
          <a:lstStyle/>
          <a:p>
            <a:endParaRPr lang="en-US" dirty="0"/>
          </a:p>
          <a:p>
            <a:endParaRPr lang="de-DE" dirty="0" smtClean="0"/>
          </a:p>
          <a:p>
            <a:endParaRPr lang="de-DE" dirty="0" smtClean="0"/>
          </a:p>
          <a:p>
            <a:endParaRPr lang="de-DE" dirty="0" smtClean="0"/>
          </a:p>
          <a:p>
            <a:r>
              <a:rPr lang="de-DE" sz="1400" b="1" dirty="0" smtClean="0"/>
              <a:t>Dr. </a:t>
            </a:r>
            <a:r>
              <a:rPr lang="de-DE" sz="1400" b="1" dirty="0" err="1" smtClean="0"/>
              <a:t>iur</a:t>
            </a:r>
            <a:r>
              <a:rPr lang="de-DE" sz="1400" b="1" dirty="0" smtClean="0"/>
              <a:t>. habil. Gerrit Hölzle</a:t>
            </a:r>
          </a:p>
          <a:p>
            <a:r>
              <a:rPr lang="de-DE" sz="1200" dirty="0" smtClean="0"/>
              <a:t>Rechtsanwalt</a:t>
            </a:r>
          </a:p>
          <a:p>
            <a:r>
              <a:rPr lang="de-DE" sz="1100" dirty="0" smtClean="0"/>
              <a:t>Fachanwalt für Insolvenzrecht</a:t>
            </a:r>
          </a:p>
          <a:p>
            <a:r>
              <a:rPr lang="de-DE" sz="1100" dirty="0" smtClean="0"/>
              <a:t>Fachanwalt für Handels- und Gesellschaftsrecht</a:t>
            </a:r>
          </a:p>
          <a:p>
            <a:r>
              <a:rPr lang="de-DE" sz="1100" dirty="0" smtClean="0"/>
              <a:t>Fachanwalt für Steuerrecht</a:t>
            </a:r>
            <a:endParaRPr lang="en-US" sz="11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5705475"/>
            <a:ext cx="800100" cy="800100"/>
          </a:xfrm>
          <a:prstGeom prst="rect">
            <a:avLst/>
          </a:prstGeom>
        </p:spPr>
      </p:pic>
    </p:spTree>
    <p:extLst>
      <p:ext uri="{BB962C8B-B14F-4D97-AF65-F5344CB8AC3E}">
        <p14:creationId xmlns:p14="http://schemas.microsoft.com/office/powerpoint/2010/main" val="142353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Sind absolute Fallzahlen aussagekräftig?</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2" name="Textfeld 1"/>
          <p:cNvSpPr txBox="1"/>
          <p:nvPr/>
        </p:nvSpPr>
        <p:spPr>
          <a:xfrm>
            <a:off x="448732" y="1166283"/>
            <a:ext cx="8339667" cy="923330"/>
          </a:xfrm>
          <a:prstGeom prst="rect">
            <a:avLst/>
          </a:prstGeom>
          <a:noFill/>
        </p:spPr>
        <p:txBody>
          <a:bodyPr wrap="square" rtlCol="0">
            <a:spAutoFit/>
          </a:bodyPr>
          <a:lstStyle/>
          <a:p>
            <a:r>
              <a:rPr lang="de-DE" dirty="0" smtClean="0"/>
              <a:t>Mag die Aussage, dass nach wie vor nur rund 3 % aller Insolvenzverfahren als Eigen-verwaltungsverfahren geführt werden, auch richtig sein, so sagt dies nichts über den „Erfolg“ des ESUG!</a:t>
            </a:r>
            <a:endParaRPr lang="de-DE" dirty="0"/>
          </a:p>
        </p:txBody>
      </p:sp>
      <p:sp>
        <p:nvSpPr>
          <p:cNvPr id="17" name="Pfeil nach rechts 16"/>
          <p:cNvSpPr/>
          <p:nvPr/>
        </p:nvSpPr>
        <p:spPr>
          <a:xfrm>
            <a:off x="575731" y="2368471"/>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feld 17"/>
          <p:cNvSpPr txBox="1"/>
          <p:nvPr/>
        </p:nvSpPr>
        <p:spPr>
          <a:xfrm>
            <a:off x="1219198" y="2343070"/>
            <a:ext cx="7569201" cy="923330"/>
          </a:xfrm>
          <a:prstGeom prst="rect">
            <a:avLst/>
          </a:prstGeom>
          <a:noFill/>
        </p:spPr>
        <p:txBody>
          <a:bodyPr wrap="square" rtlCol="0">
            <a:spAutoFit/>
          </a:bodyPr>
          <a:lstStyle/>
          <a:p>
            <a:r>
              <a:rPr lang="de-DE" dirty="0" smtClean="0"/>
              <a:t>unstreitig dient das Eigenverwaltungsverfahren nicht der Bewältigung </a:t>
            </a:r>
            <a:r>
              <a:rPr lang="de-DE" i="1" dirty="0" smtClean="0"/>
              <a:t>nicht-strategischer</a:t>
            </a:r>
            <a:r>
              <a:rPr lang="de-DE" dirty="0" smtClean="0"/>
              <a:t> Insolvenzen kleiner und mittelgroßer Unternehmen ohne entsprechende Unternehmensorganisation.</a:t>
            </a:r>
            <a:endParaRPr lang="de-DE" dirty="0"/>
          </a:p>
        </p:txBody>
      </p:sp>
      <p:sp>
        <p:nvSpPr>
          <p:cNvPr id="19" name="Pfeil nach rechts 18"/>
          <p:cNvSpPr/>
          <p:nvPr/>
        </p:nvSpPr>
        <p:spPr>
          <a:xfrm>
            <a:off x="575731" y="3383213"/>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219198" y="3357812"/>
            <a:ext cx="7569201" cy="1477328"/>
          </a:xfrm>
          <a:prstGeom prst="rect">
            <a:avLst/>
          </a:prstGeom>
          <a:noFill/>
        </p:spPr>
        <p:txBody>
          <a:bodyPr wrap="square" rtlCol="0">
            <a:spAutoFit/>
          </a:bodyPr>
          <a:lstStyle/>
          <a:p>
            <a:r>
              <a:rPr lang="de-DE" dirty="0" smtClean="0"/>
              <a:t>Das Eigenverwaltungsverfahren zielt vielmehr auf die Bewältigung solcher Verfahren größerer Unternehmen, die das Insolvenzverfahren als legitime strategische Option begreifen, den Erhalt des Unternehmens-, regelmäßig des Fortführungswertes unter Inanspruchnahme des insolvenzrechtlichen Werkzeugkastens bestmöglich gewährleisten zu können.</a:t>
            </a:r>
            <a:endParaRPr lang="de-DE" dirty="0"/>
          </a:p>
        </p:txBody>
      </p:sp>
      <p:sp>
        <p:nvSpPr>
          <p:cNvPr id="22" name="Textfeld 21"/>
          <p:cNvSpPr txBox="1"/>
          <p:nvPr/>
        </p:nvSpPr>
        <p:spPr>
          <a:xfrm>
            <a:off x="1804247" y="4983143"/>
            <a:ext cx="6187440" cy="646331"/>
          </a:xfrm>
          <a:prstGeom prst="rect">
            <a:avLst/>
          </a:prstGeom>
          <a:noFill/>
        </p:spPr>
        <p:txBody>
          <a:bodyPr wrap="square" rtlCol="0">
            <a:spAutoFit/>
          </a:bodyPr>
          <a:lstStyle/>
          <a:p>
            <a:r>
              <a:rPr lang="de-DE" dirty="0"/>
              <a:t>v</a:t>
            </a:r>
            <a:r>
              <a:rPr lang="de-DE" dirty="0" smtClean="0"/>
              <a:t>gl. die Eingangsvoraussetzungen, wie sie vom FORUM 270 e.V. vorgeschlagen werden</a:t>
            </a:r>
            <a:endParaRPr lang="de-DE" dirty="0"/>
          </a:p>
        </p:txBody>
      </p:sp>
      <p:sp>
        <p:nvSpPr>
          <p:cNvPr id="23" name="Nach oben gebogener Pfeil 22"/>
          <p:cNvSpPr/>
          <p:nvPr/>
        </p:nvSpPr>
        <p:spPr>
          <a:xfrm rot="5400000">
            <a:off x="1338534" y="4934562"/>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Pfeil nach rechts 23"/>
          <p:cNvSpPr/>
          <p:nvPr/>
        </p:nvSpPr>
        <p:spPr>
          <a:xfrm>
            <a:off x="575731" y="5667362"/>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219198" y="5641961"/>
            <a:ext cx="7569201" cy="646331"/>
          </a:xfrm>
          <a:prstGeom prst="rect">
            <a:avLst/>
          </a:prstGeom>
          <a:noFill/>
        </p:spPr>
        <p:txBody>
          <a:bodyPr wrap="square" rtlCol="0">
            <a:spAutoFit/>
          </a:bodyPr>
          <a:lstStyle/>
          <a:p>
            <a:r>
              <a:rPr lang="de-DE" dirty="0" smtClean="0"/>
              <a:t>Was sagt die Statistik, wenn man sie auf die für die Eigenverwaltung geeigneten Verfahren bezieht?</a:t>
            </a:r>
            <a:endParaRPr lang="de-DE" dirty="0"/>
          </a:p>
        </p:txBody>
      </p:sp>
    </p:spTree>
    <p:extLst>
      <p:ext uri="{BB962C8B-B14F-4D97-AF65-F5344CB8AC3E}">
        <p14:creationId xmlns:p14="http://schemas.microsoft.com/office/powerpoint/2010/main" val="6066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P spid="19" grpId="0" animBg="1"/>
      <p:bldP spid="21" grpId="0"/>
      <p:bldP spid="22" grpId="0"/>
      <p:bldP spid="23" grpId="0" animBg="1"/>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Statistik geeigneter Eigenverwaltungen?</a:t>
            </a:r>
            <a:endParaRPr lang="de-DE" dirty="0"/>
          </a:p>
        </p:txBody>
      </p:sp>
      <p:sp>
        <p:nvSpPr>
          <p:cNvPr id="17" name="Pfeil nach rechts 16"/>
          <p:cNvSpPr/>
          <p:nvPr/>
        </p:nvSpPr>
        <p:spPr>
          <a:xfrm>
            <a:off x="575730" y="2078408"/>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feld 17"/>
          <p:cNvSpPr txBox="1"/>
          <p:nvPr/>
        </p:nvSpPr>
        <p:spPr>
          <a:xfrm>
            <a:off x="1219197" y="2053007"/>
            <a:ext cx="7569201" cy="646331"/>
          </a:xfrm>
          <a:prstGeom prst="rect">
            <a:avLst/>
          </a:prstGeom>
          <a:noFill/>
        </p:spPr>
        <p:txBody>
          <a:bodyPr wrap="square" rtlCol="0">
            <a:spAutoFit/>
          </a:bodyPr>
          <a:lstStyle/>
          <a:p>
            <a:r>
              <a:rPr lang="de-DE" dirty="0" smtClean="0"/>
              <a:t>Von den </a:t>
            </a:r>
            <a:r>
              <a:rPr lang="de-DE" b="1" dirty="0" smtClean="0">
                <a:solidFill>
                  <a:schemeClr val="accent3"/>
                </a:solidFill>
              </a:rPr>
              <a:t>TOP 5</a:t>
            </a:r>
            <a:r>
              <a:rPr lang="de-DE" dirty="0" smtClean="0"/>
              <a:t> – Verfahren des Jahres 2016 waren </a:t>
            </a:r>
            <a:r>
              <a:rPr lang="de-DE" b="1" dirty="0" smtClean="0">
                <a:solidFill>
                  <a:schemeClr val="accent3"/>
                </a:solidFill>
              </a:rPr>
              <a:t>4</a:t>
            </a:r>
            <a:r>
              <a:rPr lang="de-DE" dirty="0" smtClean="0"/>
              <a:t> Eigenverwaltungsverfahren.</a:t>
            </a:r>
            <a:endParaRPr lang="de-DE" dirty="0"/>
          </a:p>
        </p:txBody>
      </p:sp>
      <p:sp>
        <p:nvSpPr>
          <p:cNvPr id="3" name="Textfeld 2"/>
          <p:cNvSpPr txBox="1"/>
          <p:nvPr/>
        </p:nvSpPr>
        <p:spPr>
          <a:xfrm>
            <a:off x="770464" y="1088823"/>
            <a:ext cx="7298269" cy="523220"/>
          </a:xfrm>
          <a:prstGeom prst="rect">
            <a:avLst/>
          </a:prstGeom>
          <a:noFill/>
        </p:spPr>
        <p:txBody>
          <a:bodyPr wrap="square" rtlCol="0">
            <a:spAutoFit/>
          </a:bodyPr>
          <a:lstStyle/>
          <a:p>
            <a:r>
              <a:rPr lang="de-DE" sz="1400" i="1" dirty="0" smtClean="0"/>
              <a:t>Eine offizielle Statistik zur Zahl der Eigenverwaltungen unter den Großverfahren (nach der Zahl der AN) ist mir nicht bekannt. Nach eigenen Erhebungen stellt sich das Verhältnis aber wie folgt dar:</a:t>
            </a:r>
            <a:endParaRPr lang="de-DE" sz="1400" i="1" dirty="0"/>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16" name="Pfeil nach rechts 15"/>
          <p:cNvSpPr/>
          <p:nvPr/>
        </p:nvSpPr>
        <p:spPr>
          <a:xfrm>
            <a:off x="575729" y="2877139"/>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1219196" y="2851737"/>
            <a:ext cx="5711194" cy="646331"/>
          </a:xfrm>
          <a:prstGeom prst="rect">
            <a:avLst/>
          </a:prstGeom>
          <a:noFill/>
        </p:spPr>
        <p:txBody>
          <a:bodyPr wrap="square" rtlCol="0">
            <a:spAutoFit/>
          </a:bodyPr>
          <a:lstStyle/>
          <a:p>
            <a:r>
              <a:rPr lang="de-DE" dirty="0" smtClean="0"/>
              <a:t>Von den </a:t>
            </a:r>
            <a:r>
              <a:rPr lang="de-DE" b="1" dirty="0" smtClean="0">
                <a:solidFill>
                  <a:schemeClr val="accent3"/>
                </a:solidFill>
              </a:rPr>
              <a:t>TOP 15</a:t>
            </a:r>
            <a:r>
              <a:rPr lang="de-DE" dirty="0" smtClean="0"/>
              <a:t> – Verfahren des Jahres 2016 waren </a:t>
            </a:r>
            <a:r>
              <a:rPr lang="de-DE" b="1" dirty="0" smtClean="0">
                <a:solidFill>
                  <a:schemeClr val="accent3"/>
                </a:solidFill>
              </a:rPr>
              <a:t>9</a:t>
            </a:r>
            <a:r>
              <a:rPr lang="de-DE" dirty="0" smtClean="0"/>
              <a:t> Eigenverwaltungsverfahren.</a:t>
            </a:r>
            <a:endParaRPr lang="de-DE" dirty="0"/>
          </a:p>
        </p:txBody>
      </p:sp>
      <p:sp>
        <p:nvSpPr>
          <p:cNvPr id="26" name="Pfeil nach rechts 25"/>
          <p:cNvSpPr/>
          <p:nvPr/>
        </p:nvSpPr>
        <p:spPr>
          <a:xfrm>
            <a:off x="575730" y="3675870"/>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Textfeld 26"/>
          <p:cNvSpPr txBox="1"/>
          <p:nvPr/>
        </p:nvSpPr>
        <p:spPr>
          <a:xfrm>
            <a:off x="1219198" y="3650469"/>
            <a:ext cx="5711194" cy="646331"/>
          </a:xfrm>
          <a:prstGeom prst="rect">
            <a:avLst/>
          </a:prstGeom>
          <a:noFill/>
        </p:spPr>
        <p:txBody>
          <a:bodyPr wrap="square" rtlCol="0">
            <a:spAutoFit/>
          </a:bodyPr>
          <a:lstStyle/>
          <a:p>
            <a:r>
              <a:rPr lang="de-DE" dirty="0" smtClean="0"/>
              <a:t>Von den </a:t>
            </a:r>
            <a:r>
              <a:rPr lang="de-DE" b="1" dirty="0" smtClean="0">
                <a:solidFill>
                  <a:schemeClr val="accent3"/>
                </a:solidFill>
              </a:rPr>
              <a:t>TOP 50</a:t>
            </a:r>
            <a:r>
              <a:rPr lang="de-DE" dirty="0" smtClean="0"/>
              <a:t> – Verfahren des Jahres 2016 waren immerhin noch </a:t>
            </a:r>
            <a:r>
              <a:rPr lang="de-DE" b="1" dirty="0" smtClean="0">
                <a:solidFill>
                  <a:schemeClr val="accent3"/>
                </a:solidFill>
              </a:rPr>
              <a:t>28</a:t>
            </a:r>
            <a:r>
              <a:rPr lang="de-DE" dirty="0" smtClean="0"/>
              <a:t> Eigenverwaltungsverfahren.</a:t>
            </a:r>
            <a:endParaRPr lang="de-DE" dirty="0"/>
          </a:p>
        </p:txBody>
      </p:sp>
      <p:sp>
        <p:nvSpPr>
          <p:cNvPr id="11" name="Textfeld 10"/>
          <p:cNvSpPr txBox="1"/>
          <p:nvPr/>
        </p:nvSpPr>
        <p:spPr>
          <a:xfrm>
            <a:off x="1804247" y="4822276"/>
            <a:ext cx="6187440" cy="646331"/>
          </a:xfrm>
          <a:prstGeom prst="rect">
            <a:avLst/>
          </a:prstGeom>
          <a:noFill/>
        </p:spPr>
        <p:txBody>
          <a:bodyPr wrap="square" rtlCol="0">
            <a:spAutoFit/>
          </a:bodyPr>
          <a:lstStyle/>
          <a:p>
            <a:r>
              <a:rPr lang="de-DE" dirty="0"/>
              <a:t>b</a:t>
            </a:r>
            <a:r>
              <a:rPr lang="de-DE" dirty="0" smtClean="0"/>
              <a:t>ei den potentiell für eine Eigenverwaltung geeigneten Verfahren liegt die Quote jedenfalls &gt; 50 %</a:t>
            </a:r>
            <a:endParaRPr lang="de-DE" dirty="0"/>
          </a:p>
        </p:txBody>
      </p:sp>
      <p:sp>
        <p:nvSpPr>
          <p:cNvPr id="12" name="Nach oben gebogener Pfeil 11"/>
          <p:cNvSpPr/>
          <p:nvPr/>
        </p:nvSpPr>
        <p:spPr>
          <a:xfrm rot="5400000">
            <a:off x="1338534" y="4773695"/>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37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 grpId="0"/>
      <p:bldP spid="16" grpId="0" animBg="1"/>
      <p:bldP spid="20" grpId="0"/>
      <p:bldP spid="26" grpId="0" animBg="1"/>
      <p:bldP spid="27"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375180"/>
            <a:ext cx="7808913" cy="852487"/>
          </a:xfrm>
        </p:spPr>
        <p:txBody>
          <a:bodyPr/>
          <a:lstStyle/>
          <a:p>
            <a:r>
              <a:rPr lang="de-DE" dirty="0" smtClean="0"/>
              <a:t>2. These</a:t>
            </a:r>
            <a:endParaRPr lang="de-DE" dirty="0"/>
          </a:p>
        </p:txBody>
      </p:sp>
      <p:sp>
        <p:nvSpPr>
          <p:cNvPr id="2" name="Textfeld 1"/>
          <p:cNvSpPr txBox="1"/>
          <p:nvPr/>
        </p:nvSpPr>
        <p:spPr>
          <a:xfrm>
            <a:off x="829734" y="945454"/>
            <a:ext cx="7594600" cy="430887"/>
          </a:xfrm>
          <a:prstGeom prst="rect">
            <a:avLst/>
          </a:prstGeom>
          <a:noFill/>
        </p:spPr>
        <p:txBody>
          <a:bodyPr wrap="square" rtlCol="0">
            <a:spAutoFit/>
          </a:bodyPr>
          <a:lstStyle/>
          <a:p>
            <a:r>
              <a:rPr lang="de-DE" sz="2200" dirty="0" smtClean="0"/>
              <a:t>Die Eigenverwaltung </a:t>
            </a:r>
          </a:p>
        </p:txBody>
      </p:sp>
      <p:sp>
        <p:nvSpPr>
          <p:cNvPr id="8" name="Pfeil nach rechts 7"/>
          <p:cNvSpPr/>
          <p:nvPr/>
        </p:nvSpPr>
        <p:spPr>
          <a:xfrm>
            <a:off x="973665" y="161554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1608668" y="1570503"/>
            <a:ext cx="6358467" cy="646331"/>
          </a:xfrm>
          <a:prstGeom prst="rect">
            <a:avLst/>
          </a:prstGeom>
          <a:noFill/>
        </p:spPr>
        <p:txBody>
          <a:bodyPr wrap="square" rtlCol="0">
            <a:spAutoFit/>
          </a:bodyPr>
          <a:lstStyle/>
          <a:p>
            <a:r>
              <a:rPr lang="de-DE" dirty="0"/>
              <a:t>i</a:t>
            </a:r>
            <a:r>
              <a:rPr lang="de-DE" dirty="0" smtClean="0"/>
              <a:t>st aus der Restrukturierungspraxis tatsächlich nicht mehr wegzudenken (vgl. einleitendes Statement von </a:t>
            </a:r>
            <a:r>
              <a:rPr lang="de-DE" i="1" dirty="0" err="1" smtClean="0"/>
              <a:t>Undritz</a:t>
            </a:r>
            <a:r>
              <a:rPr lang="de-DE" dirty="0" smtClean="0"/>
              <a:t>),</a:t>
            </a:r>
            <a:endParaRPr lang="de-DE" dirty="0"/>
          </a:p>
        </p:txBody>
      </p:sp>
      <p:sp>
        <p:nvSpPr>
          <p:cNvPr id="20" name="Pfeil nach rechts 19"/>
          <p:cNvSpPr/>
          <p:nvPr/>
        </p:nvSpPr>
        <p:spPr>
          <a:xfrm>
            <a:off x="973664" y="231568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617131" y="2288932"/>
            <a:ext cx="6358467" cy="1477328"/>
          </a:xfrm>
          <a:prstGeom prst="rect">
            <a:avLst/>
          </a:prstGeom>
          <a:noFill/>
        </p:spPr>
        <p:txBody>
          <a:bodyPr wrap="square" rtlCol="0">
            <a:spAutoFit/>
          </a:bodyPr>
          <a:lstStyle/>
          <a:p>
            <a:r>
              <a:rPr lang="de-DE" dirty="0"/>
              <a:t>s</a:t>
            </a:r>
            <a:r>
              <a:rPr lang="de-DE" dirty="0" smtClean="0"/>
              <a:t>ie ist aber kein Instrument für „Jedermann“, sondern im Grundsatz nur für Schuldner geeignet, die eine gewisse Unternehmensgröße, eine gewisse Unternehmensorganisation und die Motivation mitbringen, das Eigenverwaltungsverfahren als Sanierungsoption frühzeitig zu wählen,</a:t>
            </a:r>
            <a:endParaRPr lang="de-DE" dirty="0"/>
          </a:p>
        </p:txBody>
      </p:sp>
      <p:sp>
        <p:nvSpPr>
          <p:cNvPr id="22" name="Pfeil nach rechts 21"/>
          <p:cNvSpPr/>
          <p:nvPr/>
        </p:nvSpPr>
        <p:spPr>
          <a:xfrm>
            <a:off x="965198" y="5288203"/>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p:cNvSpPr txBox="1"/>
          <p:nvPr/>
        </p:nvSpPr>
        <p:spPr>
          <a:xfrm>
            <a:off x="1617132" y="5242483"/>
            <a:ext cx="6807202" cy="923330"/>
          </a:xfrm>
          <a:prstGeom prst="rect">
            <a:avLst/>
          </a:prstGeom>
          <a:noFill/>
        </p:spPr>
        <p:txBody>
          <a:bodyPr wrap="square" rtlCol="0">
            <a:spAutoFit/>
          </a:bodyPr>
          <a:lstStyle/>
          <a:p>
            <a:r>
              <a:rPr lang="de-DE" dirty="0" smtClean="0"/>
              <a:t>Die Eigenverwaltung hat, wie viele erfolgreiche Fälle belegen, zu einer deutlich zunehmenden Kooperationsbereitschaft aller Stakeholder beigetragen, was Sanierungen ganz erheblich fördert. </a:t>
            </a:r>
            <a:endParaRPr lang="de-DE" dirty="0"/>
          </a:p>
        </p:txBody>
      </p:sp>
      <p:sp>
        <p:nvSpPr>
          <p:cNvPr id="24" name="Pfeil nach rechts 23"/>
          <p:cNvSpPr/>
          <p:nvPr/>
        </p:nvSpPr>
        <p:spPr>
          <a:xfrm>
            <a:off x="965199" y="378833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608668" y="3775404"/>
            <a:ext cx="6714070" cy="1477328"/>
          </a:xfrm>
          <a:prstGeom prst="rect">
            <a:avLst/>
          </a:prstGeom>
          <a:noFill/>
        </p:spPr>
        <p:txBody>
          <a:bodyPr wrap="square" rtlCol="0">
            <a:spAutoFit/>
          </a:bodyPr>
          <a:lstStyle/>
          <a:p>
            <a:r>
              <a:rPr lang="de-DE" dirty="0" smtClean="0"/>
              <a:t>setzt deshalb ein hohes Maß an Transparenz aller Verfahrens-beteiligten (Schuldner, Berater, Gericht, Sachwalter) voraus, was die Vergütung einschließt: Die Eigenverwaltung sollte strukturell so angelegt sein, dass sie günstiger bleibt, als ein Regelverfahren, notwendige Voraussetzung ist das aber nicht.</a:t>
            </a:r>
            <a:endParaRPr lang="de-DE" dirty="0"/>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Tree>
    <p:extLst>
      <p:ext uri="{BB962C8B-B14F-4D97-AF65-F5344CB8AC3E}">
        <p14:creationId xmlns:p14="http://schemas.microsoft.com/office/powerpoint/2010/main" val="35602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20" grpId="0" animBg="1"/>
      <p:bldP spid="21" grpId="0"/>
      <p:bldP spid="22" grpId="0" animBg="1"/>
      <p:bldP spid="23" grpId="0"/>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Ableitung aus der 2. These:</a:t>
            </a:r>
            <a:endParaRPr lang="de-DE" dirty="0"/>
          </a:p>
        </p:txBody>
      </p:sp>
      <p:sp>
        <p:nvSpPr>
          <p:cNvPr id="5" name="Textfeld 4"/>
          <p:cNvSpPr txBox="1"/>
          <p:nvPr/>
        </p:nvSpPr>
        <p:spPr>
          <a:xfrm>
            <a:off x="1117519" y="2557826"/>
            <a:ext cx="7787854" cy="646331"/>
          </a:xfrm>
          <a:prstGeom prst="rect">
            <a:avLst/>
          </a:prstGeom>
          <a:noFill/>
        </p:spPr>
        <p:txBody>
          <a:bodyPr wrap="square" rtlCol="0">
            <a:spAutoFit/>
          </a:bodyPr>
          <a:lstStyle/>
          <a:p>
            <a:r>
              <a:rPr lang="de-DE" dirty="0" smtClean="0"/>
              <a:t>Das ESUG </a:t>
            </a:r>
            <a:r>
              <a:rPr lang="de-DE" b="1" i="1" u="sng" dirty="0" smtClean="0"/>
              <a:t>ist</a:t>
            </a:r>
            <a:r>
              <a:rPr lang="de-DE" dirty="0" smtClean="0"/>
              <a:t> auch wirtschaftlich erfolgreich und hat bereits wesentliche Meilen-steine erreicht:</a:t>
            </a:r>
            <a:endParaRPr lang="de-DE" dirty="0"/>
          </a:p>
        </p:txBody>
      </p:sp>
      <p:sp>
        <p:nvSpPr>
          <p:cNvPr id="7" name="Nach oben gebogener Pfeil 6"/>
          <p:cNvSpPr/>
          <p:nvPr/>
        </p:nvSpPr>
        <p:spPr>
          <a:xfrm rot="5400000">
            <a:off x="651806" y="2492311"/>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Stern mit 5 Zacken 1"/>
          <p:cNvSpPr/>
          <p:nvPr/>
        </p:nvSpPr>
        <p:spPr>
          <a:xfrm>
            <a:off x="1313186" y="3239988"/>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1838966" y="3230844"/>
            <a:ext cx="6665976" cy="1200329"/>
          </a:xfrm>
          <a:prstGeom prst="rect">
            <a:avLst/>
          </a:prstGeom>
          <a:noFill/>
        </p:spPr>
        <p:txBody>
          <a:bodyPr wrap="square" rtlCol="0">
            <a:spAutoFit/>
          </a:bodyPr>
          <a:lstStyle/>
          <a:p>
            <a:r>
              <a:rPr lang="de-DE" dirty="0" smtClean="0"/>
              <a:t>In wirtschaftlich bedeutenden Verfahren, in denen das Ziel des Gesetzgebers, Arbeitsplätze zu erhalten, mit dem größten Effekt erreicht werden kann, ist die Eigenverwaltung die präferierte Verfahrensart </a:t>
            </a:r>
            <a:endParaRPr lang="de-DE" dirty="0"/>
          </a:p>
        </p:txBody>
      </p:sp>
      <p:sp>
        <p:nvSpPr>
          <p:cNvPr id="14" name="Stern mit 5 Zacken 13"/>
          <p:cNvSpPr/>
          <p:nvPr/>
        </p:nvSpPr>
        <p:spPr>
          <a:xfrm>
            <a:off x="1322330" y="4379897"/>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1838966" y="4379897"/>
            <a:ext cx="6519672" cy="1200329"/>
          </a:xfrm>
          <a:prstGeom prst="rect">
            <a:avLst/>
          </a:prstGeom>
          <a:noFill/>
        </p:spPr>
        <p:txBody>
          <a:bodyPr wrap="square" rtlCol="0">
            <a:spAutoFit/>
          </a:bodyPr>
          <a:lstStyle/>
          <a:p>
            <a:r>
              <a:rPr lang="de-DE" dirty="0" smtClean="0"/>
              <a:t>Die Kooperationsbereitschaft insb. auch von Lieferanten und Kunden ist durch Anerkennung der Eigenverwaltung gestiegen, was wiederum die Bereitschaft der Schuldner fördert, früher in das Verfahren einzutreten</a:t>
            </a:r>
            <a:endParaRPr lang="de-DE" dirty="0"/>
          </a:p>
        </p:txBody>
      </p:sp>
      <p:sp>
        <p:nvSpPr>
          <p:cNvPr id="16" name="Stern mit 5 Zacken 15"/>
          <p:cNvSpPr/>
          <p:nvPr/>
        </p:nvSpPr>
        <p:spPr>
          <a:xfrm>
            <a:off x="1296692" y="5582560"/>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feld 16"/>
          <p:cNvSpPr txBox="1"/>
          <p:nvPr/>
        </p:nvSpPr>
        <p:spPr>
          <a:xfrm>
            <a:off x="1813328" y="5582560"/>
            <a:ext cx="6519672" cy="646331"/>
          </a:xfrm>
          <a:prstGeom prst="rect">
            <a:avLst/>
          </a:prstGeom>
          <a:noFill/>
        </p:spPr>
        <p:txBody>
          <a:bodyPr wrap="square" rtlCol="0">
            <a:spAutoFit/>
          </a:bodyPr>
          <a:lstStyle/>
          <a:p>
            <a:r>
              <a:rPr lang="de-DE" dirty="0" smtClean="0"/>
              <a:t>Das wiederum fördert die Bereitschaft zu `strategischen Insolvenzen´, die geeignet sind, Werte zu erhalten…</a:t>
            </a:r>
            <a:endParaRPr lang="de-DE" dirty="0"/>
          </a:p>
        </p:txBody>
      </p:sp>
      <p:pic>
        <p:nvPicPr>
          <p:cNvPr id="21" name="Grafik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844" y="5944934"/>
            <a:ext cx="556260" cy="556260"/>
          </a:xfrm>
          <a:prstGeom prst="rect">
            <a:avLst/>
          </a:prstGeom>
        </p:spPr>
      </p:pic>
      <p:sp>
        <p:nvSpPr>
          <p:cNvPr id="22" name="Textfeld 21"/>
          <p:cNvSpPr txBox="1"/>
          <p:nvPr/>
        </p:nvSpPr>
        <p:spPr>
          <a:xfrm>
            <a:off x="1135380" y="1174339"/>
            <a:ext cx="7289292" cy="646331"/>
          </a:xfrm>
          <a:prstGeom prst="rect">
            <a:avLst/>
          </a:prstGeom>
          <a:noFill/>
        </p:spPr>
        <p:txBody>
          <a:bodyPr wrap="square" rtlCol="0">
            <a:spAutoFit/>
          </a:bodyPr>
          <a:lstStyle/>
          <a:p>
            <a:r>
              <a:rPr lang="de-DE" dirty="0" smtClean="0"/>
              <a:t>Die materiellen Errungenschaften des ESUG sind aus der Gestaltungspraxis nicht mehr wegzudenken:</a:t>
            </a:r>
            <a:endParaRPr lang="de-DE" dirty="0"/>
          </a:p>
        </p:txBody>
      </p:sp>
      <p:sp>
        <p:nvSpPr>
          <p:cNvPr id="23" name="Nach oben gebogener Pfeil 22"/>
          <p:cNvSpPr/>
          <p:nvPr/>
        </p:nvSpPr>
        <p:spPr>
          <a:xfrm rot="5400000">
            <a:off x="651806" y="1128087"/>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Stern mit 5 Zacken 23"/>
          <p:cNvSpPr/>
          <p:nvPr/>
        </p:nvSpPr>
        <p:spPr>
          <a:xfrm>
            <a:off x="1288207" y="1867218"/>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813987" y="1871494"/>
            <a:ext cx="7091386" cy="646331"/>
          </a:xfrm>
          <a:prstGeom prst="rect">
            <a:avLst/>
          </a:prstGeom>
          <a:noFill/>
        </p:spPr>
        <p:txBody>
          <a:bodyPr wrap="square" rtlCol="0">
            <a:spAutoFit/>
          </a:bodyPr>
          <a:lstStyle/>
          <a:p>
            <a:r>
              <a:rPr lang="de-DE" dirty="0"/>
              <a:t>d</a:t>
            </a:r>
            <a:r>
              <a:rPr lang="de-DE" dirty="0" smtClean="0"/>
              <a:t>ies gilt insb. für die </a:t>
            </a:r>
            <a:r>
              <a:rPr lang="de-DE" dirty="0" err="1" smtClean="0"/>
              <a:t>gesellschaftsrechtl</a:t>
            </a:r>
            <a:r>
              <a:rPr lang="de-DE" dirty="0" smtClean="0"/>
              <a:t>. Möglichkeiten des Insolvenzplans, die viele Sanierungen erst eröffnen.</a:t>
            </a:r>
            <a:endParaRPr lang="de-DE" dirty="0"/>
          </a:p>
        </p:txBody>
      </p:sp>
    </p:spTree>
    <p:extLst>
      <p:ext uri="{BB962C8B-B14F-4D97-AF65-F5344CB8AC3E}">
        <p14:creationId xmlns:p14="http://schemas.microsoft.com/office/powerpoint/2010/main" val="4743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 grpId="0" animBg="1"/>
      <p:bldP spid="3" grpId="0"/>
      <p:bldP spid="14" grpId="0" animBg="1"/>
      <p:bldP spid="15" grpId="0"/>
      <p:bldP spid="16" grpId="0" animBg="1"/>
      <p:bldP spid="17" grpId="0"/>
      <p:bldP spid="22" grpId="0"/>
      <p:bldP spid="23" grpId="0" animBg="1"/>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Die </a:t>
            </a:r>
            <a:r>
              <a:rPr lang="en-US" dirty="0" err="1" smtClean="0"/>
              <a:t>strategische</a:t>
            </a:r>
            <a:r>
              <a:rPr lang="en-US" dirty="0" smtClean="0"/>
              <a:t> </a:t>
            </a:r>
            <a:r>
              <a:rPr lang="en-US" dirty="0" err="1" smtClean="0"/>
              <a:t>Insolvenz</a:t>
            </a:r>
            <a:r>
              <a:rPr lang="en-US" dirty="0" smtClean="0"/>
              <a:t/>
            </a:r>
            <a:br>
              <a:rPr lang="en-US" dirty="0" smtClean="0"/>
            </a:br>
            <a:r>
              <a:rPr lang="en-US" dirty="0" smtClean="0"/>
              <a:t>- </a:t>
            </a:r>
            <a:r>
              <a:rPr lang="en-US" dirty="0" err="1" smtClean="0"/>
              <a:t>ökonomischer</a:t>
            </a:r>
            <a:r>
              <a:rPr lang="en-US" dirty="0" smtClean="0"/>
              <a:t> Sinn? - </a:t>
            </a:r>
            <a:endParaRPr lang="en-US" dirty="0"/>
          </a:p>
        </p:txBody>
      </p:sp>
      <p:pic>
        <p:nvPicPr>
          <p:cNvPr id="3" name="Picture 2" descr="C:\Program Files (x86)\Microsoft Office\MEDIA\CAGCAT10\j0293844.wmf"/>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50294">
            <a:off x="7196284" y="1588687"/>
            <a:ext cx="1738274" cy="1827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58775" y="1490985"/>
            <a:ext cx="6353175" cy="1200329"/>
          </a:xfrm>
          <a:prstGeom prst="rect">
            <a:avLst/>
          </a:prstGeom>
          <a:noFill/>
        </p:spPr>
        <p:txBody>
          <a:bodyPr wrap="square" rtlCol="0">
            <a:spAutoFit/>
          </a:bodyPr>
          <a:lstStyle/>
          <a:p>
            <a:r>
              <a:rPr lang="de-DE" i="1" dirty="0" smtClean="0"/>
              <a:t>Eine der wenigen ökonomischen Studien, die den Effekt einer strategischen, also geplanten Insolvenz, auf die Wertentwicklung des Unternehmens im Vergleich zu nicht geplanten Insolvenzen untersucht, stammt aus den USA</a:t>
            </a:r>
            <a:r>
              <a:rPr lang="de-DE" dirty="0" smtClean="0"/>
              <a:t>  (</a:t>
            </a:r>
            <a:r>
              <a:rPr lang="de-DE" i="1" dirty="0" smtClean="0"/>
              <a:t>Coelho/John/</a:t>
            </a:r>
            <a:r>
              <a:rPr lang="de-DE" i="1" dirty="0" err="1" smtClean="0"/>
              <a:t>Taffler</a:t>
            </a:r>
            <a:r>
              <a:rPr lang="de-DE" i="1" dirty="0" smtClean="0"/>
              <a:t> [2011]</a:t>
            </a:r>
            <a:r>
              <a:rPr lang="de-DE" dirty="0" smtClean="0"/>
              <a:t>):</a:t>
            </a:r>
            <a:endParaRPr lang="de-DE" dirty="0"/>
          </a:p>
        </p:txBody>
      </p:sp>
      <p:sp>
        <p:nvSpPr>
          <p:cNvPr id="7" name="Textfeld 6"/>
          <p:cNvSpPr txBox="1"/>
          <p:nvPr/>
        </p:nvSpPr>
        <p:spPr>
          <a:xfrm>
            <a:off x="1277873" y="2872847"/>
            <a:ext cx="6219825" cy="646331"/>
          </a:xfrm>
          <a:prstGeom prst="rect">
            <a:avLst/>
          </a:prstGeom>
          <a:noFill/>
        </p:spPr>
        <p:txBody>
          <a:bodyPr wrap="square" rtlCol="0">
            <a:spAutoFit/>
          </a:bodyPr>
          <a:lstStyle/>
          <a:p>
            <a:r>
              <a:rPr lang="de-DE" dirty="0" smtClean="0"/>
              <a:t>Im letzten Jahr vor dem Insolvenzantrag büßten (alle) Unternehmen durchschnittlich 50 % ihres Aktienkurses ein</a:t>
            </a:r>
            <a:endParaRPr lang="de-DE" dirty="0"/>
          </a:p>
        </p:txBody>
      </p:sp>
      <p:sp>
        <p:nvSpPr>
          <p:cNvPr id="26" name="Textfeld 25"/>
          <p:cNvSpPr txBox="1"/>
          <p:nvPr/>
        </p:nvSpPr>
        <p:spPr>
          <a:xfrm>
            <a:off x="1277873" y="3568172"/>
            <a:ext cx="6219825" cy="646331"/>
          </a:xfrm>
          <a:prstGeom prst="rect">
            <a:avLst/>
          </a:prstGeom>
          <a:noFill/>
        </p:spPr>
        <p:txBody>
          <a:bodyPr wrap="square" rtlCol="0">
            <a:spAutoFit/>
          </a:bodyPr>
          <a:lstStyle/>
          <a:p>
            <a:r>
              <a:rPr lang="de-DE" dirty="0"/>
              <a:t>b</a:t>
            </a:r>
            <a:r>
              <a:rPr lang="de-DE" dirty="0" smtClean="0"/>
              <a:t>ei Antragstellung verlieren (alle) Unternehmen noch einmal durchschnittlich 25 % des Aktienkurses</a:t>
            </a:r>
            <a:endParaRPr lang="de-DE" dirty="0"/>
          </a:p>
        </p:txBody>
      </p:sp>
      <p:sp>
        <p:nvSpPr>
          <p:cNvPr id="27" name="Textfeld 26"/>
          <p:cNvSpPr txBox="1"/>
          <p:nvPr/>
        </p:nvSpPr>
        <p:spPr>
          <a:xfrm>
            <a:off x="1277873" y="4196822"/>
            <a:ext cx="6219825" cy="646331"/>
          </a:xfrm>
          <a:prstGeom prst="rect">
            <a:avLst/>
          </a:prstGeom>
          <a:noFill/>
        </p:spPr>
        <p:txBody>
          <a:bodyPr wrap="square" rtlCol="0">
            <a:spAutoFit/>
          </a:bodyPr>
          <a:lstStyle/>
          <a:p>
            <a:r>
              <a:rPr lang="de-DE" dirty="0"/>
              <a:t>b</a:t>
            </a:r>
            <a:r>
              <a:rPr lang="de-DE" dirty="0" smtClean="0"/>
              <a:t>ei nicht-strategischen Insolvenzen folgt im ersten Jahr nach dem Antrag noch einmal ein Verlust von durchschn. 29 %</a:t>
            </a:r>
            <a:endParaRPr lang="de-DE" dirty="0"/>
          </a:p>
        </p:txBody>
      </p:sp>
      <p:sp>
        <p:nvSpPr>
          <p:cNvPr id="28" name="Textfeld 27"/>
          <p:cNvSpPr txBox="1"/>
          <p:nvPr/>
        </p:nvSpPr>
        <p:spPr>
          <a:xfrm>
            <a:off x="1277873" y="4806422"/>
            <a:ext cx="6219825" cy="646331"/>
          </a:xfrm>
          <a:prstGeom prst="rect">
            <a:avLst/>
          </a:prstGeom>
          <a:noFill/>
        </p:spPr>
        <p:txBody>
          <a:bodyPr wrap="square" rtlCol="0">
            <a:spAutoFit/>
          </a:bodyPr>
          <a:lstStyle/>
          <a:p>
            <a:r>
              <a:rPr lang="de-DE" dirty="0"/>
              <a:t>w</a:t>
            </a:r>
            <a:r>
              <a:rPr lang="de-DE" dirty="0" smtClean="0"/>
              <a:t>ar die Insolvenz mit Eigenantrag strategisch geplant, folgt in den ersten 6 Monaten nach Antragstellung  ein </a:t>
            </a:r>
            <a:r>
              <a:rPr lang="de-DE" b="1" u="sng" dirty="0" smtClean="0">
                <a:solidFill>
                  <a:schemeClr val="accent3"/>
                </a:solidFill>
              </a:rPr>
              <a:t>Plus von 29 %</a:t>
            </a:r>
            <a:endParaRPr lang="de-DE" b="1" u="sng" dirty="0">
              <a:solidFill>
                <a:schemeClr val="accent3"/>
              </a:solidFill>
            </a:endParaRPr>
          </a:p>
        </p:txBody>
      </p:sp>
      <p:sp>
        <p:nvSpPr>
          <p:cNvPr id="8" name="Pfeil nach rechts 7"/>
          <p:cNvSpPr/>
          <p:nvPr/>
        </p:nvSpPr>
        <p:spPr>
          <a:xfrm>
            <a:off x="887349" y="2972561"/>
            <a:ext cx="409575" cy="175825"/>
          </a:xfrm>
          <a:prstGeom prst="rightArrow">
            <a:avLst/>
          </a:prstGeom>
          <a:solidFill>
            <a:schemeClr val="accent3"/>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Pfeil nach rechts 28"/>
          <p:cNvSpPr/>
          <p:nvPr/>
        </p:nvSpPr>
        <p:spPr>
          <a:xfrm>
            <a:off x="877824" y="3667886"/>
            <a:ext cx="409575" cy="175825"/>
          </a:xfrm>
          <a:prstGeom prst="rightArrow">
            <a:avLst/>
          </a:prstGeom>
          <a:solidFill>
            <a:schemeClr val="accent3"/>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Pfeil nach rechts 29"/>
          <p:cNvSpPr/>
          <p:nvPr/>
        </p:nvSpPr>
        <p:spPr>
          <a:xfrm>
            <a:off x="877824" y="4296536"/>
            <a:ext cx="409575" cy="175825"/>
          </a:xfrm>
          <a:prstGeom prst="rightArrow">
            <a:avLst/>
          </a:prstGeom>
          <a:solidFill>
            <a:schemeClr val="accent3"/>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Pfeil nach rechts 30"/>
          <p:cNvSpPr/>
          <p:nvPr/>
        </p:nvSpPr>
        <p:spPr>
          <a:xfrm>
            <a:off x="877824" y="4915661"/>
            <a:ext cx="409575" cy="175825"/>
          </a:xfrm>
          <a:prstGeom prst="rightArrow">
            <a:avLst/>
          </a:prstGeom>
          <a:solidFill>
            <a:schemeClr val="accent3"/>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5" name="Textfeld 4"/>
          <p:cNvSpPr txBox="1"/>
          <p:nvPr/>
        </p:nvSpPr>
        <p:spPr>
          <a:xfrm>
            <a:off x="577278" y="5653962"/>
            <a:ext cx="5916168" cy="646331"/>
          </a:xfrm>
          <a:prstGeom prst="rect">
            <a:avLst/>
          </a:prstGeom>
          <a:noFill/>
        </p:spPr>
        <p:txBody>
          <a:bodyPr wrap="square" rtlCol="0">
            <a:spAutoFit/>
          </a:bodyPr>
          <a:lstStyle/>
          <a:p>
            <a:r>
              <a:rPr lang="de-DE" dirty="0"/>
              <a:t>v</a:t>
            </a:r>
            <a:r>
              <a:rPr lang="de-DE" dirty="0" smtClean="0"/>
              <a:t>gl. zur strategischen Insolvenz auch die Dissertation von </a:t>
            </a:r>
            <a:r>
              <a:rPr lang="de-DE" dirty="0" err="1" smtClean="0"/>
              <a:t>Bulgrien</a:t>
            </a:r>
            <a:r>
              <a:rPr lang="de-DE" dirty="0" smtClean="0"/>
              <a:t>, Strategische Insolvenzen (2015)  </a:t>
            </a:r>
            <a:endParaRPr lang="de-DE" dirty="0"/>
          </a:p>
        </p:txBody>
      </p:sp>
    </p:spTree>
    <p:extLst>
      <p:ext uri="{BB962C8B-B14F-4D97-AF65-F5344CB8AC3E}">
        <p14:creationId xmlns:p14="http://schemas.microsoft.com/office/powerpoint/2010/main" val="722356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8" grpId="0"/>
      <p:bldP spid="8" grpId="0" animBg="1"/>
      <p:bldP spid="29" grpId="0" animBg="1"/>
      <p:bldP spid="30" grpId="0" animBg="1"/>
      <p:bldP spid="31"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62376" y="964512"/>
            <a:ext cx="5022850" cy="3036750"/>
          </a:xfrm>
        </p:spPr>
        <p:txBody>
          <a:bodyPr>
            <a:normAutofit fontScale="90000"/>
          </a:bodyPr>
          <a:lstStyle/>
          <a:p>
            <a:r>
              <a:rPr lang="de-DE" sz="4000" u="sng" dirty="0" smtClean="0">
                <a:effectLst>
                  <a:outerShdw blurRad="38100" dist="38100" dir="2700000" algn="tl">
                    <a:srgbClr val="000000">
                      <a:alpha val="43137"/>
                    </a:srgbClr>
                  </a:outerShdw>
                </a:effectLst>
              </a:rPr>
              <a:t>Die Evaluation</a:t>
            </a:r>
            <a:br>
              <a:rPr lang="de-DE" sz="4000" u="sng" dirty="0" smtClean="0">
                <a:effectLst>
                  <a:outerShdw blurRad="38100" dist="38100" dir="2700000" algn="tl">
                    <a:srgbClr val="000000">
                      <a:alpha val="43137"/>
                    </a:srgbClr>
                  </a:outerShdw>
                </a:effectLst>
              </a:rPr>
            </a:br>
            <a:r>
              <a:rPr lang="de-DE" sz="4000" u="sng" dirty="0" smtClean="0">
                <a:effectLst>
                  <a:outerShdw blurRad="38100" dist="38100" dir="2700000" algn="tl">
                    <a:srgbClr val="000000">
                      <a:alpha val="43137"/>
                    </a:srgbClr>
                  </a:outerShdw>
                </a:effectLst>
              </a:rPr>
              <a:t>nutzen - </a:t>
            </a:r>
            <a:br>
              <a:rPr lang="de-DE" sz="4000" u="sng" dirty="0" smtClean="0">
                <a:effectLst>
                  <a:outerShdw blurRad="38100" dist="38100" dir="2700000" algn="tl">
                    <a:srgbClr val="000000">
                      <a:alpha val="43137"/>
                    </a:srgbClr>
                  </a:outerShdw>
                </a:effectLst>
              </a:rPr>
            </a:br>
            <a:r>
              <a:rPr lang="de-DE" u="sng" dirty="0" smtClean="0"/>
              <a:t/>
            </a:r>
            <a:br>
              <a:rPr lang="de-DE" u="sng" dirty="0" smtClean="0"/>
            </a:br>
            <a:r>
              <a:rPr lang="de-DE" dirty="0" smtClean="0"/>
              <a:t>wo gibt es Anpassungs- und Verbesserungsbedarf, um die Zielerreichung in der weiteren Entwicklung voranzutreiben?</a:t>
            </a:r>
            <a:endParaRPr lang="de-DE" sz="29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5705475"/>
            <a:ext cx="800100" cy="800100"/>
          </a:xfrm>
          <a:prstGeom prst="rect">
            <a:avLst/>
          </a:prstGeom>
        </p:spPr>
      </p:pic>
    </p:spTree>
    <p:extLst>
      <p:ext uri="{BB962C8B-B14F-4D97-AF65-F5344CB8AC3E}">
        <p14:creationId xmlns:p14="http://schemas.microsoft.com/office/powerpoint/2010/main" val="325524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Kritik ernst nehmen…</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074" y="5951565"/>
            <a:ext cx="556260" cy="556260"/>
          </a:xfrm>
          <a:prstGeom prst="rect">
            <a:avLst/>
          </a:prstGeom>
        </p:spPr>
      </p:pic>
      <p:sp>
        <p:nvSpPr>
          <p:cNvPr id="2" name="Textfeld 1"/>
          <p:cNvSpPr txBox="1"/>
          <p:nvPr/>
        </p:nvSpPr>
        <p:spPr>
          <a:xfrm>
            <a:off x="448732" y="1019979"/>
            <a:ext cx="8339667" cy="1200329"/>
          </a:xfrm>
          <a:prstGeom prst="rect">
            <a:avLst/>
          </a:prstGeom>
          <a:noFill/>
        </p:spPr>
        <p:txBody>
          <a:bodyPr wrap="square" rtlCol="0">
            <a:spAutoFit/>
          </a:bodyPr>
          <a:lstStyle/>
          <a:p>
            <a:r>
              <a:rPr lang="de-DE" dirty="0" smtClean="0"/>
              <a:t>So sehr das ESUG auch das Denken der Beteiligten und die Wahrnehmung des Verfahrens von außen beeinflusst hat, so ist selbstverständlich die Kritik ernst zu nehmen und sollte die Evaluation genutzt werden, die Vertrauensbasis weiter zu stärken. </a:t>
            </a:r>
            <a:endParaRPr lang="de-DE" dirty="0"/>
          </a:p>
        </p:txBody>
      </p:sp>
      <p:sp>
        <p:nvSpPr>
          <p:cNvPr id="19" name="Pfeil nach rechts 18"/>
          <p:cNvSpPr/>
          <p:nvPr/>
        </p:nvSpPr>
        <p:spPr>
          <a:xfrm>
            <a:off x="685459" y="306162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225756" y="3045303"/>
            <a:ext cx="7569201" cy="369332"/>
          </a:xfrm>
          <a:prstGeom prst="rect">
            <a:avLst/>
          </a:prstGeom>
          <a:noFill/>
        </p:spPr>
        <p:txBody>
          <a:bodyPr wrap="square" rtlCol="0">
            <a:spAutoFit/>
          </a:bodyPr>
          <a:lstStyle/>
          <a:p>
            <a:r>
              <a:rPr lang="de-DE" dirty="0" smtClean="0"/>
              <a:t>Die Planbarkeit des Verfahrens muss weiter entwickelt werden…</a:t>
            </a:r>
            <a:endParaRPr lang="de-DE" dirty="0"/>
          </a:p>
        </p:txBody>
      </p:sp>
      <p:sp>
        <p:nvSpPr>
          <p:cNvPr id="22" name="Textfeld 21"/>
          <p:cNvSpPr txBox="1"/>
          <p:nvPr/>
        </p:nvSpPr>
        <p:spPr>
          <a:xfrm>
            <a:off x="1804246" y="3585890"/>
            <a:ext cx="6845977" cy="1077218"/>
          </a:xfrm>
          <a:prstGeom prst="rect">
            <a:avLst/>
          </a:prstGeom>
          <a:noFill/>
        </p:spPr>
        <p:txBody>
          <a:bodyPr wrap="square" rtlCol="0">
            <a:spAutoFit/>
          </a:bodyPr>
          <a:lstStyle/>
          <a:p>
            <a:r>
              <a:rPr lang="de-DE" sz="1600" dirty="0"/>
              <a:t>v</a:t>
            </a:r>
            <a:r>
              <a:rPr lang="de-DE" sz="1600" dirty="0" smtClean="0"/>
              <a:t>gl. bereits die Gesetzesbegründung: </a:t>
            </a:r>
            <a:r>
              <a:rPr lang="de-DE" sz="1600" i="1" dirty="0" smtClean="0"/>
              <a:t>„(…) die deutsche Rechtsordnung als wenig geeignet für Sanierungen ansehen, wird unter anderem genannt, dass der Ablauf eines deutschen Insolvenzverfahrens für Schuldner und Gläubiger nicht </a:t>
            </a:r>
            <a:r>
              <a:rPr lang="de-DE" sz="1600" i="1" dirty="0" err="1" smtClean="0"/>
              <a:t>berech-enbar</a:t>
            </a:r>
            <a:r>
              <a:rPr lang="de-DE" sz="1600" i="1" dirty="0" smtClean="0"/>
              <a:t> sei...</a:t>
            </a:r>
            <a:r>
              <a:rPr lang="de-DE" sz="1600" dirty="0" smtClean="0"/>
              <a:t>“ (BT-</a:t>
            </a:r>
            <a:r>
              <a:rPr lang="de-DE" sz="1600" dirty="0" err="1" smtClean="0"/>
              <a:t>Drs</a:t>
            </a:r>
            <a:r>
              <a:rPr lang="de-DE" sz="1600" dirty="0" smtClean="0"/>
              <a:t>. 17/5712, S. 17).</a:t>
            </a:r>
            <a:endParaRPr lang="de-DE" sz="1600" dirty="0"/>
          </a:p>
        </p:txBody>
      </p:sp>
      <p:sp>
        <p:nvSpPr>
          <p:cNvPr id="23" name="Nach oben gebogener Pfeil 22"/>
          <p:cNvSpPr/>
          <p:nvPr/>
        </p:nvSpPr>
        <p:spPr>
          <a:xfrm rot="5400000">
            <a:off x="1338534" y="3524618"/>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514246" y="2368296"/>
            <a:ext cx="7653442" cy="400110"/>
          </a:xfrm>
          <a:prstGeom prst="rect">
            <a:avLst/>
          </a:prstGeom>
          <a:noFill/>
        </p:spPr>
        <p:txBody>
          <a:bodyPr wrap="none" rtlCol="0">
            <a:spAutoFit/>
          </a:bodyPr>
          <a:lstStyle/>
          <a:p>
            <a:r>
              <a:rPr lang="de-DE" sz="2000" b="1" dirty="0" smtClean="0">
                <a:solidFill>
                  <a:schemeClr val="accent3"/>
                </a:solidFill>
              </a:rPr>
              <a:t>Vertrauen stärken heißt, Ursachen für Vertrauensdefizite zu erkennen:</a:t>
            </a:r>
            <a:endParaRPr lang="de-DE" sz="2000" b="1" dirty="0">
              <a:solidFill>
                <a:schemeClr val="accent3"/>
              </a:solidFill>
            </a:endParaRPr>
          </a:p>
        </p:txBody>
      </p:sp>
    </p:spTree>
    <p:extLst>
      <p:ext uri="{BB962C8B-B14F-4D97-AF65-F5344CB8AC3E}">
        <p14:creationId xmlns:p14="http://schemas.microsoft.com/office/powerpoint/2010/main" val="38489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1" grpId="0"/>
      <p:bldP spid="22" grpId="0"/>
      <p:bldP spid="23"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Planbarkeit…</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074" y="5951565"/>
            <a:ext cx="556260" cy="556260"/>
          </a:xfrm>
          <a:prstGeom prst="rect">
            <a:avLst/>
          </a:prstGeom>
        </p:spPr>
      </p:pic>
      <p:sp>
        <p:nvSpPr>
          <p:cNvPr id="19" name="Pfeil nach rechts 18"/>
          <p:cNvSpPr/>
          <p:nvPr/>
        </p:nvSpPr>
        <p:spPr>
          <a:xfrm>
            <a:off x="534628" y="1543723"/>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074925" y="1527399"/>
            <a:ext cx="7569201" cy="646331"/>
          </a:xfrm>
          <a:prstGeom prst="rect">
            <a:avLst/>
          </a:prstGeom>
          <a:noFill/>
        </p:spPr>
        <p:txBody>
          <a:bodyPr wrap="square" rtlCol="0">
            <a:spAutoFit/>
          </a:bodyPr>
          <a:lstStyle/>
          <a:p>
            <a:r>
              <a:rPr lang="de-DE" dirty="0" smtClean="0"/>
              <a:t>die Transparenz bei allen Beteiligten muss noch mehr in den Fokus rücken; das betrifft Schuldner und Berater ebenso wie Gerichte…</a:t>
            </a:r>
            <a:endParaRPr lang="de-DE" dirty="0"/>
          </a:p>
        </p:txBody>
      </p:sp>
      <p:sp>
        <p:nvSpPr>
          <p:cNvPr id="22" name="Textfeld 21"/>
          <p:cNvSpPr txBox="1"/>
          <p:nvPr/>
        </p:nvSpPr>
        <p:spPr>
          <a:xfrm>
            <a:off x="1639654" y="2324018"/>
            <a:ext cx="6845977" cy="830997"/>
          </a:xfrm>
          <a:prstGeom prst="rect">
            <a:avLst/>
          </a:prstGeom>
          <a:noFill/>
        </p:spPr>
        <p:txBody>
          <a:bodyPr wrap="square" rtlCol="0">
            <a:spAutoFit/>
          </a:bodyPr>
          <a:lstStyle/>
          <a:p>
            <a:r>
              <a:rPr lang="de-DE" sz="1600" dirty="0" smtClean="0"/>
              <a:t>Vorbefassungen aller Beteiligten einschließlich Beratern, vorgeschlagenen </a:t>
            </a:r>
            <a:r>
              <a:rPr lang="de-DE" sz="1600" dirty="0" err="1" smtClean="0"/>
              <a:t>vGA</a:t>
            </a:r>
            <a:r>
              <a:rPr lang="de-DE" sz="1600" dirty="0" smtClean="0"/>
              <a:t>-Mitgliedern etc. und nicht nur des Sachwalters müssen verpflichtend offengelegt werden</a:t>
            </a:r>
            <a:endParaRPr lang="de-DE" sz="1600" dirty="0"/>
          </a:p>
        </p:txBody>
      </p:sp>
      <p:sp>
        <p:nvSpPr>
          <p:cNvPr id="23" name="Nach oben gebogener Pfeil 22"/>
          <p:cNvSpPr/>
          <p:nvPr/>
        </p:nvSpPr>
        <p:spPr>
          <a:xfrm rot="5400000">
            <a:off x="1173942" y="2262746"/>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Pfeil nach rechts 23"/>
          <p:cNvSpPr/>
          <p:nvPr/>
        </p:nvSpPr>
        <p:spPr>
          <a:xfrm>
            <a:off x="530010" y="509496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070308" y="5062393"/>
            <a:ext cx="7569201" cy="646331"/>
          </a:xfrm>
          <a:prstGeom prst="rect">
            <a:avLst/>
          </a:prstGeom>
          <a:noFill/>
        </p:spPr>
        <p:txBody>
          <a:bodyPr wrap="square" rtlCol="0">
            <a:spAutoFit/>
          </a:bodyPr>
          <a:lstStyle/>
          <a:p>
            <a:r>
              <a:rPr lang="de-DE" dirty="0" smtClean="0"/>
              <a:t>Die unterschiedliche Handhabung zur Begründung von Masseverbindlichkeiten ist unerträglich. Hier muss gesetzliche Abhilfe geschaffen werden.</a:t>
            </a:r>
            <a:endParaRPr lang="de-DE" dirty="0"/>
          </a:p>
        </p:txBody>
      </p:sp>
      <p:sp>
        <p:nvSpPr>
          <p:cNvPr id="14" name="Pfeil nach rechts 13"/>
          <p:cNvSpPr/>
          <p:nvPr/>
        </p:nvSpPr>
        <p:spPr>
          <a:xfrm>
            <a:off x="534627" y="3753572"/>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1074924" y="3737248"/>
            <a:ext cx="7895340" cy="1200329"/>
          </a:xfrm>
          <a:prstGeom prst="rect">
            <a:avLst/>
          </a:prstGeom>
          <a:noFill/>
        </p:spPr>
        <p:txBody>
          <a:bodyPr wrap="square" rtlCol="0">
            <a:spAutoFit/>
          </a:bodyPr>
          <a:lstStyle/>
          <a:p>
            <a:r>
              <a:rPr lang="de-DE" dirty="0" smtClean="0"/>
              <a:t>Klare Eingangsvoraussetzungen für eine Eigenverwaltung erhöhen die Planbarkeit; persönliche Befindlichkeiten einzelner (</a:t>
            </a:r>
            <a:r>
              <a:rPr lang="de-DE" dirty="0" err="1" smtClean="0"/>
              <a:t>Ge</a:t>
            </a:r>
            <a:r>
              <a:rPr lang="de-DE" dirty="0" smtClean="0"/>
              <a:t>)Richte(r) schaden der Entwicklung der Sanierungspraxis im Ganzen, da es Erinnerungen an die „intransparente“ Vergabe-praxis einzelner Gerichte in Vor-ESUG-Zeiten weckt</a:t>
            </a:r>
            <a:endParaRPr lang="de-DE" dirty="0"/>
          </a:p>
        </p:txBody>
      </p:sp>
      <p:sp>
        <p:nvSpPr>
          <p:cNvPr id="17" name="Textfeld 16"/>
          <p:cNvSpPr txBox="1"/>
          <p:nvPr/>
        </p:nvSpPr>
        <p:spPr>
          <a:xfrm>
            <a:off x="1654894" y="3134786"/>
            <a:ext cx="6845977" cy="584775"/>
          </a:xfrm>
          <a:prstGeom prst="rect">
            <a:avLst/>
          </a:prstGeom>
          <a:noFill/>
        </p:spPr>
        <p:txBody>
          <a:bodyPr wrap="square" rtlCol="0">
            <a:spAutoFit/>
          </a:bodyPr>
          <a:lstStyle/>
          <a:p>
            <a:r>
              <a:rPr lang="de-DE" sz="1600" dirty="0" smtClean="0"/>
              <a:t>Gerichte müssen vorbehaltlos und unvoreingenommen zu Vor- und verfahrensleitenden Gesprächen bereit sein</a:t>
            </a:r>
            <a:endParaRPr lang="de-DE" sz="1600" dirty="0"/>
          </a:p>
        </p:txBody>
      </p:sp>
      <p:sp>
        <p:nvSpPr>
          <p:cNvPr id="18" name="Nach oben gebogener Pfeil 17"/>
          <p:cNvSpPr/>
          <p:nvPr/>
        </p:nvSpPr>
        <p:spPr>
          <a:xfrm rot="5400000">
            <a:off x="1189182" y="3055226"/>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387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animBg="1"/>
      <p:bldP spid="24" grpId="0" animBg="1"/>
      <p:bldP spid="25" grpId="0"/>
      <p:bldP spid="14" grpId="0" animBg="1"/>
      <p:bldP spid="16"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Kritik ernst nehmen…</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074" y="5951565"/>
            <a:ext cx="556260" cy="556260"/>
          </a:xfrm>
          <a:prstGeom prst="rect">
            <a:avLst/>
          </a:prstGeom>
        </p:spPr>
      </p:pic>
      <p:sp>
        <p:nvSpPr>
          <p:cNvPr id="2" name="Textfeld 1"/>
          <p:cNvSpPr txBox="1"/>
          <p:nvPr/>
        </p:nvSpPr>
        <p:spPr>
          <a:xfrm>
            <a:off x="448732" y="1019979"/>
            <a:ext cx="8339667" cy="1200329"/>
          </a:xfrm>
          <a:prstGeom prst="rect">
            <a:avLst/>
          </a:prstGeom>
          <a:noFill/>
        </p:spPr>
        <p:txBody>
          <a:bodyPr wrap="square" rtlCol="0">
            <a:spAutoFit/>
          </a:bodyPr>
          <a:lstStyle/>
          <a:p>
            <a:r>
              <a:rPr lang="de-DE" dirty="0" smtClean="0"/>
              <a:t>So sehr das ESUG auch das Denken der Beteiligten und die Wahrnehmung des Verfahrens von außen beeinflusst hat, so ist selbstverständlich die Kritik ernst zu nehmen und sollte die Evaluation genutzt werden, die Vertrauensbasis weiter zu stärken. </a:t>
            </a:r>
            <a:endParaRPr lang="de-DE" dirty="0"/>
          </a:p>
        </p:txBody>
      </p:sp>
      <p:sp>
        <p:nvSpPr>
          <p:cNvPr id="19" name="Pfeil nach rechts 18"/>
          <p:cNvSpPr/>
          <p:nvPr/>
        </p:nvSpPr>
        <p:spPr>
          <a:xfrm>
            <a:off x="685459" y="306162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225756" y="3045303"/>
            <a:ext cx="7569201" cy="369332"/>
          </a:xfrm>
          <a:prstGeom prst="rect">
            <a:avLst/>
          </a:prstGeom>
          <a:noFill/>
        </p:spPr>
        <p:txBody>
          <a:bodyPr wrap="square" rtlCol="0">
            <a:spAutoFit/>
          </a:bodyPr>
          <a:lstStyle/>
          <a:p>
            <a:r>
              <a:rPr lang="de-DE" dirty="0" smtClean="0"/>
              <a:t>Die Planbarkeit des Verfahrens muss weiter entwickelt werden…</a:t>
            </a:r>
            <a:endParaRPr lang="de-DE" dirty="0"/>
          </a:p>
        </p:txBody>
      </p:sp>
      <p:sp>
        <p:nvSpPr>
          <p:cNvPr id="22" name="Textfeld 21"/>
          <p:cNvSpPr txBox="1"/>
          <p:nvPr/>
        </p:nvSpPr>
        <p:spPr>
          <a:xfrm>
            <a:off x="1804246" y="3585890"/>
            <a:ext cx="6845977" cy="1077218"/>
          </a:xfrm>
          <a:prstGeom prst="rect">
            <a:avLst/>
          </a:prstGeom>
          <a:noFill/>
        </p:spPr>
        <p:txBody>
          <a:bodyPr wrap="square" rtlCol="0">
            <a:spAutoFit/>
          </a:bodyPr>
          <a:lstStyle/>
          <a:p>
            <a:r>
              <a:rPr lang="de-DE" sz="1600" dirty="0"/>
              <a:t>v</a:t>
            </a:r>
            <a:r>
              <a:rPr lang="de-DE" sz="1600" dirty="0" smtClean="0"/>
              <a:t>gl. bereits die Gesetzesbegründung: </a:t>
            </a:r>
            <a:r>
              <a:rPr lang="de-DE" sz="1600" i="1" dirty="0" smtClean="0"/>
              <a:t>„(…) die deutsche Rechtsordnung als wenig geeignet für Sanierungen ansehen, wird unter anderem genannt, dass der Ablauf eines deutschen Insolvenzverfahrens für Schuldner und Gläubiger nicht </a:t>
            </a:r>
            <a:r>
              <a:rPr lang="de-DE" sz="1600" i="1" dirty="0" err="1" smtClean="0"/>
              <a:t>berech-enbar</a:t>
            </a:r>
            <a:r>
              <a:rPr lang="de-DE" sz="1600" i="1" dirty="0" smtClean="0"/>
              <a:t> sei...</a:t>
            </a:r>
            <a:r>
              <a:rPr lang="de-DE" sz="1600" dirty="0" smtClean="0"/>
              <a:t>“ (BT-</a:t>
            </a:r>
            <a:r>
              <a:rPr lang="de-DE" sz="1600" dirty="0" err="1" smtClean="0"/>
              <a:t>Drs</a:t>
            </a:r>
            <a:r>
              <a:rPr lang="de-DE" sz="1600" dirty="0" smtClean="0"/>
              <a:t>. 17/5712, S. 17).</a:t>
            </a:r>
            <a:endParaRPr lang="de-DE" sz="1600" dirty="0"/>
          </a:p>
        </p:txBody>
      </p:sp>
      <p:sp>
        <p:nvSpPr>
          <p:cNvPr id="23" name="Nach oben gebogener Pfeil 22"/>
          <p:cNvSpPr/>
          <p:nvPr/>
        </p:nvSpPr>
        <p:spPr>
          <a:xfrm rot="5400000">
            <a:off x="1338534" y="3524618"/>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514246" y="2368296"/>
            <a:ext cx="7653442" cy="400110"/>
          </a:xfrm>
          <a:prstGeom prst="rect">
            <a:avLst/>
          </a:prstGeom>
          <a:noFill/>
        </p:spPr>
        <p:txBody>
          <a:bodyPr wrap="none" rtlCol="0">
            <a:spAutoFit/>
          </a:bodyPr>
          <a:lstStyle/>
          <a:p>
            <a:r>
              <a:rPr lang="de-DE" sz="2000" b="1" dirty="0" smtClean="0">
                <a:solidFill>
                  <a:schemeClr val="accent3"/>
                </a:solidFill>
              </a:rPr>
              <a:t>Vertrauen stärken heißt, Ursachen für Vertrauensdefizite zu erkennen:</a:t>
            </a:r>
            <a:endParaRPr lang="de-DE" sz="2000" b="1" dirty="0">
              <a:solidFill>
                <a:schemeClr val="accent3"/>
              </a:solidFill>
            </a:endParaRPr>
          </a:p>
        </p:txBody>
      </p:sp>
      <p:sp>
        <p:nvSpPr>
          <p:cNvPr id="14" name="Pfeil nach rechts 13"/>
          <p:cNvSpPr/>
          <p:nvPr/>
        </p:nvSpPr>
        <p:spPr>
          <a:xfrm>
            <a:off x="685459" y="4843755"/>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1225756" y="4827431"/>
            <a:ext cx="7569201" cy="646331"/>
          </a:xfrm>
          <a:prstGeom prst="rect">
            <a:avLst/>
          </a:prstGeom>
          <a:noFill/>
        </p:spPr>
        <p:txBody>
          <a:bodyPr wrap="square" rtlCol="0">
            <a:spAutoFit/>
          </a:bodyPr>
          <a:lstStyle/>
          <a:p>
            <a:r>
              <a:rPr lang="de-DE" dirty="0" smtClean="0"/>
              <a:t>Wo Missbrauch befürchtet wird, müssen Missbrauchsschranken eingezogen werden…</a:t>
            </a:r>
            <a:endParaRPr lang="de-DE" dirty="0"/>
          </a:p>
        </p:txBody>
      </p:sp>
    </p:spTree>
    <p:extLst>
      <p:ext uri="{BB962C8B-B14F-4D97-AF65-F5344CB8AC3E}">
        <p14:creationId xmlns:p14="http://schemas.microsoft.com/office/powerpoint/2010/main" val="26797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Missbrauchsschranken…</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074" y="5951565"/>
            <a:ext cx="556260" cy="556260"/>
          </a:xfrm>
          <a:prstGeom prst="rect">
            <a:avLst/>
          </a:prstGeom>
        </p:spPr>
      </p:pic>
      <p:sp>
        <p:nvSpPr>
          <p:cNvPr id="19" name="Pfeil nach rechts 18"/>
          <p:cNvSpPr/>
          <p:nvPr/>
        </p:nvSpPr>
        <p:spPr>
          <a:xfrm>
            <a:off x="534628" y="1315123"/>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074925" y="1298799"/>
            <a:ext cx="7569201" cy="923330"/>
          </a:xfrm>
          <a:prstGeom prst="rect">
            <a:avLst/>
          </a:prstGeom>
          <a:noFill/>
        </p:spPr>
        <p:txBody>
          <a:bodyPr wrap="square" rtlCol="0">
            <a:spAutoFit/>
          </a:bodyPr>
          <a:lstStyle/>
          <a:p>
            <a:r>
              <a:rPr lang="de-DE" dirty="0" err="1" smtClean="0"/>
              <a:t>Jaffé</a:t>
            </a:r>
            <a:r>
              <a:rPr lang="de-DE" dirty="0" smtClean="0"/>
              <a:t> (ZHR 175, 38 [2010]) befürchtete einen Missbrauch dahingehend, dass nicht insolvente Unternehmen den Reizen des ESUG erliegen und sich das Verfahren erschleichen könnten, um die Vorteile zu nutzen…</a:t>
            </a:r>
            <a:endParaRPr lang="de-DE" dirty="0"/>
          </a:p>
        </p:txBody>
      </p:sp>
      <p:sp>
        <p:nvSpPr>
          <p:cNvPr id="22" name="Textfeld 21"/>
          <p:cNvSpPr txBox="1"/>
          <p:nvPr/>
        </p:nvSpPr>
        <p:spPr>
          <a:xfrm>
            <a:off x="1657942" y="2378882"/>
            <a:ext cx="7220882" cy="830997"/>
          </a:xfrm>
          <a:prstGeom prst="rect">
            <a:avLst/>
          </a:prstGeom>
          <a:noFill/>
        </p:spPr>
        <p:txBody>
          <a:bodyPr wrap="square" rtlCol="0">
            <a:spAutoFit/>
          </a:bodyPr>
          <a:lstStyle/>
          <a:p>
            <a:r>
              <a:rPr lang="de-DE" sz="1600" dirty="0" smtClean="0"/>
              <a:t>Das ist in der Praxis wohl kaum das hervorstechende Problem, da problematischer erscheint, dass die Eigenverwaltung auch von solchen Schuldnern angestrebt wird, die hierfür nicht geeignet sind.</a:t>
            </a:r>
            <a:endParaRPr lang="de-DE" sz="1600" dirty="0"/>
          </a:p>
        </p:txBody>
      </p:sp>
      <p:sp>
        <p:nvSpPr>
          <p:cNvPr id="23" name="Nach oben gebogener Pfeil 22"/>
          <p:cNvSpPr/>
          <p:nvPr/>
        </p:nvSpPr>
        <p:spPr>
          <a:xfrm rot="5400000">
            <a:off x="1192230" y="2317610"/>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Pfeil nach rechts 13"/>
          <p:cNvSpPr/>
          <p:nvPr/>
        </p:nvSpPr>
        <p:spPr>
          <a:xfrm>
            <a:off x="534628" y="379082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1074925" y="3806467"/>
            <a:ext cx="7895340" cy="923330"/>
          </a:xfrm>
          <a:prstGeom prst="rect">
            <a:avLst/>
          </a:prstGeom>
          <a:noFill/>
        </p:spPr>
        <p:txBody>
          <a:bodyPr wrap="square" rtlCol="0">
            <a:spAutoFit/>
          </a:bodyPr>
          <a:lstStyle/>
          <a:p>
            <a:r>
              <a:rPr lang="de-DE" dirty="0" smtClean="0"/>
              <a:t>Die Chance, `wohlwollende´ Verwalter zu platzieren ist für Schuldner und Gläubiger verlockend; die `Hygiene´ in der Verfahrensanbahnung leidet darunter ganz erheblich</a:t>
            </a:r>
            <a:endParaRPr lang="de-DE" dirty="0"/>
          </a:p>
        </p:txBody>
      </p:sp>
      <p:sp>
        <p:nvSpPr>
          <p:cNvPr id="17" name="Textfeld 16"/>
          <p:cNvSpPr txBox="1"/>
          <p:nvPr/>
        </p:nvSpPr>
        <p:spPr>
          <a:xfrm>
            <a:off x="1654895" y="3219358"/>
            <a:ext cx="6845977" cy="338554"/>
          </a:xfrm>
          <a:prstGeom prst="rect">
            <a:avLst/>
          </a:prstGeom>
          <a:noFill/>
        </p:spPr>
        <p:txBody>
          <a:bodyPr wrap="square" rtlCol="0">
            <a:spAutoFit/>
          </a:bodyPr>
          <a:lstStyle/>
          <a:p>
            <a:r>
              <a:rPr lang="de-DE" sz="1600" dirty="0" smtClean="0"/>
              <a:t>Auch dieses Problem kann durch klare Eingangshürden gelöst werden.</a:t>
            </a:r>
            <a:endParaRPr lang="de-DE" sz="1600" dirty="0"/>
          </a:p>
        </p:txBody>
      </p:sp>
      <p:sp>
        <p:nvSpPr>
          <p:cNvPr id="18" name="Nach oben gebogener Pfeil 17"/>
          <p:cNvSpPr/>
          <p:nvPr/>
        </p:nvSpPr>
        <p:spPr>
          <a:xfrm rot="5400000">
            <a:off x="1189183" y="3139798"/>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1566501" y="4951292"/>
            <a:ext cx="7577499" cy="338554"/>
          </a:xfrm>
          <a:prstGeom prst="rect">
            <a:avLst/>
          </a:prstGeom>
          <a:noFill/>
        </p:spPr>
        <p:txBody>
          <a:bodyPr wrap="square" rtlCol="0">
            <a:spAutoFit/>
          </a:bodyPr>
          <a:lstStyle/>
          <a:p>
            <a:r>
              <a:rPr lang="de-DE" sz="1600" dirty="0" smtClean="0"/>
              <a:t>Lösung kann in einer `objektivierten Gläubigerbeteiligung´ liegen (s. sogleich: Vorschläge) </a:t>
            </a:r>
            <a:endParaRPr lang="de-DE" sz="1600" dirty="0"/>
          </a:p>
        </p:txBody>
      </p:sp>
      <p:sp>
        <p:nvSpPr>
          <p:cNvPr id="26" name="Nach oben gebogener Pfeil 25"/>
          <p:cNvSpPr/>
          <p:nvPr/>
        </p:nvSpPr>
        <p:spPr>
          <a:xfrm rot="5400000">
            <a:off x="1192230" y="4855822"/>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Pfeil nach rechts 26"/>
          <p:cNvSpPr/>
          <p:nvPr/>
        </p:nvSpPr>
        <p:spPr>
          <a:xfrm>
            <a:off x="534628" y="5355533"/>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Textfeld 27"/>
          <p:cNvSpPr txBox="1"/>
          <p:nvPr/>
        </p:nvSpPr>
        <p:spPr>
          <a:xfrm>
            <a:off x="1074925" y="5371173"/>
            <a:ext cx="7895340" cy="923330"/>
          </a:xfrm>
          <a:prstGeom prst="rect">
            <a:avLst/>
          </a:prstGeom>
          <a:noFill/>
        </p:spPr>
        <p:txBody>
          <a:bodyPr wrap="square" rtlCol="0">
            <a:spAutoFit/>
          </a:bodyPr>
          <a:lstStyle/>
          <a:p>
            <a:r>
              <a:rPr lang="de-DE" dirty="0" smtClean="0"/>
              <a:t>Allerdings: die Eigenverwaltung ist kein „</a:t>
            </a:r>
            <a:r>
              <a:rPr lang="de-DE" i="1" dirty="0" smtClean="0"/>
              <a:t>höchstpersönliches Amt</a:t>
            </a:r>
            <a:r>
              <a:rPr lang="de-DE" dirty="0" smtClean="0"/>
              <a:t>“ (Hammes, NZI 2017, 233) – wessen auch? Berat(</a:t>
            </a:r>
            <a:r>
              <a:rPr lang="de-DE" dirty="0" err="1" smtClean="0"/>
              <a:t>ung</a:t>
            </a:r>
            <a:r>
              <a:rPr lang="de-DE" dirty="0" smtClean="0"/>
              <a:t>/er) in der Eigenverwaltung sind nicht verwerflich…</a:t>
            </a:r>
            <a:endParaRPr lang="de-DE" dirty="0"/>
          </a:p>
        </p:txBody>
      </p:sp>
    </p:spTree>
    <p:extLst>
      <p:ext uri="{BB962C8B-B14F-4D97-AF65-F5344CB8AC3E}">
        <p14:creationId xmlns:p14="http://schemas.microsoft.com/office/powerpoint/2010/main" val="3855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14" grpId="0" animBg="1"/>
      <p:bldP spid="16" grpId="0"/>
      <p:bldP spid="17" grpId="0"/>
      <p:bldP spid="18" grpId="0" animBg="1"/>
      <p:bldP spid="20" grpId="0"/>
      <p:bldP spid="26" grpId="0" animBg="1"/>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62376" y="1440000"/>
            <a:ext cx="5022850" cy="3036750"/>
          </a:xfrm>
        </p:spPr>
        <p:txBody>
          <a:bodyPr>
            <a:normAutofit/>
          </a:bodyPr>
          <a:lstStyle/>
          <a:p>
            <a:r>
              <a:rPr lang="de-DE" sz="4000" u="sng" dirty="0" smtClean="0">
                <a:effectLst>
                  <a:outerShdw blurRad="38100" dist="38100" dir="2700000" algn="tl">
                    <a:srgbClr val="000000">
                      <a:alpha val="43137"/>
                    </a:srgbClr>
                  </a:outerShdw>
                </a:effectLst>
              </a:rPr>
              <a:t>Bewertung aus </a:t>
            </a:r>
            <a:r>
              <a:rPr lang="de-DE" sz="4000" u="sng" dirty="0" err="1" smtClean="0">
                <a:effectLst>
                  <a:outerShdw blurRad="38100" dist="38100" dir="2700000" algn="tl">
                    <a:srgbClr val="000000">
                      <a:alpha val="43137"/>
                    </a:srgbClr>
                  </a:outerShdw>
                </a:effectLst>
              </a:rPr>
              <a:t>Praktikersicht</a:t>
            </a:r>
            <a:r>
              <a:rPr lang="de-DE" sz="4000" u="sng" dirty="0" smtClean="0">
                <a:effectLst>
                  <a:outerShdw blurRad="38100" dist="38100" dir="2700000" algn="tl">
                    <a:srgbClr val="000000">
                      <a:alpha val="43137"/>
                    </a:srgbClr>
                  </a:outerShdw>
                </a:effectLst>
              </a:rPr>
              <a:t> -</a:t>
            </a:r>
            <a:br>
              <a:rPr lang="de-DE" sz="4000" u="sng" dirty="0" smtClean="0">
                <a:effectLst>
                  <a:outerShdw blurRad="38100" dist="38100" dir="2700000" algn="tl">
                    <a:srgbClr val="000000">
                      <a:alpha val="43137"/>
                    </a:srgbClr>
                  </a:outerShdw>
                </a:effectLst>
              </a:rPr>
            </a:br>
            <a:r>
              <a:rPr lang="de-DE" u="sng" dirty="0" smtClean="0"/>
              <a:t/>
            </a:r>
            <a:br>
              <a:rPr lang="de-DE" u="sng" dirty="0" smtClean="0"/>
            </a:br>
            <a:r>
              <a:rPr lang="de-DE" dirty="0" smtClean="0"/>
              <a:t>Was waren die Erwartungen der Praxis?</a:t>
            </a:r>
            <a:endParaRPr lang="de-DE" sz="29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5705475"/>
            <a:ext cx="800100" cy="800100"/>
          </a:xfrm>
          <a:prstGeom prst="rect">
            <a:avLst/>
          </a:prstGeom>
        </p:spPr>
      </p:pic>
    </p:spTree>
    <p:extLst>
      <p:ext uri="{BB962C8B-B14F-4D97-AF65-F5344CB8AC3E}">
        <p14:creationId xmlns:p14="http://schemas.microsoft.com/office/powerpoint/2010/main" val="1069409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Kritik ernst nehmen…</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074" y="5951565"/>
            <a:ext cx="556260" cy="556260"/>
          </a:xfrm>
          <a:prstGeom prst="rect">
            <a:avLst/>
          </a:prstGeom>
        </p:spPr>
      </p:pic>
      <p:sp>
        <p:nvSpPr>
          <p:cNvPr id="2" name="Textfeld 1"/>
          <p:cNvSpPr txBox="1"/>
          <p:nvPr/>
        </p:nvSpPr>
        <p:spPr>
          <a:xfrm>
            <a:off x="448732" y="1019979"/>
            <a:ext cx="8339667" cy="1200329"/>
          </a:xfrm>
          <a:prstGeom prst="rect">
            <a:avLst/>
          </a:prstGeom>
          <a:noFill/>
        </p:spPr>
        <p:txBody>
          <a:bodyPr wrap="square" rtlCol="0">
            <a:spAutoFit/>
          </a:bodyPr>
          <a:lstStyle/>
          <a:p>
            <a:r>
              <a:rPr lang="de-DE" dirty="0" smtClean="0"/>
              <a:t>So sehr das ESUG auch das Denken der Beteiligten und die Wahrnehmung des Verfahrens von außen beeinflusst hat, so ist selbstverständlich die Kritik ernst zu nehmen und sollte die Evaluation genutzt werden, die Vertrauensbasis weiter zu stärken. </a:t>
            </a:r>
            <a:endParaRPr lang="de-DE" dirty="0"/>
          </a:p>
        </p:txBody>
      </p:sp>
      <p:sp>
        <p:nvSpPr>
          <p:cNvPr id="19" name="Pfeil nach rechts 18"/>
          <p:cNvSpPr/>
          <p:nvPr/>
        </p:nvSpPr>
        <p:spPr>
          <a:xfrm>
            <a:off x="685459" y="306162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225756" y="3045303"/>
            <a:ext cx="7569201" cy="369332"/>
          </a:xfrm>
          <a:prstGeom prst="rect">
            <a:avLst/>
          </a:prstGeom>
          <a:noFill/>
        </p:spPr>
        <p:txBody>
          <a:bodyPr wrap="square" rtlCol="0">
            <a:spAutoFit/>
          </a:bodyPr>
          <a:lstStyle/>
          <a:p>
            <a:r>
              <a:rPr lang="de-DE" dirty="0" smtClean="0"/>
              <a:t>Die Planbarkeit des Verfahrens muss weiter entwickelt werden…</a:t>
            </a:r>
            <a:endParaRPr lang="de-DE" dirty="0"/>
          </a:p>
        </p:txBody>
      </p:sp>
      <p:sp>
        <p:nvSpPr>
          <p:cNvPr id="22" name="Textfeld 21"/>
          <p:cNvSpPr txBox="1"/>
          <p:nvPr/>
        </p:nvSpPr>
        <p:spPr>
          <a:xfrm>
            <a:off x="1804246" y="3585890"/>
            <a:ext cx="6845977" cy="1077218"/>
          </a:xfrm>
          <a:prstGeom prst="rect">
            <a:avLst/>
          </a:prstGeom>
          <a:noFill/>
        </p:spPr>
        <p:txBody>
          <a:bodyPr wrap="square" rtlCol="0">
            <a:spAutoFit/>
          </a:bodyPr>
          <a:lstStyle/>
          <a:p>
            <a:r>
              <a:rPr lang="de-DE" sz="1600" dirty="0"/>
              <a:t>v</a:t>
            </a:r>
            <a:r>
              <a:rPr lang="de-DE" sz="1600" dirty="0" smtClean="0"/>
              <a:t>gl. bereits die Gesetzesbegründung: </a:t>
            </a:r>
            <a:r>
              <a:rPr lang="de-DE" sz="1600" i="1" dirty="0" smtClean="0"/>
              <a:t>„(…) die deutsche Rechtsordnung als wenig geeignet für Sanierungen ansehen, wird unter anderem genannt, dass der Ablauf eines deutschen Insolvenzverfahrens für Schuldner und Gläubiger nicht </a:t>
            </a:r>
            <a:r>
              <a:rPr lang="de-DE" sz="1600" i="1" dirty="0" err="1" smtClean="0"/>
              <a:t>berech-enbar</a:t>
            </a:r>
            <a:r>
              <a:rPr lang="de-DE" sz="1600" i="1" dirty="0" smtClean="0"/>
              <a:t> sei...</a:t>
            </a:r>
            <a:r>
              <a:rPr lang="de-DE" sz="1600" dirty="0" smtClean="0"/>
              <a:t>“ (BT-</a:t>
            </a:r>
            <a:r>
              <a:rPr lang="de-DE" sz="1600" dirty="0" err="1" smtClean="0"/>
              <a:t>Drs</a:t>
            </a:r>
            <a:r>
              <a:rPr lang="de-DE" sz="1600" dirty="0" smtClean="0"/>
              <a:t>. 17/5712, S. 17).</a:t>
            </a:r>
            <a:endParaRPr lang="de-DE" sz="1600" dirty="0"/>
          </a:p>
        </p:txBody>
      </p:sp>
      <p:sp>
        <p:nvSpPr>
          <p:cNvPr id="23" name="Nach oben gebogener Pfeil 22"/>
          <p:cNvSpPr/>
          <p:nvPr/>
        </p:nvSpPr>
        <p:spPr>
          <a:xfrm rot="5400000">
            <a:off x="1338534" y="3524618"/>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Pfeil nach rechts 23"/>
          <p:cNvSpPr/>
          <p:nvPr/>
        </p:nvSpPr>
        <p:spPr>
          <a:xfrm>
            <a:off x="685458" y="5488159"/>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225756" y="5455585"/>
            <a:ext cx="7569201" cy="369332"/>
          </a:xfrm>
          <a:prstGeom prst="rect">
            <a:avLst/>
          </a:prstGeom>
          <a:noFill/>
        </p:spPr>
        <p:txBody>
          <a:bodyPr wrap="square" rtlCol="0">
            <a:spAutoFit/>
          </a:bodyPr>
          <a:lstStyle/>
          <a:p>
            <a:r>
              <a:rPr lang="de-DE" dirty="0" smtClean="0"/>
              <a:t>Die Gefährdung der `kulturellen Entwicklung´ muss vermieden werden…</a:t>
            </a:r>
            <a:endParaRPr lang="de-DE" dirty="0"/>
          </a:p>
        </p:txBody>
      </p:sp>
      <p:sp>
        <p:nvSpPr>
          <p:cNvPr id="3" name="Textfeld 2"/>
          <p:cNvSpPr txBox="1"/>
          <p:nvPr/>
        </p:nvSpPr>
        <p:spPr>
          <a:xfrm>
            <a:off x="514246" y="2368296"/>
            <a:ext cx="7653442" cy="400110"/>
          </a:xfrm>
          <a:prstGeom prst="rect">
            <a:avLst/>
          </a:prstGeom>
          <a:noFill/>
        </p:spPr>
        <p:txBody>
          <a:bodyPr wrap="none" rtlCol="0">
            <a:spAutoFit/>
          </a:bodyPr>
          <a:lstStyle/>
          <a:p>
            <a:r>
              <a:rPr lang="de-DE" sz="2000" b="1" dirty="0" smtClean="0">
                <a:solidFill>
                  <a:schemeClr val="accent3"/>
                </a:solidFill>
              </a:rPr>
              <a:t>Vertrauen stärken heißt, Ursachen für Vertrauensdefizite zu erkennen:</a:t>
            </a:r>
            <a:endParaRPr lang="de-DE" sz="2000" b="1" dirty="0">
              <a:solidFill>
                <a:schemeClr val="accent3"/>
              </a:solidFill>
            </a:endParaRPr>
          </a:p>
        </p:txBody>
      </p:sp>
      <p:sp>
        <p:nvSpPr>
          <p:cNvPr id="14" name="Pfeil nach rechts 13"/>
          <p:cNvSpPr/>
          <p:nvPr/>
        </p:nvSpPr>
        <p:spPr>
          <a:xfrm>
            <a:off x="685459" y="4843755"/>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1225756" y="4827431"/>
            <a:ext cx="7569201" cy="646331"/>
          </a:xfrm>
          <a:prstGeom prst="rect">
            <a:avLst/>
          </a:prstGeom>
          <a:noFill/>
        </p:spPr>
        <p:txBody>
          <a:bodyPr wrap="square" rtlCol="0">
            <a:spAutoFit/>
          </a:bodyPr>
          <a:lstStyle/>
          <a:p>
            <a:r>
              <a:rPr lang="de-DE" dirty="0" smtClean="0"/>
              <a:t>Wo Missbrauch befürchtet wird, müssen Missbrauchsschranken eingezogen werden…</a:t>
            </a:r>
            <a:endParaRPr lang="de-DE" dirty="0"/>
          </a:p>
        </p:txBody>
      </p:sp>
    </p:spTree>
    <p:extLst>
      <p:ext uri="{BB962C8B-B14F-4D97-AF65-F5344CB8AC3E}">
        <p14:creationId xmlns:p14="http://schemas.microsoft.com/office/powerpoint/2010/main" val="32348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Kulturelle Entwicklung nicht gefährden…</a:t>
            </a:r>
            <a:endParaRPr lang="de-DE" dirty="0"/>
          </a:p>
        </p:txBody>
      </p:sp>
      <p:sp>
        <p:nvSpPr>
          <p:cNvPr id="19" name="Pfeil nach rechts 18"/>
          <p:cNvSpPr/>
          <p:nvPr/>
        </p:nvSpPr>
        <p:spPr>
          <a:xfrm>
            <a:off x="534628" y="1315123"/>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074925" y="1298799"/>
            <a:ext cx="7569201" cy="369332"/>
          </a:xfrm>
          <a:prstGeom prst="rect">
            <a:avLst/>
          </a:prstGeom>
          <a:noFill/>
        </p:spPr>
        <p:txBody>
          <a:bodyPr wrap="square" rtlCol="0">
            <a:spAutoFit/>
          </a:bodyPr>
          <a:lstStyle/>
          <a:p>
            <a:r>
              <a:rPr lang="de-DE" dirty="0" smtClean="0"/>
              <a:t>Das ESUG hat eine Sanierungskultur in Deutschland befördert…</a:t>
            </a:r>
            <a:endParaRPr lang="de-DE" dirty="0"/>
          </a:p>
        </p:txBody>
      </p:sp>
      <p:sp>
        <p:nvSpPr>
          <p:cNvPr id="14" name="Pfeil nach rechts 13"/>
          <p:cNvSpPr/>
          <p:nvPr/>
        </p:nvSpPr>
        <p:spPr>
          <a:xfrm>
            <a:off x="537597" y="2013302"/>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1074925" y="1987664"/>
            <a:ext cx="7895340" cy="923330"/>
          </a:xfrm>
          <a:prstGeom prst="rect">
            <a:avLst/>
          </a:prstGeom>
          <a:noFill/>
        </p:spPr>
        <p:txBody>
          <a:bodyPr wrap="square" rtlCol="0">
            <a:spAutoFit/>
          </a:bodyPr>
          <a:lstStyle/>
          <a:p>
            <a:r>
              <a:rPr lang="de-DE" dirty="0" smtClean="0"/>
              <a:t>Der außergerichtliche Restrukturierungsrahmen nach dem EU RL-Entwurf hat das Potential, die positive Entwicklung des ESUG zu gefährden, da das </a:t>
            </a:r>
            <a:r>
              <a:rPr lang="de-DE" dirty="0" err="1" smtClean="0"/>
              <a:t>Insolvenzverfah-ren</a:t>
            </a:r>
            <a:r>
              <a:rPr lang="de-DE" dirty="0" smtClean="0"/>
              <a:t> erneut stigmatisiert werden könnte.</a:t>
            </a:r>
            <a:endParaRPr lang="de-DE" dirty="0"/>
          </a:p>
        </p:txBody>
      </p:sp>
      <p:sp>
        <p:nvSpPr>
          <p:cNvPr id="20" name="Textfeld 19"/>
          <p:cNvSpPr txBox="1"/>
          <p:nvPr/>
        </p:nvSpPr>
        <p:spPr>
          <a:xfrm>
            <a:off x="1505543" y="3051062"/>
            <a:ext cx="7403764" cy="338554"/>
          </a:xfrm>
          <a:prstGeom prst="rect">
            <a:avLst/>
          </a:prstGeom>
          <a:noFill/>
        </p:spPr>
        <p:txBody>
          <a:bodyPr wrap="square" rtlCol="0">
            <a:spAutoFit/>
          </a:bodyPr>
          <a:lstStyle/>
          <a:p>
            <a:r>
              <a:rPr lang="de-DE" sz="1600" dirty="0" smtClean="0"/>
              <a:t>Beschränkung des Anwendungsbereichs (einschl. des Moratoriums) auf Finanzgläubiger</a:t>
            </a:r>
            <a:endParaRPr lang="de-DE" sz="1600" dirty="0"/>
          </a:p>
        </p:txBody>
      </p:sp>
      <p:sp>
        <p:nvSpPr>
          <p:cNvPr id="26" name="Nach oben gebogener Pfeil 25"/>
          <p:cNvSpPr/>
          <p:nvPr/>
        </p:nvSpPr>
        <p:spPr>
          <a:xfrm rot="5400000">
            <a:off x="1192230" y="2984292"/>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p:cNvSpPr txBox="1"/>
          <p:nvPr/>
        </p:nvSpPr>
        <p:spPr>
          <a:xfrm>
            <a:off x="1521207" y="3605124"/>
            <a:ext cx="7403764" cy="584775"/>
          </a:xfrm>
          <a:prstGeom prst="rect">
            <a:avLst/>
          </a:prstGeom>
          <a:noFill/>
        </p:spPr>
        <p:txBody>
          <a:bodyPr wrap="square" rtlCol="0">
            <a:spAutoFit/>
          </a:bodyPr>
          <a:lstStyle/>
          <a:p>
            <a:r>
              <a:rPr lang="de-DE" sz="1600" dirty="0" smtClean="0"/>
              <a:t>Klare Grenzziehung zu den Insolvenzantragsgründen – Restrukturierungsrahmen muss zeitlich deutlich vorverlagert sein</a:t>
            </a:r>
            <a:endParaRPr lang="de-DE" sz="1600" dirty="0"/>
          </a:p>
        </p:txBody>
      </p:sp>
      <p:sp>
        <p:nvSpPr>
          <p:cNvPr id="25" name="Nach oben gebogener Pfeil 24"/>
          <p:cNvSpPr/>
          <p:nvPr/>
        </p:nvSpPr>
        <p:spPr>
          <a:xfrm rot="5400000">
            <a:off x="1207894" y="3555446"/>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extfeld 28"/>
          <p:cNvSpPr txBox="1"/>
          <p:nvPr/>
        </p:nvSpPr>
        <p:spPr>
          <a:xfrm>
            <a:off x="1521207" y="4280240"/>
            <a:ext cx="7403764" cy="830997"/>
          </a:xfrm>
          <a:prstGeom prst="rect">
            <a:avLst/>
          </a:prstGeom>
          <a:noFill/>
        </p:spPr>
        <p:txBody>
          <a:bodyPr wrap="square" rtlCol="0">
            <a:spAutoFit/>
          </a:bodyPr>
          <a:lstStyle/>
          <a:p>
            <a:r>
              <a:rPr lang="de-DE" sz="1600" dirty="0" smtClean="0"/>
              <a:t>Ausschüttungssperre, Verlängerung der Frist des § 135 InsO und Wegfall der Privilegierung von Sanierungsfinanzierungen, wenn sich in einem späteren Insolvenzverfahren herausstellt, dass bereits Antragsgründe eingetreten waren</a:t>
            </a:r>
            <a:endParaRPr lang="de-DE" sz="1600" dirty="0"/>
          </a:p>
        </p:txBody>
      </p:sp>
      <p:sp>
        <p:nvSpPr>
          <p:cNvPr id="30" name="Nach oben gebogener Pfeil 29"/>
          <p:cNvSpPr/>
          <p:nvPr/>
        </p:nvSpPr>
        <p:spPr>
          <a:xfrm rot="5400000">
            <a:off x="1207894" y="4213470"/>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Textfeld 30"/>
          <p:cNvSpPr txBox="1"/>
          <p:nvPr/>
        </p:nvSpPr>
        <p:spPr>
          <a:xfrm>
            <a:off x="1505543" y="5160460"/>
            <a:ext cx="7403764" cy="338554"/>
          </a:xfrm>
          <a:prstGeom prst="rect">
            <a:avLst/>
          </a:prstGeom>
          <a:noFill/>
        </p:spPr>
        <p:txBody>
          <a:bodyPr wrap="square" rtlCol="0">
            <a:spAutoFit/>
          </a:bodyPr>
          <a:lstStyle/>
          <a:p>
            <a:r>
              <a:rPr lang="de-DE" sz="1600" dirty="0"/>
              <a:t>v</a:t>
            </a:r>
            <a:r>
              <a:rPr lang="de-DE" sz="1600" dirty="0" smtClean="0"/>
              <a:t>gl. dazu demnächst </a:t>
            </a:r>
            <a:r>
              <a:rPr lang="de-DE" sz="1600" i="1" dirty="0" err="1" smtClean="0"/>
              <a:t>Hölzle</a:t>
            </a:r>
            <a:r>
              <a:rPr lang="de-DE" sz="1600" dirty="0"/>
              <a:t> </a:t>
            </a:r>
            <a:r>
              <a:rPr lang="de-DE" sz="1600" dirty="0" smtClean="0"/>
              <a:t>in ZIP 2017 (</a:t>
            </a:r>
            <a:r>
              <a:rPr lang="de-DE" sz="1600" i="1" dirty="0" smtClean="0"/>
              <a:t>erscheint im Juli, </a:t>
            </a:r>
            <a:r>
              <a:rPr lang="de-DE" sz="1600" i="1" dirty="0" err="1" smtClean="0"/>
              <a:t>vorss</a:t>
            </a:r>
            <a:r>
              <a:rPr lang="de-DE" sz="1600" i="1" dirty="0" smtClean="0"/>
              <a:t>. Heft 27 oder 28</a:t>
            </a:r>
            <a:r>
              <a:rPr lang="de-DE" sz="1600" dirty="0" smtClean="0"/>
              <a:t>)</a:t>
            </a:r>
            <a:endParaRPr lang="de-DE" sz="1600" dirty="0"/>
          </a:p>
        </p:txBody>
      </p:sp>
      <p:sp>
        <p:nvSpPr>
          <p:cNvPr id="32" name="Nach oben gebogener Pfeil 31"/>
          <p:cNvSpPr/>
          <p:nvPr/>
        </p:nvSpPr>
        <p:spPr>
          <a:xfrm rot="5400000">
            <a:off x="1192230" y="5093690"/>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48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14" grpId="0" animBg="1"/>
      <p:bldP spid="16" grpId="0"/>
      <p:bldP spid="20" grpId="0"/>
      <p:bldP spid="26" grpId="0" animBg="1"/>
      <p:bldP spid="24" grpId="0"/>
      <p:bldP spid="25" grpId="0" animBg="1"/>
      <p:bldP spid="29" grpId="0"/>
      <p:bldP spid="30"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375180"/>
            <a:ext cx="7808913" cy="852487"/>
          </a:xfrm>
        </p:spPr>
        <p:txBody>
          <a:bodyPr/>
          <a:lstStyle/>
          <a:p>
            <a:r>
              <a:rPr lang="de-DE" dirty="0" smtClean="0"/>
              <a:t>3. These</a:t>
            </a:r>
            <a:endParaRPr lang="de-DE" dirty="0"/>
          </a:p>
        </p:txBody>
      </p:sp>
      <p:sp>
        <p:nvSpPr>
          <p:cNvPr id="2" name="Textfeld 1"/>
          <p:cNvSpPr txBox="1"/>
          <p:nvPr/>
        </p:nvSpPr>
        <p:spPr>
          <a:xfrm>
            <a:off x="829734" y="945454"/>
            <a:ext cx="7594600" cy="1107996"/>
          </a:xfrm>
          <a:prstGeom prst="rect">
            <a:avLst/>
          </a:prstGeom>
          <a:noFill/>
        </p:spPr>
        <p:txBody>
          <a:bodyPr wrap="square" rtlCol="0">
            <a:spAutoFit/>
          </a:bodyPr>
          <a:lstStyle/>
          <a:p>
            <a:r>
              <a:rPr lang="de-DE" sz="2200" dirty="0" smtClean="0"/>
              <a:t>Das ESUG ist gelungen und hat die richtigen Tendenzen in Gang gesetzt, es ist aber in der Entwicklung begriffen, die durch maßvolles Eingreifen befördert werden kann:</a:t>
            </a:r>
          </a:p>
        </p:txBody>
      </p:sp>
      <p:sp>
        <p:nvSpPr>
          <p:cNvPr id="20" name="Pfeil nach rechts 19"/>
          <p:cNvSpPr/>
          <p:nvPr/>
        </p:nvSpPr>
        <p:spPr>
          <a:xfrm>
            <a:off x="973664" y="231568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617131" y="2288932"/>
            <a:ext cx="6358467" cy="646331"/>
          </a:xfrm>
          <a:prstGeom prst="rect">
            <a:avLst/>
          </a:prstGeom>
          <a:noFill/>
        </p:spPr>
        <p:txBody>
          <a:bodyPr wrap="square" rtlCol="0">
            <a:spAutoFit/>
          </a:bodyPr>
          <a:lstStyle/>
          <a:p>
            <a:r>
              <a:rPr lang="de-DE" dirty="0" smtClean="0"/>
              <a:t>An einigen wenigen Stellen sind wohlbedachte Anpassungen durch den Gesetzgeber erforderlich</a:t>
            </a:r>
            <a:endParaRPr lang="de-DE" dirty="0"/>
          </a:p>
        </p:txBody>
      </p:sp>
      <p:sp>
        <p:nvSpPr>
          <p:cNvPr id="22" name="Pfeil nach rechts 21"/>
          <p:cNvSpPr/>
          <p:nvPr/>
        </p:nvSpPr>
        <p:spPr>
          <a:xfrm>
            <a:off x="965198" y="4440141"/>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p:cNvSpPr txBox="1"/>
          <p:nvPr/>
        </p:nvSpPr>
        <p:spPr>
          <a:xfrm>
            <a:off x="1617132" y="4394421"/>
            <a:ext cx="6807202" cy="1200329"/>
          </a:xfrm>
          <a:prstGeom prst="rect">
            <a:avLst/>
          </a:prstGeom>
          <a:noFill/>
        </p:spPr>
        <p:txBody>
          <a:bodyPr wrap="square" rtlCol="0">
            <a:spAutoFit/>
          </a:bodyPr>
          <a:lstStyle/>
          <a:p>
            <a:r>
              <a:rPr lang="de-DE" dirty="0" smtClean="0"/>
              <a:t>Maßvolles Eingreifen bedeutet auch, die nötigen Spielräume im Restrukturierungsrahmen auf europäischer Ebene zu erkämpfen, um die deutschen Errungenschaften der vergangenen fünf Jahre nicht zu gefährden</a:t>
            </a:r>
            <a:endParaRPr lang="de-DE" dirty="0"/>
          </a:p>
        </p:txBody>
      </p:sp>
      <p:sp>
        <p:nvSpPr>
          <p:cNvPr id="24" name="Pfeil nach rechts 23"/>
          <p:cNvSpPr/>
          <p:nvPr/>
        </p:nvSpPr>
        <p:spPr>
          <a:xfrm>
            <a:off x="965199" y="327557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608668" y="3262644"/>
            <a:ext cx="6714070" cy="923330"/>
          </a:xfrm>
          <a:prstGeom prst="rect">
            <a:avLst/>
          </a:prstGeom>
          <a:noFill/>
        </p:spPr>
        <p:txBody>
          <a:bodyPr wrap="square" rtlCol="0">
            <a:spAutoFit/>
          </a:bodyPr>
          <a:lstStyle/>
          <a:p>
            <a:r>
              <a:rPr lang="de-DE" dirty="0" smtClean="0"/>
              <a:t>Die weitere Entwicklung des ESUG wird die „Dinosaurier“ und ein jedes, „kurfürstliches“ Verständnis von Insolvenzregentschaft ihrem geschichtlich belegten Schicksal zuführen </a:t>
            </a:r>
            <a:endParaRPr lang="de-DE" dirty="0"/>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Tree>
    <p:extLst>
      <p:ext uri="{BB962C8B-B14F-4D97-AF65-F5344CB8AC3E}">
        <p14:creationId xmlns:p14="http://schemas.microsoft.com/office/powerpoint/2010/main" val="91776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p:bldP spid="22" grpId="0" animBg="1"/>
      <p:bldP spid="23" grpId="0"/>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Ableitung aus der 3. These: Anpassungsvorschläge</a:t>
            </a:r>
            <a:endParaRPr lang="de-DE" dirty="0"/>
          </a:p>
        </p:txBody>
      </p:sp>
      <p:pic>
        <p:nvPicPr>
          <p:cNvPr id="19" name="Grafik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2" name="Stern mit 5 Zacken 1"/>
          <p:cNvSpPr/>
          <p:nvPr/>
        </p:nvSpPr>
        <p:spPr>
          <a:xfrm>
            <a:off x="1310794" y="1983378"/>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1836574" y="2001666"/>
            <a:ext cx="4590288" cy="369332"/>
          </a:xfrm>
          <a:prstGeom prst="rect">
            <a:avLst/>
          </a:prstGeom>
          <a:noFill/>
        </p:spPr>
        <p:txBody>
          <a:bodyPr wrap="square" rtlCol="0">
            <a:spAutoFit/>
          </a:bodyPr>
          <a:lstStyle/>
          <a:p>
            <a:r>
              <a:rPr lang="de-DE" dirty="0" smtClean="0"/>
              <a:t>Mindestgröße (z.B. 20 </a:t>
            </a:r>
            <a:r>
              <a:rPr lang="de-DE" dirty="0" err="1" smtClean="0"/>
              <a:t>Mio</a:t>
            </a:r>
            <a:r>
              <a:rPr lang="de-DE" dirty="0" smtClean="0"/>
              <a:t> Umsatz, 100 AN)</a:t>
            </a:r>
            <a:endParaRPr lang="de-DE" dirty="0"/>
          </a:p>
        </p:txBody>
      </p:sp>
      <p:sp>
        <p:nvSpPr>
          <p:cNvPr id="14" name="Stern mit 5 Zacken 13"/>
          <p:cNvSpPr/>
          <p:nvPr/>
        </p:nvSpPr>
        <p:spPr>
          <a:xfrm>
            <a:off x="1316890" y="2382666"/>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1836574" y="2409894"/>
            <a:ext cx="4590288" cy="369332"/>
          </a:xfrm>
          <a:prstGeom prst="rect">
            <a:avLst/>
          </a:prstGeom>
          <a:noFill/>
        </p:spPr>
        <p:txBody>
          <a:bodyPr wrap="square" rtlCol="0">
            <a:spAutoFit/>
          </a:bodyPr>
          <a:lstStyle/>
          <a:p>
            <a:r>
              <a:rPr lang="de-DE" dirty="0" smtClean="0"/>
              <a:t>Keine Verletzung von Buchführungspflichten</a:t>
            </a:r>
            <a:endParaRPr lang="de-DE" dirty="0"/>
          </a:p>
        </p:txBody>
      </p:sp>
      <p:pic>
        <p:nvPicPr>
          <p:cNvPr id="17" name="Picture 2" descr="C:\Program Files (x86)\Microsoft Office\MEDIA\CAGCAT10\j0293844.wmf"/>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50294">
            <a:off x="453502" y="1503111"/>
            <a:ext cx="564443" cy="5935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204046" y="1615215"/>
            <a:ext cx="6346737" cy="369332"/>
          </a:xfrm>
          <a:prstGeom prst="rect">
            <a:avLst/>
          </a:prstGeom>
          <a:noFill/>
        </p:spPr>
        <p:txBody>
          <a:bodyPr wrap="none" rtlCol="0">
            <a:spAutoFit/>
          </a:bodyPr>
          <a:lstStyle/>
          <a:p>
            <a:r>
              <a:rPr lang="de-DE" b="1" dirty="0" smtClean="0"/>
              <a:t>Schaffung von Eingangsvoraussetzungen für die Eigenverwaltung</a:t>
            </a:r>
            <a:endParaRPr lang="de-DE" b="1" dirty="0"/>
          </a:p>
        </p:txBody>
      </p:sp>
      <p:sp>
        <p:nvSpPr>
          <p:cNvPr id="21" name="Textfeld 20"/>
          <p:cNvSpPr txBox="1"/>
          <p:nvPr/>
        </p:nvSpPr>
        <p:spPr>
          <a:xfrm>
            <a:off x="1849787" y="2778861"/>
            <a:ext cx="7080567" cy="369332"/>
          </a:xfrm>
          <a:prstGeom prst="rect">
            <a:avLst/>
          </a:prstGeom>
          <a:noFill/>
        </p:spPr>
        <p:txBody>
          <a:bodyPr wrap="square" rtlCol="0">
            <a:spAutoFit/>
          </a:bodyPr>
          <a:lstStyle/>
          <a:p>
            <a:r>
              <a:rPr lang="de-DE" dirty="0" smtClean="0"/>
              <a:t>Keine </a:t>
            </a:r>
            <a:r>
              <a:rPr lang="de-DE" dirty="0" err="1" smtClean="0"/>
              <a:t>USt</a:t>
            </a:r>
            <a:r>
              <a:rPr lang="de-DE" dirty="0" smtClean="0"/>
              <a:t>-/</a:t>
            </a:r>
            <a:r>
              <a:rPr lang="de-DE" dirty="0" err="1" smtClean="0"/>
              <a:t>LSt</a:t>
            </a:r>
            <a:r>
              <a:rPr lang="de-DE" dirty="0" smtClean="0"/>
              <a:t>-, </a:t>
            </a:r>
            <a:r>
              <a:rPr lang="de-DE" dirty="0" err="1" smtClean="0"/>
              <a:t>SozVers</a:t>
            </a:r>
            <a:r>
              <a:rPr lang="de-DE" dirty="0" smtClean="0"/>
              <a:t>.- Rückstände</a:t>
            </a:r>
            <a:endParaRPr lang="de-DE" dirty="0"/>
          </a:p>
        </p:txBody>
      </p:sp>
      <p:sp>
        <p:nvSpPr>
          <p:cNvPr id="22" name="Stern mit 5 Zacken 21"/>
          <p:cNvSpPr/>
          <p:nvPr/>
        </p:nvSpPr>
        <p:spPr>
          <a:xfrm>
            <a:off x="1316890" y="2763747"/>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3" name="Picture 2" descr="C:\Program Files (x86)\Microsoft Office\MEDIA\CAGCAT10\j0293844.wmf"/>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50294">
            <a:off x="453501" y="3245029"/>
            <a:ext cx="564443" cy="593541"/>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p:cNvSpPr txBox="1"/>
          <p:nvPr/>
        </p:nvSpPr>
        <p:spPr>
          <a:xfrm>
            <a:off x="1204045" y="3357133"/>
            <a:ext cx="6119047" cy="369332"/>
          </a:xfrm>
          <a:prstGeom prst="rect">
            <a:avLst/>
          </a:prstGeom>
          <a:noFill/>
        </p:spPr>
        <p:txBody>
          <a:bodyPr wrap="none" rtlCol="0">
            <a:spAutoFit/>
          </a:bodyPr>
          <a:lstStyle/>
          <a:p>
            <a:r>
              <a:rPr lang="de-DE" b="1" dirty="0" smtClean="0"/>
              <a:t>„Objektivierte Gläubigerbeteiligung“ bei der Verwalterauswahl</a:t>
            </a:r>
            <a:endParaRPr lang="de-DE" b="1" dirty="0"/>
          </a:p>
        </p:txBody>
      </p:sp>
      <p:sp>
        <p:nvSpPr>
          <p:cNvPr id="25" name="Stern mit 5 Zacken 24"/>
          <p:cNvSpPr/>
          <p:nvPr/>
        </p:nvSpPr>
        <p:spPr>
          <a:xfrm>
            <a:off x="1316890" y="3797221"/>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extfeld 25"/>
          <p:cNvSpPr txBox="1"/>
          <p:nvPr/>
        </p:nvSpPr>
        <p:spPr>
          <a:xfrm>
            <a:off x="1842670" y="3815509"/>
            <a:ext cx="7087684" cy="646331"/>
          </a:xfrm>
          <a:prstGeom prst="rect">
            <a:avLst/>
          </a:prstGeom>
          <a:noFill/>
        </p:spPr>
        <p:txBody>
          <a:bodyPr wrap="square" rtlCol="0">
            <a:spAutoFit/>
          </a:bodyPr>
          <a:lstStyle/>
          <a:p>
            <a:r>
              <a:rPr lang="de-DE" dirty="0" smtClean="0"/>
              <a:t>Vorschlag von mind. 2, </a:t>
            </a:r>
            <a:r>
              <a:rPr lang="de-DE" dirty="0" err="1" smtClean="0"/>
              <a:t>rglm</a:t>
            </a:r>
            <a:r>
              <a:rPr lang="de-DE" dirty="0" smtClean="0"/>
              <a:t>. 3 Kandidaten der örtlichen Liste, aus denen das Gericht auswählt (</a:t>
            </a:r>
            <a:r>
              <a:rPr lang="de-DE" sz="1600" i="1" dirty="0" smtClean="0"/>
              <a:t>dazu bereits </a:t>
            </a:r>
            <a:r>
              <a:rPr lang="de-DE" sz="1600" i="1" dirty="0" err="1" smtClean="0"/>
              <a:t>Hölzle</a:t>
            </a:r>
            <a:r>
              <a:rPr lang="de-DE" sz="1600" i="1" dirty="0" smtClean="0"/>
              <a:t>/Pink, ZIP 2011, 360, 364</a:t>
            </a:r>
            <a:r>
              <a:rPr lang="de-DE" dirty="0" smtClean="0"/>
              <a:t>) </a:t>
            </a:r>
            <a:endParaRPr lang="de-DE" dirty="0"/>
          </a:p>
        </p:txBody>
      </p:sp>
      <p:pic>
        <p:nvPicPr>
          <p:cNvPr id="27" name="Picture 2" descr="C:\Program Files (x86)\Microsoft Office\MEDIA\CAGCAT10\j0293844.wmf"/>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50294">
            <a:off x="453500" y="5200610"/>
            <a:ext cx="564443" cy="593541"/>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27"/>
          <p:cNvSpPr txBox="1"/>
          <p:nvPr/>
        </p:nvSpPr>
        <p:spPr>
          <a:xfrm>
            <a:off x="1204044" y="5269984"/>
            <a:ext cx="1276440" cy="369332"/>
          </a:xfrm>
          <a:prstGeom prst="rect">
            <a:avLst/>
          </a:prstGeom>
          <a:noFill/>
        </p:spPr>
        <p:txBody>
          <a:bodyPr wrap="none" rtlCol="0">
            <a:spAutoFit/>
          </a:bodyPr>
          <a:lstStyle/>
          <a:p>
            <a:r>
              <a:rPr lang="de-DE" b="1" dirty="0" smtClean="0"/>
              <a:t>Planbarkeit</a:t>
            </a:r>
            <a:endParaRPr lang="de-DE" b="1" dirty="0"/>
          </a:p>
        </p:txBody>
      </p:sp>
      <p:sp>
        <p:nvSpPr>
          <p:cNvPr id="29" name="Stern mit 5 Zacken 28"/>
          <p:cNvSpPr/>
          <p:nvPr/>
        </p:nvSpPr>
        <p:spPr>
          <a:xfrm>
            <a:off x="1316484" y="5655919"/>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feld 29"/>
          <p:cNvSpPr txBox="1"/>
          <p:nvPr/>
        </p:nvSpPr>
        <p:spPr>
          <a:xfrm>
            <a:off x="1842264" y="5674207"/>
            <a:ext cx="7087684" cy="369332"/>
          </a:xfrm>
          <a:prstGeom prst="rect">
            <a:avLst/>
          </a:prstGeom>
          <a:noFill/>
        </p:spPr>
        <p:txBody>
          <a:bodyPr wrap="square" rtlCol="0">
            <a:spAutoFit/>
          </a:bodyPr>
          <a:lstStyle/>
          <a:p>
            <a:r>
              <a:rPr lang="de-DE" dirty="0" smtClean="0"/>
              <a:t>Ausweitung des § 270b Abs. 3 InsO auch auf § 270a InsO</a:t>
            </a:r>
            <a:endParaRPr lang="de-DE" dirty="0"/>
          </a:p>
        </p:txBody>
      </p:sp>
      <p:sp>
        <p:nvSpPr>
          <p:cNvPr id="31" name="Stern mit 5 Zacken 30"/>
          <p:cNvSpPr/>
          <p:nvPr/>
        </p:nvSpPr>
        <p:spPr>
          <a:xfrm>
            <a:off x="1324007" y="4443552"/>
            <a:ext cx="338328" cy="338328"/>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Textfeld 31"/>
          <p:cNvSpPr txBox="1"/>
          <p:nvPr/>
        </p:nvSpPr>
        <p:spPr>
          <a:xfrm>
            <a:off x="1849787" y="4461840"/>
            <a:ext cx="7087684" cy="923330"/>
          </a:xfrm>
          <a:prstGeom prst="rect">
            <a:avLst/>
          </a:prstGeom>
          <a:noFill/>
        </p:spPr>
        <p:txBody>
          <a:bodyPr wrap="square" rtlCol="0">
            <a:spAutoFit/>
          </a:bodyPr>
          <a:lstStyle/>
          <a:p>
            <a:r>
              <a:rPr lang="de-DE" dirty="0" smtClean="0"/>
              <a:t>„Transparenzhygiene“: Statuierung von Offenlegungspflichten für alle Verfahrensbeteiligten, deren Rolle über die bloße Gläubigerstellung hinausgeht</a:t>
            </a:r>
            <a:endParaRPr lang="de-DE" dirty="0"/>
          </a:p>
        </p:txBody>
      </p:sp>
      <p:sp>
        <p:nvSpPr>
          <p:cNvPr id="16" name="Geschweifte Klammer rechts 15"/>
          <p:cNvSpPr/>
          <p:nvPr/>
        </p:nvSpPr>
        <p:spPr>
          <a:xfrm>
            <a:off x="6067930" y="1984547"/>
            <a:ext cx="384136" cy="1219331"/>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Textfeld 17"/>
          <p:cNvSpPr txBox="1"/>
          <p:nvPr/>
        </p:nvSpPr>
        <p:spPr>
          <a:xfrm>
            <a:off x="6499642" y="1976028"/>
            <a:ext cx="2302527" cy="1323439"/>
          </a:xfrm>
          <a:prstGeom prst="rect">
            <a:avLst/>
          </a:prstGeom>
          <a:noFill/>
        </p:spPr>
        <p:txBody>
          <a:bodyPr wrap="square" rtlCol="0">
            <a:spAutoFit/>
          </a:bodyPr>
          <a:lstStyle/>
          <a:p>
            <a:r>
              <a:rPr lang="de-DE" sz="1600" i="1" dirty="0" smtClean="0"/>
              <a:t>Dispensmöglichkeit bei begründeter Darstellung entsprechender </a:t>
            </a:r>
            <a:r>
              <a:rPr lang="de-DE" sz="1600" i="1" dirty="0" err="1" smtClean="0"/>
              <a:t>Organi-sation</a:t>
            </a:r>
            <a:r>
              <a:rPr lang="de-DE" sz="1600" i="1" dirty="0" smtClean="0"/>
              <a:t> und Vorausset-zungen</a:t>
            </a:r>
            <a:endParaRPr lang="de-DE" sz="1600" i="1" dirty="0"/>
          </a:p>
        </p:txBody>
      </p:sp>
    </p:spTree>
    <p:extLst>
      <p:ext uri="{BB962C8B-B14F-4D97-AF65-F5344CB8AC3E}">
        <p14:creationId xmlns:p14="http://schemas.microsoft.com/office/powerpoint/2010/main" val="24049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4" grpId="0" animBg="1"/>
      <p:bldP spid="15" grpId="0"/>
      <p:bldP spid="13" grpId="0"/>
      <p:bldP spid="21" grpId="0"/>
      <p:bldP spid="22" grpId="0" animBg="1"/>
      <p:bldP spid="24" grpId="0"/>
      <p:bldP spid="25" grpId="0" animBg="1"/>
      <p:bldP spid="26" grpId="0"/>
      <p:bldP spid="28" grpId="0"/>
      <p:bldP spid="29" grpId="0" animBg="1"/>
      <p:bldP spid="30" grpId="0"/>
      <p:bldP spid="31" grpId="0" animBg="1"/>
      <p:bldP spid="32" grpId="0"/>
      <p:bldP spid="16"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015740" y="1732676"/>
            <a:ext cx="4609225" cy="893002"/>
          </a:xfrm>
        </p:spPr>
        <p:txBody>
          <a:bodyPr>
            <a:noAutofit/>
          </a:bodyPr>
          <a:lstStyle/>
          <a:p>
            <a:r>
              <a:rPr lang="de-DE" sz="5000" dirty="0" smtClean="0"/>
              <a:t>…noch Fragen?</a:t>
            </a:r>
            <a:endParaRPr lang="de-DE" sz="50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5692140"/>
            <a:ext cx="815340" cy="815340"/>
          </a:xfrm>
          <a:prstGeom prst="rect">
            <a:avLst/>
          </a:prstGeom>
        </p:spPr>
      </p:pic>
    </p:spTree>
    <p:extLst>
      <p:ext uri="{BB962C8B-B14F-4D97-AF65-F5344CB8AC3E}">
        <p14:creationId xmlns:p14="http://schemas.microsoft.com/office/powerpoint/2010/main" val="1077803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a:xfrm>
            <a:off x="3347864" y="4365104"/>
            <a:ext cx="5647700" cy="430887"/>
          </a:xfrm>
          <a:prstGeom prst="rect">
            <a:avLst/>
          </a:prstGeom>
        </p:spPr>
        <p:txBody>
          <a:bodyPr wrap="none">
            <a:spAutoFit/>
          </a:bodyPr>
          <a:lstStyle/>
          <a:p>
            <a:pPr algn="ctr" fontAlgn="base">
              <a:spcBef>
                <a:spcPct val="0"/>
              </a:spcBef>
              <a:spcAft>
                <a:spcPct val="0"/>
              </a:spcAft>
            </a:pPr>
            <a:r>
              <a:rPr lang="de-DE" sz="2200" b="1" dirty="0" smtClean="0">
                <a:solidFill>
                  <a:srgbClr val="FF0000"/>
                </a:solidFill>
                <a:latin typeface="Arial" pitchFamily="34" charset="0"/>
                <a:ea typeface="ＭＳ Ｐゴシック" charset="-128"/>
                <a:cs typeface="Arial" pitchFamily="34" charset="0"/>
              </a:rPr>
              <a:t>Evaluation des</a:t>
            </a:r>
            <a:r>
              <a:rPr lang="de-DE" sz="2200" b="1" cap="all" dirty="0" smtClean="0">
                <a:solidFill>
                  <a:srgbClr val="FF0000"/>
                </a:solidFill>
                <a:latin typeface="Arial" pitchFamily="34" charset="0"/>
                <a:ea typeface="ＭＳ Ｐゴシック" charset="-128"/>
                <a:cs typeface="Arial" pitchFamily="34" charset="0"/>
              </a:rPr>
              <a:t> ESUG </a:t>
            </a:r>
            <a:r>
              <a:rPr lang="de-DE" sz="2200" b="1" dirty="0" smtClean="0">
                <a:solidFill>
                  <a:srgbClr val="FF0000"/>
                </a:solidFill>
                <a:latin typeface="Arial" pitchFamily="34" charset="0"/>
                <a:ea typeface="ＭＳ Ｐゴシック" charset="-128"/>
                <a:cs typeface="Arial" pitchFamily="34" charset="0"/>
              </a:rPr>
              <a:t>aus Praktikersicht </a:t>
            </a:r>
            <a:endParaRPr lang="de-DE" sz="2200" b="1" cap="all" dirty="0">
              <a:solidFill>
                <a:prstClr val="black"/>
              </a:solidFill>
              <a:latin typeface="Arial" charset="0"/>
              <a:ea typeface="ＭＳ Ｐゴシック" charset="-128"/>
            </a:endParaRPr>
          </a:p>
        </p:txBody>
      </p:sp>
      <p:sp>
        <p:nvSpPr>
          <p:cNvPr id="4" name="Rechteck 3"/>
          <p:cNvSpPr/>
          <p:nvPr/>
        </p:nvSpPr>
        <p:spPr>
          <a:xfrm>
            <a:off x="1979712" y="1556792"/>
            <a:ext cx="5472608" cy="1938992"/>
          </a:xfrm>
          <a:prstGeom prst="rect">
            <a:avLst/>
          </a:prstGeom>
        </p:spPr>
        <p:txBody>
          <a:bodyPr wrap="square">
            <a:spAutoFit/>
          </a:bodyPr>
          <a:lstStyle/>
          <a:p>
            <a:pPr algn="ctr" fontAlgn="base">
              <a:spcBef>
                <a:spcPct val="0"/>
              </a:spcBef>
              <a:spcAft>
                <a:spcPct val="0"/>
              </a:spcAft>
            </a:pPr>
            <a:r>
              <a:rPr lang="de-DE" sz="2400" dirty="0" smtClean="0">
                <a:solidFill>
                  <a:prstClr val="black"/>
                </a:solidFill>
                <a:latin typeface="Arial" charset="0"/>
                <a:ea typeface="ＭＳ Ｐゴシック" charset="-128"/>
              </a:rPr>
              <a:t>Norddeutsches</a:t>
            </a:r>
            <a:r>
              <a:rPr lang="de-DE" dirty="0" smtClean="0">
                <a:solidFill>
                  <a:prstClr val="black"/>
                </a:solidFill>
                <a:latin typeface="Arial" charset="0"/>
                <a:ea typeface="ＭＳ Ｐゴシック" charset="-128"/>
              </a:rPr>
              <a:t> </a:t>
            </a:r>
            <a:r>
              <a:rPr lang="de-DE" sz="2400" smtClean="0">
                <a:solidFill>
                  <a:prstClr val="black"/>
                </a:solidFill>
                <a:latin typeface="Arial" charset="0"/>
                <a:ea typeface="ＭＳ Ｐゴシック" charset="-128"/>
              </a:rPr>
              <a:t>Insolvenzforum e.V</a:t>
            </a:r>
            <a:r>
              <a:rPr lang="de-DE" sz="2400" dirty="0" smtClean="0">
                <a:solidFill>
                  <a:prstClr val="black"/>
                </a:solidFill>
                <a:latin typeface="Arial" charset="0"/>
                <a:ea typeface="ＭＳ Ｐゴシック" charset="-128"/>
              </a:rPr>
              <a:t>.</a:t>
            </a:r>
            <a:br>
              <a:rPr lang="de-DE" sz="2400" dirty="0" smtClean="0">
                <a:solidFill>
                  <a:prstClr val="black"/>
                </a:solidFill>
                <a:latin typeface="Arial" charset="0"/>
                <a:ea typeface="ＭＳ Ｐゴシック" charset="-128"/>
              </a:rPr>
            </a:br>
            <a:r>
              <a:rPr lang="de-DE" dirty="0" smtClean="0">
                <a:solidFill>
                  <a:prstClr val="black"/>
                </a:solidFill>
                <a:latin typeface="Arial" charset="0"/>
                <a:ea typeface="ＭＳ Ｐゴシック" charset="-128"/>
              </a:rPr>
              <a:t>Hamburg, 19. Juni 2017</a:t>
            </a:r>
          </a:p>
          <a:p>
            <a:pPr algn="ctr" fontAlgn="base">
              <a:spcBef>
                <a:spcPct val="0"/>
              </a:spcBef>
              <a:spcAft>
                <a:spcPct val="0"/>
              </a:spcAft>
            </a:pPr>
            <a:endParaRPr lang="de-DE" b="1" dirty="0" smtClean="0">
              <a:solidFill>
                <a:prstClr val="black"/>
              </a:solidFill>
              <a:latin typeface="Arial" charset="0"/>
              <a:ea typeface="ＭＳ Ｐゴシック" charset="-128"/>
            </a:endParaRPr>
          </a:p>
          <a:p>
            <a:pPr algn="ctr" fontAlgn="base">
              <a:spcBef>
                <a:spcPct val="0"/>
              </a:spcBef>
              <a:spcAft>
                <a:spcPct val="0"/>
              </a:spcAft>
            </a:pPr>
            <a:r>
              <a:rPr lang="de-DE" sz="3000" b="1" dirty="0" smtClean="0">
                <a:solidFill>
                  <a:srgbClr val="FF0000"/>
                </a:solidFill>
                <a:latin typeface="Arial" charset="0"/>
                <a:ea typeface="ＭＳ Ｐゴシック" charset="-128"/>
              </a:rPr>
              <a:t>Evaluation des ESUG aus Praktikersicht</a:t>
            </a:r>
            <a:endParaRPr lang="de-DE" sz="3000" b="1" dirty="0">
              <a:solidFill>
                <a:srgbClr val="FF0000"/>
              </a:solidFill>
              <a:latin typeface="Arial" charset="0"/>
              <a:ea typeface="ＭＳ Ｐゴシック" charset="-128"/>
            </a:endParaRPr>
          </a:p>
        </p:txBody>
      </p:sp>
      <p:pic>
        <p:nvPicPr>
          <p:cNvPr id="8194" name="Picture 2" descr="http://www.rae-hammes.de/images/keyvisuals-hammes/bild-karriere2.jpg"/>
          <p:cNvPicPr>
            <a:picLocks noChangeAspect="1" noChangeArrowheads="1"/>
          </p:cNvPicPr>
          <p:nvPr/>
        </p:nvPicPr>
        <p:blipFill>
          <a:blip r:embed="rId2"/>
          <a:srcRect/>
          <a:stretch>
            <a:fillRect/>
          </a:stretch>
        </p:blipFill>
        <p:spPr bwMode="auto">
          <a:xfrm>
            <a:off x="0" y="3605366"/>
            <a:ext cx="9144000" cy="2381250"/>
          </a:xfrm>
          <a:prstGeom prst="rect">
            <a:avLst/>
          </a:prstGeom>
          <a:noFill/>
        </p:spPr>
      </p:pic>
    </p:spTree>
    <p:extLst>
      <p:ext uri="{BB962C8B-B14F-4D97-AF65-F5344CB8AC3E}">
        <p14:creationId xmlns:p14="http://schemas.microsoft.com/office/powerpoint/2010/main" val="21186646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276872"/>
            <a:ext cx="8424936" cy="4404718"/>
          </a:xfrm>
        </p:spPr>
        <p:txBody>
          <a:bodyPr/>
          <a:lstStyle/>
          <a:p>
            <a:pPr marL="358775" indent="-358775">
              <a:lnSpc>
                <a:spcPct val="100000"/>
              </a:lnSpc>
              <a:buFont typeface="Wingdings" pitchFamily="2" charset="2"/>
              <a:buChar char="Ø"/>
            </a:pPr>
            <a:r>
              <a:rPr lang="de-DE" sz="2400" dirty="0" smtClean="0">
                <a:solidFill>
                  <a:srgbClr val="FF0000"/>
                </a:solidFill>
              </a:rPr>
              <a:t>Hauptproblem</a:t>
            </a:r>
            <a:r>
              <a:rPr lang="de-DE" sz="2400" dirty="0" smtClean="0"/>
              <a:t> ESUG: Die Eigenverwaltung (EVA) ist  </a:t>
            </a:r>
            <a:br>
              <a:rPr lang="de-DE" sz="2400" dirty="0" smtClean="0"/>
            </a:br>
            <a:r>
              <a:rPr lang="de-DE" sz="2400" dirty="0" smtClean="0"/>
              <a:t>- konstruktionsbedingt - missbrauchsanfällig. </a:t>
            </a:r>
          </a:p>
          <a:p>
            <a:pPr marL="358775" indent="-358775">
              <a:lnSpc>
                <a:spcPct val="100000"/>
              </a:lnSpc>
              <a:buFont typeface="Wingdings" pitchFamily="2" charset="2"/>
              <a:buChar char="Ø"/>
            </a:pPr>
            <a:r>
              <a:rPr lang="de-DE" sz="2400" dirty="0" smtClean="0"/>
              <a:t>Die Missbrauchsanfälligkeit wird durch das ESUG massiv verschärft. </a:t>
            </a:r>
          </a:p>
          <a:p>
            <a:pPr marL="358775" indent="-358775">
              <a:lnSpc>
                <a:spcPct val="100000"/>
              </a:lnSpc>
              <a:buFont typeface="Wingdings" pitchFamily="2" charset="2"/>
              <a:buChar char="Ø"/>
            </a:pPr>
            <a:r>
              <a:rPr lang="de-DE" sz="2400" dirty="0" smtClean="0"/>
              <a:t>Gesetzmäßige Verfahrenseinleitung und -durchführung ist vielfach nicht gewährleistet, auch wegen Schlechtleistung von Beratern.</a:t>
            </a:r>
          </a:p>
          <a:p>
            <a:pPr marL="358775" indent="-358775">
              <a:lnSpc>
                <a:spcPct val="100000"/>
              </a:lnSpc>
              <a:buFont typeface="Wingdings" pitchFamily="2" charset="2"/>
              <a:buChar char="Ø"/>
            </a:pPr>
            <a:r>
              <a:rPr lang="de-DE" sz="2800" b="1" dirty="0" smtClean="0">
                <a:solidFill>
                  <a:srgbClr val="FF0000"/>
                </a:solidFill>
              </a:rPr>
              <a:t>Schafft die Eigenverwaltung ab!</a:t>
            </a:r>
          </a:p>
          <a:p>
            <a:pPr marL="358775" indent="-358775">
              <a:lnSpc>
                <a:spcPct val="100000"/>
              </a:lnSpc>
              <a:buFont typeface="Wingdings" pitchFamily="2" charset="2"/>
              <a:buChar char="Ø"/>
            </a:pPr>
            <a:r>
              <a:rPr lang="de-DE" sz="2400" dirty="0" smtClean="0"/>
              <a:t>Alternativ: deutliche Verschärfung der Zugangsvoraussetzungen.</a:t>
            </a:r>
          </a:p>
          <a:p>
            <a:endParaRPr lang="de-DE" sz="2400" dirty="0" smtClean="0"/>
          </a:p>
          <a:p>
            <a:endParaRPr lang="de-DE" sz="2400" dirty="0" smtClean="0"/>
          </a:p>
          <a:p>
            <a:endParaRPr lang="de-DE" sz="2400" dirty="0"/>
          </a:p>
        </p:txBody>
      </p:sp>
      <p:sp>
        <p:nvSpPr>
          <p:cNvPr id="3" name="Titel 2"/>
          <p:cNvSpPr>
            <a:spLocks noGrp="1"/>
          </p:cNvSpPr>
          <p:nvPr>
            <p:ph type="title"/>
          </p:nvPr>
        </p:nvSpPr>
        <p:spPr>
          <a:xfrm>
            <a:off x="838200" y="1268760"/>
            <a:ext cx="7467600" cy="830997"/>
          </a:xfrm>
        </p:spPr>
        <p:txBody>
          <a:bodyPr/>
          <a:lstStyle/>
          <a:p>
            <a:pPr algn="ctr">
              <a:lnSpc>
                <a:spcPct val="100000"/>
              </a:lnSpc>
            </a:pPr>
            <a:r>
              <a:rPr lang="de-DE" sz="2400" dirty="0" smtClean="0">
                <a:solidFill>
                  <a:srgbClr val="FF0000"/>
                </a:solidFill>
              </a:rPr>
              <a:t>Vorweg: </a:t>
            </a:r>
            <a:r>
              <a:rPr lang="de-DE" sz="3000" dirty="0" smtClean="0">
                <a:solidFill>
                  <a:srgbClr val="FF0000"/>
                </a:solidFill>
              </a:rPr>
              <a:t/>
            </a:r>
            <a:br>
              <a:rPr lang="de-DE" sz="3000" dirty="0" smtClean="0">
                <a:solidFill>
                  <a:srgbClr val="FF0000"/>
                </a:solidFill>
              </a:rPr>
            </a:br>
            <a:r>
              <a:rPr lang="de-DE" sz="3000" b="1" dirty="0" smtClean="0">
                <a:solidFill>
                  <a:srgbClr val="FF0000"/>
                </a:solidFill>
              </a:rPr>
              <a:t>THESEN &amp; TATSACHEN</a:t>
            </a:r>
            <a:endParaRPr lang="de-DE" sz="3000" b="1" dirty="0">
              <a:solidFill>
                <a:srgbClr val="FF0000"/>
              </a:solidFill>
            </a:endParaRPr>
          </a:p>
        </p:txBody>
      </p:sp>
    </p:spTree>
    <p:extLst>
      <p:ext uri="{BB962C8B-B14F-4D97-AF65-F5344CB8AC3E}">
        <p14:creationId xmlns:p14="http://schemas.microsoft.com/office/powerpoint/2010/main" val="3994652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636912"/>
            <a:ext cx="8424936" cy="4044678"/>
          </a:xfrm>
        </p:spPr>
        <p:txBody>
          <a:bodyPr/>
          <a:lstStyle/>
          <a:p>
            <a:endParaRPr lang="de-DE" sz="1200" dirty="0" smtClean="0"/>
          </a:p>
          <a:p>
            <a:r>
              <a:rPr lang="de-DE" sz="1200" b="1" dirty="0" err="1" smtClean="0"/>
              <a:t>RegE</a:t>
            </a:r>
            <a:r>
              <a:rPr lang="de-DE" sz="1200" b="1" dirty="0" smtClean="0"/>
              <a:t> InsO</a:t>
            </a:r>
            <a:r>
              <a:rPr lang="de-DE" sz="1200" dirty="0" smtClean="0"/>
              <a:t>, 1992, BT-Drucks. 12/2443, S. 222, S. 224 zu § 333; </a:t>
            </a:r>
            <a:r>
              <a:rPr lang="de-DE" sz="1200" b="1" dirty="0" err="1" smtClean="0"/>
              <a:t>Foltis</a:t>
            </a:r>
            <a:r>
              <a:rPr lang="de-DE" sz="1200" dirty="0" smtClean="0"/>
              <a:t>, in: FK-InsO, § 274 </a:t>
            </a:r>
            <a:r>
              <a:rPr lang="de-DE" sz="1200" dirty="0" err="1" smtClean="0"/>
              <a:t>Rn</a:t>
            </a:r>
            <a:r>
              <a:rPr lang="de-DE" sz="1200" dirty="0" smtClean="0"/>
              <a:t>. 11 (»Die Eigenverwaltung ist per se missbrauchsanfällig…«); </a:t>
            </a:r>
            <a:r>
              <a:rPr lang="de-DE" sz="1200" b="1" dirty="0" smtClean="0"/>
              <a:t>Huhn</a:t>
            </a:r>
            <a:r>
              <a:rPr lang="de-DE" sz="1200" dirty="0" smtClean="0"/>
              <a:t>, Eigenverwaltung, 2003, </a:t>
            </a:r>
            <a:r>
              <a:rPr lang="de-DE" sz="1200" dirty="0" err="1" smtClean="0"/>
              <a:t>Rn</a:t>
            </a:r>
            <a:r>
              <a:rPr lang="de-DE" sz="1200" dirty="0" smtClean="0"/>
              <a:t>. 909, 1116; </a:t>
            </a:r>
            <a:r>
              <a:rPr lang="de-DE" sz="1200" b="1" dirty="0" smtClean="0"/>
              <a:t>Koch</a:t>
            </a:r>
            <a:r>
              <a:rPr lang="de-DE" sz="1200" dirty="0" smtClean="0"/>
              <a:t>, Eigenverwaltung, 1998, S. 142 f., 152; </a:t>
            </a:r>
            <a:r>
              <a:rPr lang="de-DE" sz="1200" b="1" dirty="0" smtClean="0"/>
              <a:t>Schlegel</a:t>
            </a:r>
            <a:r>
              <a:rPr lang="de-DE" sz="1200" dirty="0" smtClean="0"/>
              <a:t>, Eigenverwaltung, 1999, S. 208; </a:t>
            </a:r>
            <a:r>
              <a:rPr lang="de-DE" sz="1200" b="1" dirty="0" smtClean="0"/>
              <a:t>Grub</a:t>
            </a:r>
            <a:r>
              <a:rPr lang="de-DE" sz="1200" dirty="0" smtClean="0"/>
              <a:t>, Kölner Schrift InsO, 1997, S. 513, 520 f.; </a:t>
            </a:r>
            <a:r>
              <a:rPr lang="de-DE" sz="1200" b="1" dirty="0" smtClean="0"/>
              <a:t>Uhlenbruck</a:t>
            </a:r>
            <a:r>
              <a:rPr lang="de-DE" sz="1200" dirty="0" smtClean="0"/>
              <a:t>, in: FS </a:t>
            </a:r>
            <a:r>
              <a:rPr lang="de-DE" sz="1200" dirty="0" err="1" smtClean="0"/>
              <a:t>Metzeler</a:t>
            </a:r>
            <a:r>
              <a:rPr lang="de-DE" sz="1200" dirty="0" smtClean="0"/>
              <a:t>, 2003, S. 85, 86 f., 92, 100; </a:t>
            </a:r>
            <a:r>
              <a:rPr lang="de-DE" sz="1200" b="1" dirty="0" err="1" smtClean="0"/>
              <a:t>Thole</a:t>
            </a:r>
            <a:r>
              <a:rPr lang="de-DE" sz="1200" dirty="0" smtClean="0"/>
              <a:t>, ZIP 2013, 1937, 1944; </a:t>
            </a:r>
            <a:r>
              <a:rPr lang="de-DE" sz="1200" b="1" dirty="0" smtClean="0"/>
              <a:t>Brand</a:t>
            </a:r>
            <a:r>
              <a:rPr lang="de-DE" sz="1200" dirty="0" smtClean="0"/>
              <a:t>, KTS 2014, 1 ff.; </a:t>
            </a:r>
            <a:r>
              <a:rPr lang="de-DE" sz="1200" b="1" dirty="0" smtClean="0"/>
              <a:t>Hammes</a:t>
            </a:r>
            <a:r>
              <a:rPr lang="de-DE" sz="1200" dirty="0" smtClean="0"/>
              <a:t>, NZI 2017, 233 f.; </a:t>
            </a:r>
            <a:r>
              <a:rPr lang="de-DE" sz="1200" b="1" dirty="0" smtClean="0"/>
              <a:t>Frind</a:t>
            </a:r>
            <a:r>
              <a:rPr lang="de-DE" sz="1200" dirty="0" smtClean="0"/>
              <a:t>, ZIP 2017, 993 f., 999; </a:t>
            </a:r>
            <a:r>
              <a:rPr lang="de-DE" sz="1200" b="1" dirty="0" err="1" smtClean="0"/>
              <a:t>Häsemeyer</a:t>
            </a:r>
            <a:r>
              <a:rPr lang="de-DE" sz="1200" dirty="0" smtClean="0"/>
              <a:t>, in: FS </a:t>
            </a:r>
            <a:r>
              <a:rPr lang="de-DE" sz="1200" dirty="0" err="1" smtClean="0"/>
              <a:t>Schilken</a:t>
            </a:r>
            <a:r>
              <a:rPr lang="de-DE" sz="1200" dirty="0" smtClean="0"/>
              <a:t>, 2015, S. 693, 694 f.; </a:t>
            </a:r>
            <a:r>
              <a:rPr lang="de-DE" sz="1200" b="1" dirty="0" smtClean="0"/>
              <a:t>Ehlers</a:t>
            </a:r>
            <a:r>
              <a:rPr lang="de-DE" sz="1200" dirty="0" smtClean="0"/>
              <a:t>, </a:t>
            </a:r>
            <a:r>
              <a:rPr lang="de-DE" sz="1200" dirty="0" err="1" smtClean="0"/>
              <a:t>ZInsO</a:t>
            </a:r>
            <a:r>
              <a:rPr lang="de-DE" sz="1200" dirty="0" smtClean="0"/>
              <a:t> 2015, 1417 f.; </a:t>
            </a:r>
            <a:r>
              <a:rPr lang="de-DE" sz="1200" b="1" dirty="0" err="1" smtClean="0"/>
              <a:t>Graeber</a:t>
            </a:r>
            <a:r>
              <a:rPr lang="de-DE" sz="1200" dirty="0" smtClean="0"/>
              <a:t>, in: FS </a:t>
            </a:r>
            <a:r>
              <a:rPr lang="de-DE" sz="1200" dirty="0" err="1" smtClean="0"/>
              <a:t>Vallender</a:t>
            </a:r>
            <a:r>
              <a:rPr lang="de-DE" sz="1200" dirty="0" smtClean="0"/>
              <a:t>, 2015, S. 165, 177 f., 180; </a:t>
            </a:r>
            <a:r>
              <a:rPr lang="de-DE" sz="1200" b="1" dirty="0" err="1" smtClean="0"/>
              <a:t>Jaffé</a:t>
            </a:r>
            <a:r>
              <a:rPr lang="de-DE" sz="1200" dirty="0" smtClean="0"/>
              <a:t>, in: FS </a:t>
            </a:r>
            <a:r>
              <a:rPr lang="de-DE" sz="1200" dirty="0" err="1" smtClean="0"/>
              <a:t>Vallender</a:t>
            </a:r>
            <a:r>
              <a:rPr lang="de-DE" sz="1200" dirty="0" smtClean="0"/>
              <a:t>, 2015, S. 281, 283, 285; </a:t>
            </a:r>
            <a:r>
              <a:rPr lang="de-DE" sz="1200" b="1" dirty="0" err="1" smtClean="0"/>
              <a:t>Madaus</a:t>
            </a:r>
            <a:r>
              <a:rPr lang="de-DE" sz="1200" dirty="0" smtClean="0"/>
              <a:t>, KTS 2015, 115, 131; </a:t>
            </a:r>
            <a:r>
              <a:rPr lang="de-DE" sz="1200" b="1" dirty="0" smtClean="0"/>
              <a:t>Pape</a:t>
            </a:r>
            <a:r>
              <a:rPr lang="de-DE" sz="1200" dirty="0" smtClean="0"/>
              <a:t>, in:</a:t>
            </a:r>
            <a:r>
              <a:rPr lang="de-DE" sz="1200" b="1" dirty="0" smtClean="0"/>
              <a:t> </a:t>
            </a:r>
            <a:r>
              <a:rPr lang="de-DE" sz="1200" dirty="0" smtClean="0"/>
              <a:t>FS </a:t>
            </a:r>
            <a:r>
              <a:rPr lang="de-DE" sz="1200" dirty="0" err="1" smtClean="0"/>
              <a:t>Vallender</a:t>
            </a:r>
            <a:r>
              <a:rPr lang="de-DE" sz="1200" dirty="0" smtClean="0"/>
              <a:t>, 2015, S. 363, 372 f., 376; </a:t>
            </a:r>
            <a:r>
              <a:rPr lang="de-DE" sz="1200" b="1" dirty="0" err="1" smtClean="0"/>
              <a:t>Thole</a:t>
            </a:r>
            <a:r>
              <a:rPr lang="de-DE" sz="1200" dirty="0" smtClean="0"/>
              <a:t>, Deutscher Insolvenzrechtstag 2016, Impulsreferat Eigenverwaltung, S. 2 (»keine hinreichende Bindung des Schuldners an § 1 InsO und das Gläubigerbefriedigungsziel«); </a:t>
            </a:r>
            <a:r>
              <a:rPr lang="de-DE" sz="1200" b="1" dirty="0" smtClean="0"/>
              <a:t>Verband der Insolvenzverwalter Deutschlands</a:t>
            </a:r>
            <a:r>
              <a:rPr lang="de-DE" sz="1200" dirty="0" smtClean="0"/>
              <a:t>, Insolvenzverwalter prangern Missbrauch an, Presseerklärung vom 25.10.2012; </a:t>
            </a:r>
            <a:r>
              <a:rPr lang="de-DE" sz="1200" b="1" dirty="0" err="1" smtClean="0"/>
              <a:t>BAKInsO</a:t>
            </a:r>
            <a:r>
              <a:rPr lang="de-DE" sz="1200" b="1" dirty="0" smtClean="0"/>
              <a:t> e.V</a:t>
            </a:r>
            <a:r>
              <a:rPr lang="de-DE" sz="1200" dirty="0" smtClean="0"/>
              <a:t>., </a:t>
            </a:r>
            <a:r>
              <a:rPr lang="de-DE" sz="1200" dirty="0" err="1" smtClean="0"/>
              <a:t>ZInsO</a:t>
            </a:r>
            <a:r>
              <a:rPr lang="de-DE" sz="1200" dirty="0" smtClean="0"/>
              <a:t> 2014, 2566 f.; </a:t>
            </a:r>
            <a:r>
              <a:rPr lang="de-DE" sz="1200" b="1" dirty="0" err="1" smtClean="0"/>
              <a:t>ders</a:t>
            </a:r>
            <a:r>
              <a:rPr lang="de-DE" sz="1200" dirty="0" smtClean="0"/>
              <a:t>. </a:t>
            </a:r>
            <a:r>
              <a:rPr lang="de-DE" sz="1200" dirty="0" err="1" smtClean="0"/>
              <a:t>ZInsO</a:t>
            </a:r>
            <a:r>
              <a:rPr lang="de-DE" sz="1200" dirty="0" smtClean="0"/>
              <a:t> 2013, 2549; Entschließung des 3. Deutschen Gläubigerkongresses, </a:t>
            </a:r>
            <a:r>
              <a:rPr lang="de-DE" sz="1200" dirty="0" err="1" smtClean="0"/>
              <a:t>ZInsO</a:t>
            </a:r>
            <a:r>
              <a:rPr lang="de-DE" sz="1200" dirty="0" smtClean="0"/>
              <a:t> 2014, 1270 f. </a:t>
            </a:r>
          </a:p>
          <a:p>
            <a:pPr algn="ctr"/>
            <a:r>
              <a:rPr lang="de-DE" sz="2000" b="1" i="1" dirty="0" smtClean="0">
                <a:solidFill>
                  <a:srgbClr val="00B050"/>
                </a:solidFill>
              </a:rPr>
              <a:t>oder: 	Berlin erhöre uns und kehre um!</a:t>
            </a:r>
            <a:br>
              <a:rPr lang="de-DE" sz="2000" b="1" i="1" dirty="0" smtClean="0">
                <a:solidFill>
                  <a:srgbClr val="00B050"/>
                </a:solidFill>
              </a:rPr>
            </a:br>
            <a:r>
              <a:rPr lang="de-DE" sz="2000" b="1" i="1" dirty="0" smtClean="0">
                <a:solidFill>
                  <a:srgbClr val="00B050"/>
                </a:solidFill>
              </a:rPr>
              <a:t>Zum Hauptproblem EVA gleich ausführlich…</a:t>
            </a:r>
          </a:p>
          <a:p>
            <a:endParaRPr lang="de-DE" sz="1200" dirty="0"/>
          </a:p>
        </p:txBody>
      </p:sp>
      <p:sp>
        <p:nvSpPr>
          <p:cNvPr id="3" name="Titel 2"/>
          <p:cNvSpPr>
            <a:spLocks noGrp="1"/>
          </p:cNvSpPr>
          <p:nvPr>
            <p:ph type="title"/>
          </p:nvPr>
        </p:nvSpPr>
        <p:spPr>
          <a:xfrm>
            <a:off x="838200" y="1538208"/>
            <a:ext cx="7467600" cy="923330"/>
          </a:xfrm>
        </p:spPr>
        <p:txBody>
          <a:bodyPr/>
          <a:lstStyle/>
          <a:p>
            <a:pPr algn="ctr">
              <a:lnSpc>
                <a:spcPct val="100000"/>
              </a:lnSpc>
            </a:pPr>
            <a:r>
              <a:rPr lang="de-DE" sz="3000" b="1" dirty="0" smtClean="0">
                <a:solidFill>
                  <a:srgbClr val="FF0000"/>
                </a:solidFill>
              </a:rPr>
              <a:t>zum Missbrauch der EVA…</a:t>
            </a:r>
            <a:br>
              <a:rPr lang="de-DE" sz="3000" b="1" dirty="0" smtClean="0">
                <a:solidFill>
                  <a:srgbClr val="FF0000"/>
                </a:solidFill>
              </a:rPr>
            </a:br>
            <a:r>
              <a:rPr lang="de-DE" sz="3000" b="1" dirty="0" smtClean="0">
                <a:solidFill>
                  <a:srgbClr val="FF0000"/>
                </a:solidFill>
              </a:rPr>
              <a:t>eine kleine (!) Auswahl der »Stimmen«:</a:t>
            </a:r>
            <a:endParaRPr lang="de-DE" sz="3000" b="1" dirty="0">
              <a:solidFill>
                <a:srgbClr val="FF0000"/>
              </a:solidFill>
            </a:endParaRPr>
          </a:p>
        </p:txBody>
      </p:sp>
    </p:spTree>
    <p:extLst>
      <p:ext uri="{BB962C8B-B14F-4D97-AF65-F5344CB8AC3E}">
        <p14:creationId xmlns:p14="http://schemas.microsoft.com/office/powerpoint/2010/main" val="73924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276872"/>
            <a:ext cx="8568952" cy="4404718"/>
          </a:xfrm>
        </p:spPr>
        <p:txBody>
          <a:bodyPr/>
          <a:lstStyle/>
          <a:p>
            <a:pPr indent="447675">
              <a:lnSpc>
                <a:spcPct val="100000"/>
              </a:lnSpc>
              <a:buFont typeface="Wingdings" pitchFamily="2" charset="2"/>
              <a:buChar char="Ø"/>
            </a:pPr>
            <a:r>
              <a:rPr lang="de-DE" sz="2400" dirty="0" smtClean="0"/>
              <a:t>Vertrauen der Gläubiger in die Geschäftsführung (und 	Eigenverwaltung) – 	oftmals nicht vorhanden</a:t>
            </a:r>
          </a:p>
          <a:p>
            <a:pPr indent="447675">
              <a:lnSpc>
                <a:spcPct val="100000"/>
              </a:lnSpc>
              <a:buFont typeface="Wingdings" pitchFamily="2" charset="2"/>
              <a:buChar char="Ø"/>
            </a:pPr>
            <a:r>
              <a:rPr lang="de-DE" sz="2400" dirty="0" smtClean="0"/>
              <a:t>§ 56a InsO - »Unsitte«: präsumtive 	Gläubigerausschüsse 	und manipulative Zusammensetzung, Zeitpunkt der 	Einsetzung </a:t>
            </a:r>
          </a:p>
          <a:p>
            <a:pPr indent="447675">
              <a:lnSpc>
                <a:spcPct val="100000"/>
              </a:lnSpc>
              <a:buFont typeface="Wingdings" pitchFamily="2" charset="2"/>
              <a:buChar char="Ø"/>
            </a:pPr>
            <a:r>
              <a:rPr lang="de-DE" sz="2400" dirty="0" smtClean="0"/>
              <a:t>hierdurch: beratergesteuerte Auswahl des vorl. 	Insolvenzverwalters/ Sachwalters</a:t>
            </a:r>
          </a:p>
          <a:p>
            <a:pPr indent="447675">
              <a:lnSpc>
                <a:spcPct val="100000"/>
              </a:lnSpc>
              <a:buFont typeface="Wingdings" pitchFamily="2" charset="2"/>
              <a:buChar char="Ø"/>
            </a:pPr>
            <a:r>
              <a:rPr lang="de-DE" sz="2400" dirty="0" smtClean="0"/>
              <a:t>Vorschlag </a:t>
            </a:r>
            <a:r>
              <a:rPr lang="de-DE" sz="2400" dirty="0" err="1" smtClean="0"/>
              <a:t>BAK</a:t>
            </a:r>
            <a:r>
              <a:rPr lang="de-DE" sz="2400" i="1" dirty="0" err="1" smtClean="0"/>
              <a:t>InsO</a:t>
            </a:r>
            <a:r>
              <a:rPr lang="de-DE" sz="2400" dirty="0" smtClean="0"/>
              <a:t> aufgreifen: drei Vorschläge GLA zur 	Person des vorl. Insolvenzverwalters/ Sachwalters</a:t>
            </a:r>
          </a:p>
          <a:p>
            <a:pPr indent="447675">
              <a:lnSpc>
                <a:spcPct val="100000"/>
              </a:lnSpc>
              <a:buFont typeface="Wingdings" pitchFamily="2" charset="2"/>
              <a:buChar char="Ø"/>
            </a:pPr>
            <a:endParaRPr lang="de-DE" sz="2400" dirty="0" smtClean="0"/>
          </a:p>
          <a:p>
            <a:endParaRPr lang="de-DE" sz="2400" dirty="0" smtClean="0"/>
          </a:p>
          <a:p>
            <a:endParaRPr lang="de-DE" sz="2400" dirty="0" smtClean="0"/>
          </a:p>
          <a:p>
            <a:endParaRPr lang="de-DE" sz="2400" dirty="0"/>
          </a:p>
        </p:txBody>
      </p:sp>
      <p:sp>
        <p:nvSpPr>
          <p:cNvPr id="3" name="Titel 2"/>
          <p:cNvSpPr>
            <a:spLocks noGrp="1"/>
          </p:cNvSpPr>
          <p:nvPr>
            <p:ph type="title"/>
          </p:nvPr>
        </p:nvSpPr>
        <p:spPr>
          <a:xfrm>
            <a:off x="838200" y="1268760"/>
            <a:ext cx="7467600" cy="830997"/>
          </a:xfrm>
        </p:spPr>
        <p:txBody>
          <a:bodyPr/>
          <a:lstStyle/>
          <a:p>
            <a:pPr algn="ctr">
              <a:lnSpc>
                <a:spcPct val="100000"/>
              </a:lnSpc>
            </a:pPr>
            <a:r>
              <a:rPr lang="de-DE" sz="2400" i="1" dirty="0" smtClean="0">
                <a:solidFill>
                  <a:srgbClr val="00B050"/>
                </a:solidFill>
              </a:rPr>
              <a:t>Vorweg</a:t>
            </a:r>
            <a:r>
              <a:rPr lang="de-DE" sz="2400" dirty="0" smtClean="0">
                <a:solidFill>
                  <a:srgbClr val="00B050"/>
                </a:solidFill>
              </a:rPr>
              <a:t>: </a:t>
            </a:r>
            <a:r>
              <a:rPr lang="de-DE" sz="3000" dirty="0" smtClean="0">
                <a:solidFill>
                  <a:srgbClr val="FF0000"/>
                </a:solidFill>
              </a:rPr>
              <a:t/>
            </a:r>
            <a:br>
              <a:rPr lang="de-DE" sz="3000" dirty="0" smtClean="0">
                <a:solidFill>
                  <a:srgbClr val="FF0000"/>
                </a:solidFill>
              </a:rPr>
            </a:br>
            <a:r>
              <a:rPr lang="de-DE" sz="3000" b="1" dirty="0" smtClean="0">
                <a:solidFill>
                  <a:srgbClr val="FF0000"/>
                </a:solidFill>
              </a:rPr>
              <a:t>Wo liegen die sonstigen Probleme?</a:t>
            </a:r>
            <a:endParaRPr lang="de-DE" sz="3000" b="1" dirty="0">
              <a:solidFill>
                <a:srgbClr val="FF0000"/>
              </a:solidFill>
            </a:endParaRPr>
          </a:p>
        </p:txBody>
      </p:sp>
    </p:spTree>
    <p:extLst>
      <p:ext uri="{BB962C8B-B14F-4D97-AF65-F5344CB8AC3E}">
        <p14:creationId xmlns:p14="http://schemas.microsoft.com/office/powerpoint/2010/main" val="1189014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276872"/>
            <a:ext cx="8568952" cy="4404718"/>
          </a:xfrm>
        </p:spPr>
        <p:txBody>
          <a:bodyPr/>
          <a:lstStyle/>
          <a:p>
            <a:pPr indent="447675">
              <a:lnSpc>
                <a:spcPct val="100000"/>
              </a:lnSpc>
              <a:buFont typeface="Wingdings" pitchFamily="2" charset="2"/>
              <a:buChar char="Ø"/>
            </a:pPr>
            <a:r>
              <a:rPr lang="de-DE" sz="2400" dirty="0" smtClean="0"/>
              <a:t>grundsätzlich: zu geringe Vergütung – aber auch 	Qualifikation - der GLA-Mitglieder </a:t>
            </a:r>
            <a:r>
              <a:rPr lang="de-DE" sz="1200" dirty="0" smtClean="0"/>
              <a:t>(Lösung durch Gläubigerschutzverbände?)</a:t>
            </a:r>
            <a:endParaRPr lang="de-DE" sz="2400" dirty="0" smtClean="0"/>
          </a:p>
          <a:p>
            <a:pPr indent="447675">
              <a:lnSpc>
                <a:spcPct val="100000"/>
              </a:lnSpc>
              <a:buFont typeface="Wingdings" pitchFamily="2" charset="2"/>
              <a:buChar char="Ø"/>
            </a:pPr>
            <a:r>
              <a:rPr lang="de-DE" sz="2400" dirty="0" smtClean="0"/>
              <a:t>unscharf: Was ist ein nachteilsindizierender Umstand?</a:t>
            </a:r>
          </a:p>
          <a:p>
            <a:pPr indent="447675">
              <a:lnSpc>
                <a:spcPct val="100000"/>
              </a:lnSpc>
              <a:buFont typeface="Wingdings" pitchFamily="2" charset="2"/>
              <a:buChar char="Ø"/>
            </a:pPr>
            <a:r>
              <a:rPr lang="de-DE" sz="2400" dirty="0" smtClean="0"/>
              <a:t>Begründung von Masseverbindlichkeiten in der vorl. EVA</a:t>
            </a:r>
          </a:p>
          <a:p>
            <a:pPr indent="447675">
              <a:lnSpc>
                <a:spcPct val="100000"/>
              </a:lnSpc>
              <a:buFont typeface="Wingdings" pitchFamily="2" charset="2"/>
              <a:buChar char="Ø"/>
            </a:pPr>
            <a:r>
              <a:rPr lang="de-DE" sz="2400" dirty="0" smtClean="0"/>
              <a:t>Was ist mit Sanierungskultur und Insolvenzstandort 	Deutschland gemeint? Die Sanierung der Anteilsinhaber? 	Ist die bestmögliche Befriedigung der Insolvenzgläubiger 	und die Unabhängigkeit des Insolvenzverwalters/ 	Sachwalters 	der Schnee von gestern? </a:t>
            </a:r>
            <a:r>
              <a:rPr lang="de-DE" dirty="0" smtClean="0"/>
              <a:t>(Nein! Vgl. </a:t>
            </a:r>
            <a:r>
              <a:rPr lang="de-DE" dirty="0" err="1" smtClean="0"/>
              <a:t>zutr</a:t>
            </a:r>
            <a:r>
              <a:rPr lang="de-DE" dirty="0" smtClean="0"/>
              <a:t>. </a:t>
            </a:r>
            <a:r>
              <a:rPr lang="de-DE" b="1" dirty="0" smtClean="0"/>
              <a:t>Bork,</a:t>
            </a:r>
            <a:r>
              <a:rPr lang="de-DE" dirty="0" smtClean="0"/>
              <a:t> ZIP 2013, 145  ff.)</a:t>
            </a:r>
            <a:endParaRPr lang="de-DE" sz="2400" dirty="0" smtClean="0"/>
          </a:p>
          <a:p>
            <a:pPr indent="447675">
              <a:lnSpc>
                <a:spcPct val="100000"/>
              </a:lnSpc>
              <a:buFont typeface="Wingdings" pitchFamily="2" charset="2"/>
              <a:buChar char="Ø"/>
            </a:pPr>
            <a:r>
              <a:rPr lang="de-DE" sz="2400" dirty="0" smtClean="0"/>
              <a:t>Antwort: </a:t>
            </a:r>
            <a:r>
              <a:rPr lang="de-DE" sz="2400" b="1" dirty="0" smtClean="0">
                <a:solidFill>
                  <a:srgbClr val="FF0000"/>
                </a:solidFill>
              </a:rPr>
              <a:t>Nein!</a:t>
            </a:r>
            <a:r>
              <a:rPr lang="de-DE" sz="2400" dirty="0" smtClean="0"/>
              <a:t> Die Gesetzesmaterialien sind eindeutig.</a:t>
            </a:r>
          </a:p>
          <a:p>
            <a:endParaRPr lang="de-DE" sz="2400" dirty="0" smtClean="0"/>
          </a:p>
          <a:p>
            <a:endParaRPr lang="de-DE" sz="2400" dirty="0" smtClean="0"/>
          </a:p>
          <a:p>
            <a:endParaRPr lang="de-DE" sz="2400" dirty="0"/>
          </a:p>
        </p:txBody>
      </p:sp>
      <p:sp>
        <p:nvSpPr>
          <p:cNvPr id="3" name="Titel 2"/>
          <p:cNvSpPr>
            <a:spLocks noGrp="1"/>
          </p:cNvSpPr>
          <p:nvPr>
            <p:ph type="title"/>
          </p:nvPr>
        </p:nvSpPr>
        <p:spPr>
          <a:xfrm>
            <a:off x="838200" y="1268760"/>
            <a:ext cx="7467600" cy="830997"/>
          </a:xfrm>
        </p:spPr>
        <p:txBody>
          <a:bodyPr/>
          <a:lstStyle/>
          <a:p>
            <a:pPr algn="ctr">
              <a:lnSpc>
                <a:spcPct val="100000"/>
              </a:lnSpc>
            </a:pPr>
            <a:r>
              <a:rPr lang="de-DE" sz="2400" i="1" dirty="0" smtClean="0">
                <a:solidFill>
                  <a:srgbClr val="00B050"/>
                </a:solidFill>
              </a:rPr>
              <a:t>Vorweg: </a:t>
            </a:r>
            <a:r>
              <a:rPr lang="de-DE" sz="3000" dirty="0" smtClean="0">
                <a:solidFill>
                  <a:srgbClr val="FF0000"/>
                </a:solidFill>
              </a:rPr>
              <a:t/>
            </a:r>
            <a:br>
              <a:rPr lang="de-DE" sz="3000" dirty="0" smtClean="0">
                <a:solidFill>
                  <a:srgbClr val="FF0000"/>
                </a:solidFill>
              </a:rPr>
            </a:br>
            <a:r>
              <a:rPr lang="de-DE" sz="3000" b="1" dirty="0" smtClean="0">
                <a:solidFill>
                  <a:srgbClr val="FF0000"/>
                </a:solidFill>
              </a:rPr>
              <a:t>Wo liegen die sonstigen Probleme?</a:t>
            </a:r>
            <a:endParaRPr lang="de-DE" sz="3000" b="1" dirty="0">
              <a:solidFill>
                <a:srgbClr val="FF0000"/>
              </a:solidFill>
            </a:endParaRPr>
          </a:p>
        </p:txBody>
      </p:sp>
    </p:spTree>
    <p:extLst>
      <p:ext uri="{BB962C8B-B14F-4D97-AF65-F5344CB8AC3E}">
        <p14:creationId xmlns:p14="http://schemas.microsoft.com/office/powerpoint/2010/main" val="2691022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InDat</a:t>
            </a:r>
            <a:r>
              <a:rPr lang="de-DE" dirty="0" smtClean="0"/>
              <a:t> 02/2013:</a:t>
            </a:r>
            <a:br>
              <a:rPr lang="de-DE" dirty="0" smtClean="0"/>
            </a:br>
            <a:r>
              <a:rPr lang="de-DE" dirty="0" smtClean="0"/>
              <a:t>„</a:t>
            </a:r>
            <a:r>
              <a:rPr lang="de-DE" i="1" dirty="0" smtClean="0"/>
              <a:t>Was 100 Praktiker vom ESUG halten</a:t>
            </a:r>
            <a:r>
              <a:rPr lang="de-DE" dirty="0" smtClean="0"/>
              <a:t>“</a:t>
            </a:r>
            <a:endParaRPr lang="de-DE" dirty="0"/>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2" name="Textfeld 1"/>
          <p:cNvSpPr txBox="1"/>
          <p:nvPr/>
        </p:nvSpPr>
        <p:spPr>
          <a:xfrm>
            <a:off x="643890" y="1529983"/>
            <a:ext cx="1287780" cy="1446550"/>
          </a:xfrm>
          <a:prstGeom prst="rect">
            <a:avLst/>
          </a:prstGeom>
          <a:noFill/>
        </p:spPr>
        <p:txBody>
          <a:bodyPr wrap="square" rtlCol="0">
            <a:spAutoFit/>
          </a:bodyPr>
          <a:lstStyle/>
          <a:p>
            <a:pPr algn="ctr"/>
            <a:r>
              <a:rPr lang="de-DE" sz="1100" i="1" dirty="0" smtClean="0"/>
              <a:t>„Anerkennung, auch durch andere </a:t>
            </a:r>
            <a:r>
              <a:rPr lang="de-DE" sz="1100" i="1" dirty="0" err="1" smtClean="0"/>
              <a:t>Jurisdiktionen</a:t>
            </a:r>
            <a:r>
              <a:rPr lang="de-DE" sz="1100" i="1" dirty="0" smtClean="0"/>
              <a:t>, dass das deutsche Insolvenzrecht für Sanierungen geeignet ist.“</a:t>
            </a:r>
          </a:p>
          <a:p>
            <a:pPr algn="ctr"/>
            <a:r>
              <a:rPr lang="de-DE" sz="1100" dirty="0" smtClean="0"/>
              <a:t>Eva </a:t>
            </a:r>
            <a:r>
              <a:rPr lang="de-DE" sz="1100" dirty="0" err="1" smtClean="0"/>
              <a:t>Ringelspacher</a:t>
            </a:r>
            <a:endParaRPr lang="de-DE" sz="1100" dirty="0"/>
          </a:p>
        </p:txBody>
      </p:sp>
      <p:sp>
        <p:nvSpPr>
          <p:cNvPr id="15" name="Textfeld 14"/>
          <p:cNvSpPr txBox="1"/>
          <p:nvPr/>
        </p:nvSpPr>
        <p:spPr>
          <a:xfrm>
            <a:off x="2484120" y="2145759"/>
            <a:ext cx="1653540" cy="1446550"/>
          </a:xfrm>
          <a:prstGeom prst="rect">
            <a:avLst/>
          </a:prstGeom>
          <a:noFill/>
        </p:spPr>
        <p:txBody>
          <a:bodyPr wrap="square" rtlCol="0">
            <a:spAutoFit/>
          </a:bodyPr>
          <a:lstStyle/>
          <a:p>
            <a:pPr algn="ctr"/>
            <a:r>
              <a:rPr lang="de-DE" sz="1100" i="1" dirty="0" smtClean="0"/>
              <a:t>„Das ESUG braucht ein kommunikatives und offenes Insolvenzgericht, das mit kritischem Sachverstand das Verfahren und die Rechte der Beteiligten wahrt.“</a:t>
            </a:r>
          </a:p>
          <a:p>
            <a:pPr algn="ctr"/>
            <a:r>
              <a:rPr lang="de-DE" sz="1100" dirty="0" smtClean="0"/>
              <a:t>Nicole Langer</a:t>
            </a:r>
            <a:endParaRPr lang="de-DE" sz="1100" dirty="0"/>
          </a:p>
        </p:txBody>
      </p:sp>
      <p:sp>
        <p:nvSpPr>
          <p:cNvPr id="16" name="Textfeld 15"/>
          <p:cNvSpPr txBox="1"/>
          <p:nvPr/>
        </p:nvSpPr>
        <p:spPr>
          <a:xfrm>
            <a:off x="2964180" y="3890700"/>
            <a:ext cx="2004060" cy="1107996"/>
          </a:xfrm>
          <a:prstGeom prst="rect">
            <a:avLst/>
          </a:prstGeom>
          <a:noFill/>
        </p:spPr>
        <p:txBody>
          <a:bodyPr wrap="square" rtlCol="0">
            <a:spAutoFit/>
          </a:bodyPr>
          <a:lstStyle/>
          <a:p>
            <a:pPr algn="ctr"/>
            <a:r>
              <a:rPr lang="de-DE" sz="1100" i="1" dirty="0" smtClean="0"/>
              <a:t>„Das ESUG öffnet Horizonte (…) vor allem der </a:t>
            </a:r>
            <a:r>
              <a:rPr lang="de-DE" sz="1100" i="1" dirty="0" err="1" smtClean="0"/>
              <a:t>Restrukturie-rungspraxis</a:t>
            </a:r>
            <a:r>
              <a:rPr lang="de-DE" sz="1100" i="1" dirty="0" smtClean="0"/>
              <a:t>, die die neuen Chancen nutzt und Herausforderungen meistert.“</a:t>
            </a:r>
          </a:p>
          <a:p>
            <a:pPr algn="ctr"/>
            <a:r>
              <a:rPr lang="de-DE" sz="1100" dirty="0" smtClean="0"/>
              <a:t>Florian Jacoby</a:t>
            </a:r>
            <a:endParaRPr lang="de-DE" sz="1100" dirty="0"/>
          </a:p>
        </p:txBody>
      </p:sp>
      <p:sp>
        <p:nvSpPr>
          <p:cNvPr id="17" name="Textfeld 16"/>
          <p:cNvSpPr txBox="1"/>
          <p:nvPr/>
        </p:nvSpPr>
        <p:spPr>
          <a:xfrm>
            <a:off x="6652260" y="1122402"/>
            <a:ext cx="1935480" cy="1107996"/>
          </a:xfrm>
          <a:prstGeom prst="rect">
            <a:avLst/>
          </a:prstGeom>
          <a:noFill/>
        </p:spPr>
        <p:txBody>
          <a:bodyPr wrap="square" rtlCol="0">
            <a:spAutoFit/>
          </a:bodyPr>
          <a:lstStyle/>
          <a:p>
            <a:pPr algn="ctr"/>
            <a:r>
              <a:rPr lang="de-DE" sz="1100" i="1" dirty="0" smtClean="0"/>
              <a:t>„Das ESUG ist mehr als Eigenverwaltung und Schutzschirm. Es hat uns in Deutschland eine neue Sanierungskultur beschert.“</a:t>
            </a:r>
          </a:p>
          <a:p>
            <a:pPr algn="ctr"/>
            <a:r>
              <a:rPr lang="de-DE" sz="1100" dirty="0" smtClean="0"/>
              <a:t>Burkhard Jung</a:t>
            </a:r>
            <a:endParaRPr lang="de-DE" sz="1100" dirty="0"/>
          </a:p>
        </p:txBody>
      </p:sp>
      <p:sp>
        <p:nvSpPr>
          <p:cNvPr id="18" name="Textfeld 17"/>
          <p:cNvSpPr txBox="1"/>
          <p:nvPr/>
        </p:nvSpPr>
        <p:spPr>
          <a:xfrm>
            <a:off x="4305300" y="1676400"/>
            <a:ext cx="2141220" cy="938719"/>
          </a:xfrm>
          <a:prstGeom prst="rect">
            <a:avLst/>
          </a:prstGeom>
          <a:noFill/>
        </p:spPr>
        <p:txBody>
          <a:bodyPr wrap="square" rtlCol="0">
            <a:spAutoFit/>
          </a:bodyPr>
          <a:lstStyle/>
          <a:p>
            <a:pPr algn="ctr"/>
            <a:r>
              <a:rPr lang="de-DE" sz="1100" i="1" dirty="0" smtClean="0"/>
              <a:t>„Die Sanierung der Pfleiderer AG hat gezeigt: Die professionellen Störer müssen ihr Geschäftsmodell ändern, wir nicht.“</a:t>
            </a:r>
          </a:p>
          <a:p>
            <a:pPr algn="ctr"/>
            <a:r>
              <a:rPr lang="de-DE" sz="1100" dirty="0" smtClean="0"/>
              <a:t>Horst </a:t>
            </a:r>
            <a:r>
              <a:rPr lang="de-DE" sz="1100" dirty="0" err="1" smtClean="0"/>
              <a:t>Piepenburg</a:t>
            </a:r>
            <a:endParaRPr lang="de-DE" sz="1100" dirty="0"/>
          </a:p>
        </p:txBody>
      </p:sp>
      <p:sp>
        <p:nvSpPr>
          <p:cNvPr id="19" name="Textfeld 18"/>
          <p:cNvSpPr txBox="1"/>
          <p:nvPr/>
        </p:nvSpPr>
        <p:spPr>
          <a:xfrm>
            <a:off x="3676650" y="5459909"/>
            <a:ext cx="2164080" cy="769441"/>
          </a:xfrm>
          <a:prstGeom prst="rect">
            <a:avLst/>
          </a:prstGeom>
          <a:noFill/>
        </p:spPr>
        <p:txBody>
          <a:bodyPr wrap="square" rtlCol="0">
            <a:spAutoFit/>
          </a:bodyPr>
          <a:lstStyle/>
          <a:p>
            <a:pPr algn="ctr"/>
            <a:r>
              <a:rPr lang="de-DE" sz="1100" i="1" dirty="0" smtClean="0"/>
              <a:t>„Das ESUG leistet einen wichtigen Beitrag zur Verbesserung des Sanierungsstandorts Deutschland“</a:t>
            </a:r>
          </a:p>
          <a:p>
            <a:pPr algn="ctr"/>
            <a:r>
              <a:rPr lang="de-DE" sz="1100" dirty="0" smtClean="0"/>
              <a:t>Heinz </a:t>
            </a:r>
            <a:r>
              <a:rPr lang="de-DE" sz="1100" dirty="0" err="1" smtClean="0"/>
              <a:t>Vallender</a:t>
            </a:r>
            <a:endParaRPr lang="de-DE" sz="1100" dirty="0"/>
          </a:p>
        </p:txBody>
      </p:sp>
      <p:sp>
        <p:nvSpPr>
          <p:cNvPr id="20" name="Textfeld 19"/>
          <p:cNvSpPr txBox="1"/>
          <p:nvPr/>
        </p:nvSpPr>
        <p:spPr>
          <a:xfrm>
            <a:off x="849630" y="4912849"/>
            <a:ext cx="2164080" cy="1277273"/>
          </a:xfrm>
          <a:prstGeom prst="rect">
            <a:avLst/>
          </a:prstGeom>
          <a:noFill/>
        </p:spPr>
        <p:txBody>
          <a:bodyPr wrap="square" rtlCol="0">
            <a:spAutoFit/>
          </a:bodyPr>
          <a:lstStyle/>
          <a:p>
            <a:pPr algn="ctr"/>
            <a:r>
              <a:rPr lang="de-DE" sz="1100" i="1" dirty="0" smtClean="0"/>
              <a:t>„Bei frühzeitiger Planung und Einleitung eröffnet das ESUG aussichtsreiche Möglichkeiten, ein Unternehmen kontrolliert im Wege eines Insolvenzplanverfahrens zu sanieren“</a:t>
            </a:r>
          </a:p>
          <a:p>
            <a:pPr algn="ctr"/>
            <a:r>
              <a:rPr lang="de-DE" sz="1100" dirty="0" smtClean="0"/>
              <a:t>Heiko </a:t>
            </a:r>
            <a:r>
              <a:rPr lang="de-DE" sz="1100" dirty="0" err="1" smtClean="0"/>
              <a:t>Tschauner</a:t>
            </a:r>
            <a:endParaRPr lang="de-DE" sz="1100" dirty="0"/>
          </a:p>
        </p:txBody>
      </p:sp>
      <p:sp>
        <p:nvSpPr>
          <p:cNvPr id="21" name="Textfeld 20"/>
          <p:cNvSpPr txBox="1"/>
          <p:nvPr/>
        </p:nvSpPr>
        <p:spPr>
          <a:xfrm>
            <a:off x="6446520" y="4847359"/>
            <a:ext cx="2164080" cy="600164"/>
          </a:xfrm>
          <a:prstGeom prst="rect">
            <a:avLst/>
          </a:prstGeom>
          <a:noFill/>
        </p:spPr>
        <p:txBody>
          <a:bodyPr wrap="square" rtlCol="0">
            <a:spAutoFit/>
          </a:bodyPr>
          <a:lstStyle/>
          <a:p>
            <a:pPr algn="ctr"/>
            <a:r>
              <a:rPr lang="de-DE" sz="1100" i="1" dirty="0" smtClean="0"/>
              <a:t>„</a:t>
            </a:r>
            <a:r>
              <a:rPr lang="de-DE" sz="1100" b="1" i="1" dirty="0" smtClean="0"/>
              <a:t>Der Rettende fasst an und klüngelt nicht (J.W. v. Goethe)</a:t>
            </a:r>
            <a:r>
              <a:rPr lang="de-DE" sz="1100" i="1" dirty="0" smtClean="0"/>
              <a:t>“</a:t>
            </a:r>
          </a:p>
          <a:p>
            <a:pPr algn="ctr"/>
            <a:r>
              <a:rPr lang="de-DE" sz="1100" dirty="0" err="1" smtClean="0"/>
              <a:t>Kolja</a:t>
            </a:r>
            <a:r>
              <a:rPr lang="de-DE" sz="1100" dirty="0" smtClean="0"/>
              <a:t> v. Bismarck</a:t>
            </a:r>
            <a:endParaRPr lang="de-DE" sz="1100" dirty="0"/>
          </a:p>
        </p:txBody>
      </p:sp>
      <p:sp>
        <p:nvSpPr>
          <p:cNvPr id="22" name="Textfeld 21"/>
          <p:cNvSpPr txBox="1"/>
          <p:nvPr/>
        </p:nvSpPr>
        <p:spPr>
          <a:xfrm>
            <a:off x="6804660" y="2652287"/>
            <a:ext cx="2164080" cy="769441"/>
          </a:xfrm>
          <a:prstGeom prst="rect">
            <a:avLst/>
          </a:prstGeom>
          <a:noFill/>
        </p:spPr>
        <p:txBody>
          <a:bodyPr wrap="square" rtlCol="0">
            <a:spAutoFit/>
          </a:bodyPr>
          <a:lstStyle/>
          <a:p>
            <a:pPr algn="ctr"/>
            <a:r>
              <a:rPr lang="de-DE" sz="1100" i="1" dirty="0" smtClean="0"/>
              <a:t>„Das ESUG ist ein weiterer großer Schritt zu einer Sanierungskultur in Deutschland, (…)“</a:t>
            </a:r>
          </a:p>
          <a:p>
            <a:pPr algn="ctr"/>
            <a:r>
              <a:rPr lang="de-DE" sz="1100" dirty="0" smtClean="0"/>
              <a:t>Axel </a:t>
            </a:r>
            <a:r>
              <a:rPr lang="de-DE" sz="1100" dirty="0" err="1" smtClean="0"/>
              <a:t>Bierbach</a:t>
            </a:r>
            <a:endParaRPr lang="de-DE" sz="1100" dirty="0"/>
          </a:p>
        </p:txBody>
      </p:sp>
      <p:sp>
        <p:nvSpPr>
          <p:cNvPr id="23" name="Textfeld 22"/>
          <p:cNvSpPr txBox="1"/>
          <p:nvPr/>
        </p:nvSpPr>
        <p:spPr>
          <a:xfrm>
            <a:off x="5166360" y="3439731"/>
            <a:ext cx="2346960" cy="1107996"/>
          </a:xfrm>
          <a:prstGeom prst="rect">
            <a:avLst/>
          </a:prstGeom>
          <a:noFill/>
        </p:spPr>
        <p:txBody>
          <a:bodyPr wrap="square" rtlCol="0">
            <a:spAutoFit/>
          </a:bodyPr>
          <a:lstStyle/>
          <a:p>
            <a:pPr algn="ctr"/>
            <a:r>
              <a:rPr lang="de-DE" sz="1100" i="1" dirty="0" smtClean="0"/>
              <a:t>„Das ESUG hat geholfen, verkrustete Strukturen aufzubrechen, die Eigenverwaltung wird in Kürze aus dem deutschen Insolvenzrecht nicht mehr wegzudenken sein.“</a:t>
            </a:r>
          </a:p>
          <a:p>
            <a:pPr algn="ctr"/>
            <a:r>
              <a:rPr lang="de-DE" sz="1100" dirty="0" smtClean="0"/>
              <a:t>Sven-Holger </a:t>
            </a:r>
            <a:r>
              <a:rPr lang="de-DE" sz="1100" dirty="0" err="1" smtClean="0"/>
              <a:t>Undritz</a:t>
            </a:r>
            <a:endParaRPr lang="de-DE" sz="1100" dirty="0"/>
          </a:p>
        </p:txBody>
      </p:sp>
      <p:sp>
        <p:nvSpPr>
          <p:cNvPr id="24" name="Textfeld 23"/>
          <p:cNvSpPr txBox="1"/>
          <p:nvPr/>
        </p:nvSpPr>
        <p:spPr>
          <a:xfrm>
            <a:off x="144780" y="3439731"/>
            <a:ext cx="2164080" cy="1107996"/>
          </a:xfrm>
          <a:prstGeom prst="rect">
            <a:avLst/>
          </a:prstGeom>
          <a:noFill/>
        </p:spPr>
        <p:txBody>
          <a:bodyPr wrap="square" rtlCol="0">
            <a:spAutoFit/>
          </a:bodyPr>
          <a:lstStyle/>
          <a:p>
            <a:pPr algn="ctr"/>
            <a:r>
              <a:rPr lang="de-DE" sz="1100" i="1" dirty="0" smtClean="0"/>
              <a:t>„Das ESUG hat nach nur wenigen Monaten zu einer deutlichen Veränderung der Kommunikationskultur in Insolvenzverfahren geführt“</a:t>
            </a:r>
          </a:p>
          <a:p>
            <a:pPr algn="ctr"/>
            <a:r>
              <a:rPr lang="de-DE" sz="1100" dirty="0" smtClean="0"/>
              <a:t>Manuel Sack</a:t>
            </a:r>
            <a:endParaRPr lang="de-DE" sz="1100" dirty="0"/>
          </a:p>
        </p:txBody>
      </p:sp>
    </p:spTree>
    <p:extLst>
      <p:ext uri="{BB962C8B-B14F-4D97-AF65-F5344CB8AC3E}">
        <p14:creationId xmlns:p14="http://schemas.microsoft.com/office/powerpoint/2010/main" val="42614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randombar(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737570" y="5943763"/>
            <a:ext cx="4104456" cy="246221"/>
          </a:xfrm>
          <a:prstGeom prst="rect">
            <a:avLst/>
          </a:prstGeom>
        </p:spPr>
        <p:txBody>
          <a:bodyPr wrap="square">
            <a:spAutoFit/>
          </a:bodyPr>
          <a:lstStyle/>
          <a:p>
            <a:pPr fontAlgn="base">
              <a:spcBef>
                <a:spcPct val="0"/>
              </a:spcBef>
              <a:spcAft>
                <a:spcPct val="0"/>
              </a:spcAft>
            </a:pPr>
            <a:r>
              <a:rPr lang="de-DE" sz="1000" dirty="0" smtClean="0">
                <a:solidFill>
                  <a:prstClr val="black"/>
                </a:solidFill>
                <a:latin typeface="Arial" charset="0"/>
                <a:ea typeface="ＭＳ Ｐゴシック" charset="-128"/>
              </a:rPr>
              <a:t>Quelle: http://www.zeithistorische-forschungen.de/1-2010/id%3D4745</a:t>
            </a:r>
            <a:endParaRPr lang="de-DE" sz="1000" dirty="0">
              <a:solidFill>
                <a:prstClr val="black"/>
              </a:solidFill>
              <a:latin typeface="Arial" charset="0"/>
              <a:ea typeface="ＭＳ Ｐゴシック" charset="-128"/>
            </a:endParaRPr>
          </a:p>
        </p:txBody>
      </p:sp>
      <p:pic>
        <p:nvPicPr>
          <p:cNvPr id="33794" name="Picture 2" descr="http://www.zeithistorische-forschungen.de/sites/default/files/medien/static/2010-1/Waschik-Abb-5.jpg"/>
          <p:cNvPicPr>
            <a:picLocks noChangeAspect="1" noChangeArrowheads="1"/>
          </p:cNvPicPr>
          <p:nvPr/>
        </p:nvPicPr>
        <p:blipFill>
          <a:blip r:embed="rId2"/>
          <a:srcRect/>
          <a:stretch>
            <a:fillRect/>
          </a:stretch>
        </p:blipFill>
        <p:spPr bwMode="auto">
          <a:xfrm>
            <a:off x="2123728" y="2204863"/>
            <a:ext cx="5400600" cy="3504389"/>
          </a:xfrm>
          <a:prstGeom prst="rect">
            <a:avLst/>
          </a:prstGeom>
          <a:noFill/>
        </p:spPr>
      </p:pic>
    </p:spTree>
    <p:extLst>
      <p:ext uri="{BB962C8B-B14F-4D97-AF65-F5344CB8AC3E}">
        <p14:creationId xmlns:p14="http://schemas.microsoft.com/office/powerpoint/2010/main" val="960785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2420888"/>
            <a:ext cx="8640960" cy="4248472"/>
          </a:xfrm>
        </p:spPr>
        <p:txBody>
          <a:bodyPr/>
          <a:lstStyle/>
          <a:p>
            <a:pPr marL="457200" indent="-457200">
              <a:lnSpc>
                <a:spcPct val="100000"/>
              </a:lnSpc>
              <a:buFont typeface="Wingdings" pitchFamily="2" charset="2"/>
              <a:buChar char="Ø"/>
            </a:pPr>
            <a:r>
              <a:rPr lang="de-DE" sz="2400" dirty="0" smtClean="0"/>
              <a:t>Ziele im Wesentlichen erreicht. </a:t>
            </a:r>
            <a:r>
              <a:rPr lang="de-DE" sz="2200" dirty="0" smtClean="0"/>
              <a:t/>
            </a:r>
            <a:br>
              <a:rPr lang="de-DE" sz="2200" dirty="0" smtClean="0"/>
            </a:br>
            <a:r>
              <a:rPr lang="de-DE" dirty="0" smtClean="0"/>
              <a:t>(</a:t>
            </a:r>
            <a:r>
              <a:rPr lang="de-DE" b="1" dirty="0" smtClean="0"/>
              <a:t>DAV</a:t>
            </a:r>
            <a:r>
              <a:rPr lang="de-DE" dirty="0" smtClean="0"/>
              <a:t>, Stellungnahme 6/17 durch den Ausschuss Insolvenzrecht pp., Jan. 2017, S. 3, 4; The Boston Consulting Group - </a:t>
            </a:r>
            <a:r>
              <a:rPr lang="de-DE" b="1" dirty="0" smtClean="0"/>
              <a:t>BCG</a:t>
            </a:r>
            <a:r>
              <a:rPr lang="de-DE" dirty="0" smtClean="0"/>
              <a:t>, Studie »Fünf Jahre ESUG«, März 2017, S. 3, 4 )</a:t>
            </a:r>
            <a:r>
              <a:rPr lang="de-DE" sz="2000" i="1" dirty="0" smtClean="0">
                <a:solidFill>
                  <a:srgbClr val="00B050"/>
                </a:solidFill>
              </a:rPr>
              <a:t> </a:t>
            </a:r>
            <a:br>
              <a:rPr lang="de-DE" sz="2000" i="1" dirty="0" smtClean="0">
                <a:solidFill>
                  <a:srgbClr val="00B050"/>
                </a:solidFill>
              </a:rPr>
            </a:br>
            <a:r>
              <a:rPr lang="de-DE" sz="2000" i="1" dirty="0" smtClean="0">
                <a:solidFill>
                  <a:srgbClr val="00B050"/>
                </a:solidFill>
              </a:rPr>
              <a:t>W</a:t>
            </a:r>
            <a:r>
              <a:rPr lang="de-DE" sz="1900" i="1" dirty="0" smtClean="0">
                <a:solidFill>
                  <a:srgbClr val="00B050"/>
                </a:solidFill>
              </a:rPr>
              <a:t>irklich? 50% aller »Probefahrten« enden mit einer Panne, dazu später…</a:t>
            </a:r>
            <a:endParaRPr lang="de-DE" sz="1900" dirty="0" smtClean="0"/>
          </a:p>
          <a:p>
            <a:pPr marL="457200" indent="-457200">
              <a:lnSpc>
                <a:spcPct val="100000"/>
              </a:lnSpc>
              <a:buFont typeface="Wingdings" pitchFamily="2" charset="2"/>
              <a:buChar char="Ø"/>
            </a:pPr>
            <a:r>
              <a:rPr lang="de-DE" sz="2400" dirty="0" smtClean="0"/>
              <a:t>Eher kein Einfluss auf die Unabhängigkeit der Verwalter in </a:t>
            </a:r>
            <a:r>
              <a:rPr lang="de-DE" sz="2400" b="1" u="sng" dirty="0" smtClean="0"/>
              <a:t>größeren Verfahren </a:t>
            </a:r>
            <a:r>
              <a:rPr lang="de-DE" sz="2400" dirty="0" smtClean="0"/>
              <a:t>erkennbar.</a:t>
            </a:r>
            <a:r>
              <a:rPr lang="de-DE" sz="2000" dirty="0" smtClean="0"/>
              <a:t> </a:t>
            </a:r>
            <a:br>
              <a:rPr lang="de-DE" sz="2000" dirty="0" smtClean="0"/>
            </a:br>
            <a:r>
              <a:rPr lang="de-DE" dirty="0" smtClean="0"/>
              <a:t>(</a:t>
            </a:r>
            <a:r>
              <a:rPr lang="de-DE" b="1" dirty="0" smtClean="0"/>
              <a:t>DAV</a:t>
            </a:r>
            <a:r>
              <a:rPr lang="de-DE" dirty="0" smtClean="0"/>
              <a:t>, Stellungnahme 6/17, a.a.O., S. 5) </a:t>
            </a:r>
            <a:r>
              <a:rPr lang="de-DE" sz="2000" dirty="0" smtClean="0"/>
              <a:t>	</a:t>
            </a:r>
            <a:br>
              <a:rPr lang="de-DE" sz="2000" dirty="0" smtClean="0"/>
            </a:br>
            <a:r>
              <a:rPr lang="de-DE" sz="2000" i="1" dirty="0" smtClean="0">
                <a:solidFill>
                  <a:srgbClr val="00B050"/>
                </a:solidFill>
              </a:rPr>
              <a:t>Und in kleinen und mittleren Verfahren? </a:t>
            </a:r>
            <a:br>
              <a:rPr lang="de-DE" sz="2000" i="1" dirty="0" smtClean="0">
                <a:solidFill>
                  <a:srgbClr val="00B050"/>
                </a:solidFill>
              </a:rPr>
            </a:br>
            <a:r>
              <a:rPr lang="de-DE" sz="2000" dirty="0" smtClean="0"/>
              <a:t>Kleine Unternehmen </a:t>
            </a:r>
            <a:r>
              <a:rPr lang="de-DE" sz="2000" dirty="0" err="1" smtClean="0"/>
              <a:t>i.S.d</a:t>
            </a:r>
            <a:r>
              <a:rPr lang="de-DE" sz="2000" dirty="0" smtClean="0"/>
              <a:t>. §267 HGB machen 67% aller EVA-Verfahren aus. </a:t>
            </a:r>
            <a:r>
              <a:rPr lang="de-DE" b="1" dirty="0" smtClean="0"/>
              <a:t> </a:t>
            </a:r>
            <a:br>
              <a:rPr lang="de-DE" b="1" dirty="0" smtClean="0"/>
            </a:br>
            <a:r>
              <a:rPr lang="de-DE" dirty="0" smtClean="0"/>
              <a:t>(</a:t>
            </a:r>
            <a:r>
              <a:rPr lang="de-DE" b="1" dirty="0" smtClean="0"/>
              <a:t>BCG</a:t>
            </a:r>
            <a:r>
              <a:rPr lang="de-DE" dirty="0" smtClean="0"/>
              <a:t>, a.a.O., S. 6) </a:t>
            </a:r>
            <a:r>
              <a:rPr lang="de-DE" sz="2000" dirty="0" smtClean="0"/>
              <a:t/>
            </a:r>
            <a:br>
              <a:rPr lang="de-DE" sz="2000" dirty="0" smtClean="0"/>
            </a:br>
            <a:endParaRPr lang="de-DE" dirty="0" smtClean="0"/>
          </a:p>
          <a:p>
            <a:pPr>
              <a:buFont typeface="Wingdings" pitchFamily="2" charset="2"/>
              <a:buChar char="Ø"/>
            </a:pPr>
            <a:endParaRPr lang="de-DE" dirty="0"/>
          </a:p>
        </p:txBody>
      </p:sp>
      <p:sp>
        <p:nvSpPr>
          <p:cNvPr id="3" name="Titel 2"/>
          <p:cNvSpPr>
            <a:spLocks noGrp="1"/>
          </p:cNvSpPr>
          <p:nvPr>
            <p:ph type="title"/>
          </p:nvPr>
        </p:nvSpPr>
        <p:spPr>
          <a:xfrm>
            <a:off x="838200" y="1367334"/>
            <a:ext cx="7467600" cy="923330"/>
          </a:xfrm>
        </p:spPr>
        <p:txBody>
          <a:bodyPr/>
          <a:lstStyle/>
          <a:p>
            <a:pPr algn="ctr">
              <a:lnSpc>
                <a:spcPct val="100000"/>
              </a:lnSpc>
            </a:pPr>
            <a:r>
              <a:rPr lang="de-DE" sz="3000" b="1" dirty="0" smtClean="0">
                <a:solidFill>
                  <a:srgbClr val="FF0000"/>
                </a:solidFill>
              </a:rPr>
              <a:t>Sind die Würfel schon gefallen?</a:t>
            </a:r>
            <a:br>
              <a:rPr lang="de-DE" sz="3000" b="1" dirty="0" smtClean="0">
                <a:solidFill>
                  <a:srgbClr val="FF0000"/>
                </a:solidFill>
              </a:rPr>
            </a:br>
            <a:r>
              <a:rPr lang="de-DE" sz="3000" b="1" dirty="0" smtClean="0">
                <a:solidFill>
                  <a:srgbClr val="FF0000"/>
                </a:solidFill>
              </a:rPr>
              <a:t>Widersprüchliche Agitprop-Stimmen</a:t>
            </a:r>
            <a:endParaRPr lang="de-DE" sz="3000" b="1" dirty="0"/>
          </a:p>
        </p:txBody>
      </p:sp>
    </p:spTree>
    <p:extLst>
      <p:ext uri="{BB962C8B-B14F-4D97-AF65-F5344CB8AC3E}">
        <p14:creationId xmlns:p14="http://schemas.microsoft.com/office/powerpoint/2010/main" val="2129664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2492896"/>
            <a:ext cx="8676456" cy="4032448"/>
          </a:xfrm>
        </p:spPr>
        <p:txBody>
          <a:bodyPr/>
          <a:lstStyle/>
          <a:p>
            <a:pPr marL="457200" indent="-457200">
              <a:lnSpc>
                <a:spcPct val="100000"/>
              </a:lnSpc>
              <a:buFont typeface="Wingdings" pitchFamily="2" charset="2"/>
              <a:buChar char="Ø"/>
            </a:pPr>
            <a:r>
              <a:rPr lang="de-DE" sz="2400" dirty="0" smtClean="0"/>
              <a:t>Spürbar frühere, wenngleich nicht regelmäßig rechtzeitige Stellung des Insolvenzantrages in Verfahren nach § 270b InsO. </a:t>
            </a:r>
            <a:r>
              <a:rPr lang="de-DE" dirty="0" smtClean="0"/>
              <a:t>(</a:t>
            </a:r>
            <a:r>
              <a:rPr lang="de-DE" b="1" dirty="0" smtClean="0"/>
              <a:t>DAV</a:t>
            </a:r>
            <a:r>
              <a:rPr lang="de-DE" dirty="0" smtClean="0"/>
              <a:t>, a.a.O., S. 7) </a:t>
            </a:r>
            <a:r>
              <a:rPr lang="de-DE" sz="2000" i="1" dirty="0" smtClean="0">
                <a:solidFill>
                  <a:srgbClr val="00B050"/>
                </a:solidFill>
              </a:rPr>
              <a:t> </a:t>
            </a:r>
            <a:r>
              <a:rPr lang="de-DE" sz="1800" i="1" dirty="0" smtClean="0">
                <a:solidFill>
                  <a:srgbClr val="00B050"/>
                </a:solidFill>
              </a:rPr>
              <a:t>…das sieht die BCG ganz anders, dazu später</a:t>
            </a:r>
            <a:endParaRPr lang="de-DE" dirty="0" smtClean="0"/>
          </a:p>
          <a:p>
            <a:pPr marL="457200" indent="-457200">
              <a:lnSpc>
                <a:spcPct val="100000"/>
              </a:lnSpc>
              <a:buFont typeface="Wingdings" pitchFamily="2" charset="2"/>
              <a:buChar char="Ø"/>
            </a:pPr>
            <a:r>
              <a:rPr lang="de-DE" sz="2400" dirty="0" smtClean="0"/>
              <a:t>Eigenverwaltungsverfahren sind für die </a:t>
            </a:r>
            <a:r>
              <a:rPr lang="de-DE" sz="2400" dirty="0" smtClean="0">
                <a:solidFill>
                  <a:srgbClr val="FF0000"/>
                </a:solidFill>
              </a:rPr>
              <a:t>Gesellschafter</a:t>
            </a:r>
            <a:r>
              <a:rPr lang="de-DE" sz="2400" dirty="0" smtClean="0"/>
              <a:t> nach wie vor sehr attraktiv! </a:t>
            </a:r>
            <a:r>
              <a:rPr lang="de-DE" dirty="0" smtClean="0"/>
              <a:t>(</a:t>
            </a:r>
            <a:r>
              <a:rPr lang="de-DE" b="1" dirty="0" smtClean="0"/>
              <a:t>BCG</a:t>
            </a:r>
            <a:r>
              <a:rPr lang="de-DE" dirty="0" smtClean="0"/>
              <a:t>, a.a.O., S. 2)</a:t>
            </a:r>
            <a:br>
              <a:rPr lang="de-DE" dirty="0" smtClean="0"/>
            </a:br>
            <a:r>
              <a:rPr lang="de-DE" sz="1800" i="1" dirty="0" smtClean="0">
                <a:solidFill>
                  <a:srgbClr val="00B050"/>
                </a:solidFill>
              </a:rPr>
              <a:t>Das ist die Hauptsache, oder? Und wie sieht es für die Gläubiger aus?</a:t>
            </a:r>
            <a:endParaRPr lang="de-DE" sz="1200" dirty="0" smtClean="0"/>
          </a:p>
          <a:p>
            <a:pPr marL="457200" indent="-457200">
              <a:lnSpc>
                <a:spcPct val="100000"/>
              </a:lnSpc>
              <a:buFont typeface="Wingdings" pitchFamily="2" charset="2"/>
              <a:buChar char="Ø"/>
            </a:pPr>
            <a:r>
              <a:rPr lang="de-DE" sz="2400" dirty="0" smtClean="0"/>
              <a:t>Verfahren mit insolvenzerfahrenen Personen als Organe sind erfolgreicher als solche, in denen ausschließlich Berater tätig sind. </a:t>
            </a:r>
            <a:r>
              <a:rPr lang="de-DE" dirty="0" smtClean="0"/>
              <a:t>(</a:t>
            </a:r>
            <a:r>
              <a:rPr lang="de-DE" b="1" dirty="0" smtClean="0"/>
              <a:t>DAV</a:t>
            </a:r>
            <a:r>
              <a:rPr lang="de-DE" dirty="0" smtClean="0"/>
              <a:t>, Stellungnahme 6/17, S. 8) </a:t>
            </a:r>
            <a:r>
              <a:rPr lang="de-DE" sz="2000" dirty="0" smtClean="0"/>
              <a:t/>
            </a:r>
            <a:br>
              <a:rPr lang="de-DE" sz="2000" dirty="0" smtClean="0"/>
            </a:br>
            <a:r>
              <a:rPr lang="de-DE" sz="1800" i="1" dirty="0" smtClean="0">
                <a:solidFill>
                  <a:srgbClr val="00B050"/>
                </a:solidFill>
              </a:rPr>
              <a:t>Schlichte, nicht belegte Behauptung!</a:t>
            </a:r>
          </a:p>
          <a:p>
            <a:pPr>
              <a:buFont typeface="Wingdings" pitchFamily="2" charset="2"/>
              <a:buChar char="Ø"/>
            </a:pPr>
            <a:endParaRPr lang="de-DE" dirty="0"/>
          </a:p>
        </p:txBody>
      </p:sp>
      <p:sp>
        <p:nvSpPr>
          <p:cNvPr id="3" name="Titel 2"/>
          <p:cNvSpPr>
            <a:spLocks noGrp="1"/>
          </p:cNvSpPr>
          <p:nvPr>
            <p:ph type="title"/>
          </p:nvPr>
        </p:nvSpPr>
        <p:spPr>
          <a:xfrm>
            <a:off x="838200" y="1367334"/>
            <a:ext cx="7467600" cy="923330"/>
          </a:xfrm>
        </p:spPr>
        <p:txBody>
          <a:bodyPr/>
          <a:lstStyle/>
          <a:p>
            <a:pPr algn="ctr">
              <a:lnSpc>
                <a:spcPct val="100000"/>
              </a:lnSpc>
            </a:pPr>
            <a:r>
              <a:rPr lang="de-DE" sz="3000" b="1" dirty="0" smtClean="0">
                <a:solidFill>
                  <a:srgbClr val="FF0000"/>
                </a:solidFill>
              </a:rPr>
              <a:t>Sind die Würfel schon gefallen?</a:t>
            </a:r>
            <a:br>
              <a:rPr lang="de-DE" sz="3000" b="1" dirty="0" smtClean="0">
                <a:solidFill>
                  <a:srgbClr val="FF0000"/>
                </a:solidFill>
              </a:rPr>
            </a:br>
            <a:r>
              <a:rPr lang="de-DE" sz="3000" b="1" dirty="0" smtClean="0">
                <a:solidFill>
                  <a:srgbClr val="FF0000"/>
                </a:solidFill>
              </a:rPr>
              <a:t>Widersprüchliche Agitprop-Stimmen</a:t>
            </a:r>
            <a:endParaRPr lang="de-DE" sz="3000" b="1" dirty="0"/>
          </a:p>
        </p:txBody>
      </p:sp>
    </p:spTree>
    <p:extLst>
      <p:ext uri="{BB962C8B-B14F-4D97-AF65-F5344CB8AC3E}">
        <p14:creationId xmlns:p14="http://schemas.microsoft.com/office/powerpoint/2010/main" val="1783789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276872"/>
            <a:ext cx="8568952" cy="4032448"/>
          </a:xfrm>
        </p:spPr>
        <p:txBody>
          <a:bodyPr/>
          <a:lstStyle/>
          <a:p>
            <a:pPr marL="457200" indent="-457200">
              <a:lnSpc>
                <a:spcPct val="100000"/>
              </a:lnSpc>
              <a:buFont typeface="Wingdings" pitchFamily="2" charset="2"/>
              <a:buChar char="Ø"/>
            </a:pPr>
            <a:r>
              <a:rPr lang="de-DE" sz="2400" dirty="0" smtClean="0"/>
              <a:t>»Verfahren können von Einleitung bis Aufhebung innerhalb von neun bis zehn Monaten abgewickelt werden.«</a:t>
            </a:r>
            <a:r>
              <a:rPr lang="de-DE" dirty="0" smtClean="0"/>
              <a:t>(</a:t>
            </a:r>
            <a:r>
              <a:rPr lang="de-DE" b="1" dirty="0" smtClean="0"/>
              <a:t>BCG,</a:t>
            </a:r>
            <a:r>
              <a:rPr lang="de-DE" dirty="0" smtClean="0"/>
              <a:t> a.a.O., S. 4)</a:t>
            </a:r>
            <a:br>
              <a:rPr lang="de-DE" dirty="0" smtClean="0"/>
            </a:br>
            <a:r>
              <a:rPr lang="de-DE" sz="1800" i="1" dirty="0" smtClean="0">
                <a:solidFill>
                  <a:srgbClr val="00B050"/>
                </a:solidFill>
              </a:rPr>
              <a:t>Wirklich wahr???</a:t>
            </a:r>
            <a:r>
              <a:rPr lang="de-DE" sz="2000" dirty="0" smtClean="0"/>
              <a:t/>
            </a:r>
            <a:br>
              <a:rPr lang="de-DE" sz="2000" dirty="0" smtClean="0"/>
            </a:br>
            <a:endParaRPr lang="de-DE" dirty="0"/>
          </a:p>
          <a:p>
            <a:pPr marL="457200" indent="-457200">
              <a:lnSpc>
                <a:spcPct val="100000"/>
              </a:lnSpc>
              <a:buFont typeface="Wingdings" pitchFamily="2" charset="2"/>
              <a:buChar char="Ø"/>
            </a:pPr>
            <a:r>
              <a:rPr lang="de-DE" sz="2400" dirty="0" smtClean="0"/>
              <a:t>1.236 EVA-Verfahren wurden von Personen- und </a:t>
            </a:r>
            <a:r>
              <a:rPr lang="de-DE" sz="2400" dirty="0" err="1" smtClean="0"/>
              <a:t>Kapitalges</a:t>
            </a:r>
            <a:r>
              <a:rPr lang="de-DE" sz="2400" dirty="0" smtClean="0"/>
              <a:t>. seit März 2012 beantragt bzw. durchgeführt. </a:t>
            </a:r>
            <a:r>
              <a:rPr lang="de-DE" sz="2400" b="1" u="sng" dirty="0" smtClean="0"/>
              <a:t>378</a:t>
            </a:r>
            <a:r>
              <a:rPr lang="de-DE" sz="2400" dirty="0" smtClean="0"/>
              <a:t> wurden bislang geschlossen bzw. aufgehoben.</a:t>
            </a:r>
            <a:br>
              <a:rPr lang="de-DE" sz="2400" dirty="0" smtClean="0"/>
            </a:br>
            <a:r>
              <a:rPr lang="de-DE" dirty="0" smtClean="0"/>
              <a:t>(</a:t>
            </a:r>
            <a:r>
              <a:rPr lang="de-DE" b="1" dirty="0" smtClean="0"/>
              <a:t>BCG,</a:t>
            </a:r>
            <a:r>
              <a:rPr lang="de-DE" dirty="0" smtClean="0"/>
              <a:t> a.a.O., S. 5)</a:t>
            </a:r>
            <a:r>
              <a:rPr lang="de-DE" sz="2000" dirty="0" smtClean="0"/>
              <a:t>   </a:t>
            </a:r>
            <a:br>
              <a:rPr lang="de-DE" sz="2000" dirty="0" smtClean="0"/>
            </a:br>
            <a:r>
              <a:rPr lang="de-DE" sz="1800" i="1" dirty="0" smtClean="0">
                <a:solidFill>
                  <a:srgbClr val="00B050"/>
                </a:solidFill>
              </a:rPr>
              <a:t>...spricht das für eine durchschnittlich zehnmonatige Verfahrensdauer?</a:t>
            </a:r>
            <a:br>
              <a:rPr lang="de-DE" sz="1800" i="1" dirty="0" smtClean="0">
                <a:solidFill>
                  <a:srgbClr val="00B050"/>
                </a:solidFill>
              </a:rPr>
            </a:br>
            <a:r>
              <a:rPr lang="de-DE" sz="1800" i="1" dirty="0" smtClean="0">
                <a:solidFill>
                  <a:srgbClr val="00B050"/>
                </a:solidFill>
              </a:rPr>
              <a:t>Anzahl EVA lt. IFM Bonn: 2012 = 346/ 2013 = 420 / 2014 = 227 / 2015 = 261 (inkl. Einzelunternehmer : 2012 = 96/ 2013 = 69/ 2014 = 36/  2015 = 33)</a:t>
            </a:r>
            <a:r>
              <a:rPr lang="de-DE" sz="2000" dirty="0" smtClean="0"/>
              <a:t/>
            </a:r>
            <a:br>
              <a:rPr lang="de-DE" sz="2000" dirty="0" smtClean="0"/>
            </a:br>
            <a:endParaRPr lang="de-DE" dirty="0" smtClean="0"/>
          </a:p>
        </p:txBody>
      </p:sp>
      <p:sp>
        <p:nvSpPr>
          <p:cNvPr id="3" name="Titel 2"/>
          <p:cNvSpPr>
            <a:spLocks noGrp="1"/>
          </p:cNvSpPr>
          <p:nvPr>
            <p:ph type="title"/>
          </p:nvPr>
        </p:nvSpPr>
        <p:spPr>
          <a:xfrm>
            <a:off x="838200" y="1268760"/>
            <a:ext cx="7467600" cy="861774"/>
          </a:xfrm>
        </p:spPr>
        <p:txBody>
          <a:bodyPr/>
          <a:lstStyle/>
          <a:p>
            <a:pPr algn="ctr">
              <a:lnSpc>
                <a:spcPct val="100000"/>
              </a:lnSpc>
            </a:pPr>
            <a:r>
              <a:rPr lang="de-DE" sz="2800" b="1" dirty="0" smtClean="0">
                <a:solidFill>
                  <a:srgbClr val="FF0000"/>
                </a:solidFill>
              </a:rPr>
              <a:t>Sind die Würfel schon gefallen?</a:t>
            </a:r>
            <a:br>
              <a:rPr lang="de-DE" sz="2800" b="1" dirty="0" smtClean="0">
                <a:solidFill>
                  <a:srgbClr val="FF0000"/>
                </a:solidFill>
              </a:rPr>
            </a:br>
            <a:r>
              <a:rPr lang="de-DE" sz="2800" b="1" dirty="0" smtClean="0">
                <a:solidFill>
                  <a:srgbClr val="FF0000"/>
                </a:solidFill>
              </a:rPr>
              <a:t>Widersprüchliche Agitprop-Stimmen</a:t>
            </a:r>
            <a:endParaRPr lang="de-DE" sz="2800" b="1" dirty="0"/>
          </a:p>
        </p:txBody>
      </p:sp>
    </p:spTree>
    <p:extLst>
      <p:ext uri="{BB962C8B-B14F-4D97-AF65-F5344CB8AC3E}">
        <p14:creationId xmlns:p14="http://schemas.microsoft.com/office/powerpoint/2010/main" val="3512581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420888"/>
            <a:ext cx="8568952" cy="4032448"/>
          </a:xfrm>
        </p:spPr>
        <p:txBody>
          <a:bodyPr/>
          <a:lstStyle/>
          <a:p>
            <a:pPr marL="457200" indent="-457200">
              <a:lnSpc>
                <a:spcPct val="100000"/>
              </a:lnSpc>
              <a:buFont typeface="Wingdings" pitchFamily="2" charset="2"/>
              <a:buChar char="Ø"/>
            </a:pPr>
            <a:r>
              <a:rPr lang="de-DE" sz="2400" dirty="0" smtClean="0"/>
              <a:t>»Bislang sind nur 31% der von Unternehmen als Eigenverwaltung beantragten Eigenverwaltungsverfahren abgeschlossen.« </a:t>
            </a:r>
            <a:r>
              <a:rPr lang="de-DE" dirty="0" smtClean="0"/>
              <a:t>(</a:t>
            </a:r>
            <a:r>
              <a:rPr lang="de-DE" b="1" dirty="0" smtClean="0"/>
              <a:t>BCG,</a:t>
            </a:r>
            <a:r>
              <a:rPr lang="de-DE" dirty="0" smtClean="0"/>
              <a:t> a.a.O., S. 8) </a:t>
            </a:r>
            <a:r>
              <a:rPr lang="de-DE" sz="2400" dirty="0" smtClean="0"/>
              <a:t/>
            </a:r>
            <a:br>
              <a:rPr lang="de-DE" sz="2400" dirty="0" smtClean="0"/>
            </a:br>
            <a:r>
              <a:rPr lang="de-DE" sz="2000" i="1" dirty="0" smtClean="0">
                <a:solidFill>
                  <a:srgbClr val="00B050"/>
                </a:solidFill>
              </a:rPr>
              <a:t>Aha! Wer hat an der Uhr gedreht? …und dann kommt es!</a:t>
            </a:r>
          </a:p>
          <a:p>
            <a:pPr marL="457200" indent="-457200">
              <a:lnSpc>
                <a:spcPct val="100000"/>
              </a:lnSpc>
              <a:buFont typeface="Wingdings" pitchFamily="2" charset="2"/>
              <a:buChar char="Ø"/>
            </a:pPr>
            <a:r>
              <a:rPr lang="de-DE" sz="2400" dirty="0" smtClean="0"/>
              <a:t>»Durchlaufzeiten Eröffnung bis Aufhebung« - »Gesamtdurchschnitt der offenen Verfahren: 763 Tage.«</a:t>
            </a:r>
            <a:r>
              <a:rPr lang="de-DE" sz="2000" dirty="0" smtClean="0"/>
              <a:t/>
            </a:r>
            <a:br>
              <a:rPr lang="de-DE" sz="2000" dirty="0" smtClean="0"/>
            </a:br>
            <a:r>
              <a:rPr lang="de-DE" dirty="0" smtClean="0"/>
              <a:t>(</a:t>
            </a:r>
            <a:r>
              <a:rPr lang="de-DE" b="1" dirty="0" smtClean="0"/>
              <a:t>BCG,</a:t>
            </a:r>
            <a:r>
              <a:rPr lang="de-DE" dirty="0" smtClean="0"/>
              <a:t> a.a.O., S. 11, Abb. 10) </a:t>
            </a:r>
            <a:br>
              <a:rPr lang="de-DE" dirty="0" smtClean="0"/>
            </a:br>
            <a:r>
              <a:rPr lang="de-DE" sz="2000" i="1" dirty="0" smtClean="0">
                <a:solidFill>
                  <a:srgbClr val="00B050"/>
                </a:solidFill>
              </a:rPr>
              <a:t>Das sind »mehr« als »neun bis zehn Monate«, oder? Aber: Regelverfahren ohne Insolvenzplan dauern im Durchschnitt länger als zwei Jahre. Aber, aber: Vergleichsmaßstab müssten die Regelverfahren mit Insolvenzplan sein, nicht die Liquidationsregelverfahren.</a:t>
            </a:r>
            <a:endParaRPr lang="de-DE" sz="2000" i="1" dirty="0">
              <a:solidFill>
                <a:srgbClr val="00B050"/>
              </a:solidFill>
            </a:endParaRPr>
          </a:p>
        </p:txBody>
      </p:sp>
      <p:sp>
        <p:nvSpPr>
          <p:cNvPr id="3" name="Titel 2"/>
          <p:cNvSpPr>
            <a:spLocks noGrp="1"/>
          </p:cNvSpPr>
          <p:nvPr>
            <p:ph type="title"/>
          </p:nvPr>
        </p:nvSpPr>
        <p:spPr>
          <a:xfrm>
            <a:off x="838200" y="1268760"/>
            <a:ext cx="7467600" cy="861774"/>
          </a:xfrm>
        </p:spPr>
        <p:txBody>
          <a:bodyPr/>
          <a:lstStyle/>
          <a:p>
            <a:pPr algn="ctr">
              <a:lnSpc>
                <a:spcPct val="100000"/>
              </a:lnSpc>
            </a:pPr>
            <a:r>
              <a:rPr lang="de-DE" sz="2800" b="1" dirty="0" smtClean="0">
                <a:solidFill>
                  <a:srgbClr val="FF0000"/>
                </a:solidFill>
              </a:rPr>
              <a:t>Sind die Würfel schon gefallen?</a:t>
            </a:r>
            <a:br>
              <a:rPr lang="de-DE" sz="2800" b="1" dirty="0" smtClean="0">
                <a:solidFill>
                  <a:srgbClr val="FF0000"/>
                </a:solidFill>
              </a:rPr>
            </a:br>
            <a:r>
              <a:rPr lang="de-DE" sz="2800" b="1" dirty="0" smtClean="0">
                <a:solidFill>
                  <a:srgbClr val="FF0000"/>
                </a:solidFill>
              </a:rPr>
              <a:t>Widersprüchliche Agitprop-Stimmen</a:t>
            </a:r>
            <a:endParaRPr lang="de-DE" sz="2800" b="1" dirty="0"/>
          </a:p>
        </p:txBody>
      </p:sp>
    </p:spTree>
    <p:extLst>
      <p:ext uri="{BB962C8B-B14F-4D97-AF65-F5344CB8AC3E}">
        <p14:creationId xmlns:p14="http://schemas.microsoft.com/office/powerpoint/2010/main" val="3818794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844824"/>
            <a:ext cx="7467600" cy="4248472"/>
          </a:xfrm>
        </p:spPr>
        <p:txBody>
          <a:bodyPr/>
          <a:lstStyle/>
          <a:p>
            <a:pPr algn="ctr"/>
            <a:r>
              <a:rPr lang="de-DE" sz="2800" dirty="0" smtClean="0"/>
              <a:t>Wir wissen: </a:t>
            </a:r>
          </a:p>
          <a:p>
            <a:pPr algn="ctr"/>
            <a:r>
              <a:rPr lang="de-DE" sz="3600" b="1" dirty="0" smtClean="0">
                <a:solidFill>
                  <a:srgbClr val="00B050"/>
                </a:solidFill>
              </a:rPr>
              <a:t>Behauptung ist nicht Beweis.</a:t>
            </a:r>
            <a:endParaRPr lang="de-DE" sz="2800" b="1" dirty="0" smtClean="0">
              <a:solidFill>
                <a:srgbClr val="00B050"/>
              </a:solidFill>
            </a:endParaRPr>
          </a:p>
          <a:p>
            <a:pPr algn="ctr"/>
            <a:r>
              <a:rPr lang="de-DE" sz="1800" dirty="0" smtClean="0"/>
              <a:t>William Shakespeare (1564-1616) u.a. </a:t>
            </a:r>
            <a:r>
              <a:rPr lang="de-DE" sz="3200" dirty="0" smtClean="0">
                <a:solidFill>
                  <a:srgbClr val="FF0000"/>
                </a:solidFill>
                <a:sym typeface="Wingdings" pitchFamily="2" charset="2"/>
              </a:rPr>
              <a:t></a:t>
            </a:r>
            <a:endParaRPr lang="de-DE" sz="1800" b="1" dirty="0" smtClean="0">
              <a:solidFill>
                <a:srgbClr val="FF0000"/>
              </a:solidFill>
            </a:endParaRPr>
          </a:p>
          <a:p>
            <a:pPr algn="ctr"/>
            <a:endParaRPr lang="de-DE" sz="3600" b="1" dirty="0" smtClean="0">
              <a:solidFill>
                <a:srgbClr val="00B050"/>
              </a:solidFill>
            </a:endParaRPr>
          </a:p>
          <a:p>
            <a:pPr algn="ctr"/>
            <a:r>
              <a:rPr lang="de-DE" sz="2400" i="1" dirty="0" smtClean="0">
                <a:solidFill>
                  <a:srgbClr val="00B050"/>
                </a:solidFill>
              </a:rPr>
              <a:t>So wollen wir uns zunächst </a:t>
            </a:r>
            <a:r>
              <a:rPr lang="de-DE" sz="2400" b="1" i="1" dirty="0" smtClean="0">
                <a:solidFill>
                  <a:srgbClr val="00B050"/>
                </a:solidFill>
              </a:rPr>
              <a:t>erinnern, </a:t>
            </a:r>
            <a:r>
              <a:rPr lang="de-DE" sz="2400" i="1" dirty="0" smtClean="0">
                <a:solidFill>
                  <a:srgbClr val="00B050"/>
                </a:solidFill>
              </a:rPr>
              <a:t>was der Gesetzgeber erreichen wollte…</a:t>
            </a:r>
            <a:endParaRPr lang="de-DE" sz="2400" i="1" dirty="0">
              <a:solidFill>
                <a:srgbClr val="00B050"/>
              </a:solidFill>
            </a:endParaRPr>
          </a:p>
        </p:txBody>
      </p:sp>
    </p:spTree>
    <p:extLst>
      <p:ext uri="{BB962C8B-B14F-4D97-AF65-F5344CB8AC3E}">
        <p14:creationId xmlns:p14="http://schemas.microsoft.com/office/powerpoint/2010/main" val="113165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611560" y="2276872"/>
            <a:ext cx="8280920" cy="4032447"/>
          </a:xfrm>
        </p:spPr>
        <p:txBody>
          <a:bodyPr/>
          <a:lstStyle/>
          <a:p>
            <a:pPr marL="457200" indent="-457200">
              <a:buFont typeface="+mj-lt"/>
              <a:buAutoNum type="arabicParenBoth"/>
            </a:pPr>
            <a:r>
              <a:rPr lang="de-DE" sz="2400" dirty="0" smtClean="0">
                <a:latin typeface="Arial" pitchFamily="34" charset="0"/>
                <a:cs typeface="Arial" pitchFamily="34" charset="0"/>
              </a:rPr>
              <a:t>An der </a:t>
            </a:r>
            <a:r>
              <a:rPr lang="de-DE" sz="2400" b="1" dirty="0" smtClean="0">
                <a:latin typeface="Arial" pitchFamily="34" charset="0"/>
                <a:cs typeface="Arial" pitchFamily="34" charset="0"/>
              </a:rPr>
              <a:t>bestmöglichen Befriedigung</a:t>
            </a:r>
            <a:r>
              <a:rPr lang="de-DE" sz="2400" dirty="0" smtClean="0">
                <a:latin typeface="Arial" pitchFamily="34" charset="0"/>
                <a:cs typeface="Arial" pitchFamily="34" charset="0"/>
              </a:rPr>
              <a:t> der Gläubiger festhalten,</a:t>
            </a:r>
            <a:r>
              <a:rPr lang="de-DE" sz="2200" dirty="0" smtClean="0">
                <a:latin typeface="Arial" pitchFamily="34" charset="0"/>
                <a:cs typeface="Arial" pitchFamily="34" charset="0"/>
              </a:rPr>
              <a:t> </a:t>
            </a:r>
            <a:br>
              <a:rPr lang="de-DE" sz="2200" dirty="0" smtClean="0">
                <a:latin typeface="Arial" pitchFamily="34" charset="0"/>
                <a:cs typeface="Arial" pitchFamily="34" charset="0"/>
              </a:rPr>
            </a:br>
            <a:r>
              <a:rPr lang="de-DE" dirty="0" smtClean="0">
                <a:latin typeface="Arial" pitchFamily="34" charset="0"/>
                <a:cs typeface="Arial" pitchFamily="34" charset="0"/>
              </a:rPr>
              <a:t>(RegE ESUG, 2011, BT-Drucks. 17/5712, S. 17; </a:t>
            </a:r>
            <a:r>
              <a:rPr lang="de-DE" dirty="0" err="1" smtClean="0">
                <a:latin typeface="Arial" pitchFamily="34" charset="0"/>
                <a:cs typeface="Arial" pitchFamily="34" charset="0"/>
              </a:rPr>
              <a:t>einschr</a:t>
            </a:r>
            <a:r>
              <a:rPr lang="de-DE" dirty="0" smtClean="0">
                <a:latin typeface="Arial" pitchFamily="34" charset="0"/>
                <a:cs typeface="Arial" pitchFamily="34" charset="0"/>
              </a:rPr>
              <a:t>. </a:t>
            </a:r>
            <a:r>
              <a:rPr lang="de-DE" dirty="0" smtClean="0"/>
              <a:t>DAV, Stellungnahme 6/17, S. 9, dessen Empfehlungen zu § 1 InsO unnötig sind, weil sie sich aus dem Gesetz ergeben, vgl. § 270 I 2 InsO</a:t>
            </a:r>
            <a:r>
              <a:rPr lang="de-DE" dirty="0" smtClean="0">
                <a:latin typeface="Arial" pitchFamily="34" charset="0"/>
                <a:cs typeface="Arial" pitchFamily="34" charset="0"/>
              </a:rPr>
              <a:t>).</a:t>
            </a:r>
            <a:endParaRPr lang="de-DE" sz="2000" dirty="0" smtClean="0">
              <a:latin typeface="Arial" pitchFamily="34" charset="0"/>
              <a:cs typeface="Arial" pitchFamily="34" charset="0"/>
            </a:endParaRPr>
          </a:p>
          <a:p>
            <a:pPr marL="457200" indent="-457200">
              <a:buFont typeface="+mj-lt"/>
              <a:buAutoNum type="arabicParenBoth"/>
            </a:pPr>
            <a:r>
              <a:rPr lang="de-DE" sz="2400" dirty="0" smtClean="0">
                <a:latin typeface="Arial" pitchFamily="34" charset="0"/>
                <a:cs typeface="Arial" pitchFamily="34" charset="0"/>
              </a:rPr>
              <a:t>Anreize für eine </a:t>
            </a:r>
            <a:r>
              <a:rPr lang="de-DE" sz="2400" b="1" dirty="0" smtClean="0">
                <a:latin typeface="Arial" pitchFamily="34" charset="0"/>
                <a:cs typeface="Arial" pitchFamily="34" charset="0"/>
              </a:rPr>
              <a:t>frühzeitige Eröffnungsantragstellung</a:t>
            </a:r>
            <a:r>
              <a:rPr lang="de-DE" sz="2400" dirty="0" smtClean="0">
                <a:latin typeface="Arial" pitchFamily="34" charset="0"/>
                <a:cs typeface="Arial" pitchFamily="34" charset="0"/>
              </a:rPr>
              <a:t> geben, um eine Sanierung zu fördern (s.u. Ziff. 6), </a:t>
            </a:r>
            <a:br>
              <a:rPr lang="de-DE" sz="2400" dirty="0" smtClean="0">
                <a:latin typeface="Arial" pitchFamily="34" charset="0"/>
                <a:cs typeface="Arial" pitchFamily="34" charset="0"/>
              </a:rPr>
            </a:br>
            <a:r>
              <a:rPr lang="de-DE" dirty="0" smtClean="0">
                <a:latin typeface="Arial" pitchFamily="34" charset="0"/>
                <a:cs typeface="Arial" pitchFamily="34" charset="0"/>
              </a:rPr>
              <a:t>(</a:t>
            </a:r>
            <a:r>
              <a:rPr lang="de-DE" dirty="0" err="1" smtClean="0">
                <a:latin typeface="Arial" pitchFamily="34" charset="0"/>
                <a:cs typeface="Arial" pitchFamily="34" charset="0"/>
              </a:rPr>
              <a:t>RegE</a:t>
            </a:r>
            <a:r>
              <a:rPr lang="de-DE" dirty="0" smtClean="0">
                <a:latin typeface="Arial" pitchFamily="34" charset="0"/>
                <a:cs typeface="Arial" pitchFamily="34" charset="0"/>
              </a:rPr>
              <a:t> ESUG, 2011, a.a.O., S. 1, 17)</a:t>
            </a:r>
          </a:p>
          <a:p>
            <a:pPr marL="457200" indent="-457200">
              <a:buFont typeface="+mj-lt"/>
              <a:buAutoNum type="arabicParenBoth"/>
            </a:pPr>
            <a:r>
              <a:rPr lang="de-DE" sz="2400" dirty="0" smtClean="0">
                <a:latin typeface="Arial" pitchFamily="34" charset="0"/>
                <a:cs typeface="Arial" pitchFamily="34" charset="0"/>
              </a:rPr>
              <a:t>die EVA nur Schuldnern eröffnen, wenn Gläubiger sie für </a:t>
            </a:r>
            <a:r>
              <a:rPr lang="de-DE" sz="2400" b="1" dirty="0" smtClean="0">
                <a:latin typeface="Arial" pitchFamily="34" charset="0"/>
                <a:cs typeface="Arial" pitchFamily="34" charset="0"/>
              </a:rPr>
              <a:t>vertrauenswürdig</a:t>
            </a:r>
            <a:r>
              <a:rPr lang="de-DE" sz="2400" dirty="0" smtClean="0">
                <a:latin typeface="Arial" pitchFamily="34" charset="0"/>
                <a:cs typeface="Arial" pitchFamily="34" charset="0"/>
              </a:rPr>
              <a:t> halten, </a:t>
            </a:r>
            <a:br>
              <a:rPr lang="de-DE" sz="2400" dirty="0" smtClean="0">
                <a:latin typeface="Arial" pitchFamily="34" charset="0"/>
                <a:cs typeface="Arial" pitchFamily="34" charset="0"/>
              </a:rPr>
            </a:br>
            <a:r>
              <a:rPr lang="de-DE" dirty="0" smtClean="0"/>
              <a:t>(</a:t>
            </a:r>
            <a:r>
              <a:rPr lang="de-DE" dirty="0" err="1" smtClean="0">
                <a:latin typeface="Arial" pitchFamily="34" charset="0"/>
                <a:cs typeface="Arial" pitchFamily="34" charset="0"/>
              </a:rPr>
              <a:t>RegE</a:t>
            </a:r>
            <a:r>
              <a:rPr lang="de-DE" dirty="0" smtClean="0">
                <a:latin typeface="Arial" pitchFamily="34" charset="0"/>
                <a:cs typeface="Arial" pitchFamily="34" charset="0"/>
              </a:rPr>
              <a:t> ESUG, 2011, </a:t>
            </a:r>
            <a:r>
              <a:rPr lang="de-DE" dirty="0" smtClean="0"/>
              <a:t>a.a.O., S. 12)</a:t>
            </a:r>
            <a:endParaRPr lang="de-DE" dirty="0" smtClean="0">
              <a:latin typeface="Arial" pitchFamily="34" charset="0"/>
              <a:cs typeface="Arial" pitchFamily="34" charset="0"/>
            </a:endParaRPr>
          </a:p>
          <a:p>
            <a:pPr marL="457200" indent="-457200"/>
            <a:endParaRPr lang="de-DE" sz="2000" dirty="0" smtClean="0">
              <a:latin typeface="Arial" pitchFamily="34" charset="0"/>
              <a:cs typeface="Arial" pitchFamily="34" charset="0"/>
            </a:endParaRPr>
          </a:p>
          <a:p>
            <a:r>
              <a:rPr lang="de-DE" sz="2000" dirty="0" smtClean="0">
                <a:latin typeface="Arial" pitchFamily="34" charset="0"/>
                <a:cs typeface="Arial" pitchFamily="34" charset="0"/>
              </a:rPr>
              <a:t/>
            </a:r>
            <a:br>
              <a:rPr lang="de-DE" sz="2000" dirty="0" smtClean="0">
                <a:latin typeface="Arial" pitchFamily="34" charset="0"/>
                <a:cs typeface="Arial" pitchFamily="34" charset="0"/>
              </a:rPr>
            </a:br>
            <a:endParaRPr lang="de-DE" sz="2000" dirty="0" smtClean="0">
              <a:latin typeface="Arial" pitchFamily="34" charset="0"/>
              <a:cs typeface="Arial" pitchFamily="34" charset="0"/>
            </a:endParaRPr>
          </a:p>
          <a:p>
            <a:endParaRPr lang="de-DE" sz="2000" dirty="0">
              <a:latin typeface="Arial" pitchFamily="34" charset="0"/>
              <a:cs typeface="Arial" pitchFamily="34" charset="0"/>
            </a:endParaRPr>
          </a:p>
        </p:txBody>
      </p:sp>
      <p:sp>
        <p:nvSpPr>
          <p:cNvPr id="5" name="Titel 4"/>
          <p:cNvSpPr>
            <a:spLocks noGrp="1"/>
          </p:cNvSpPr>
          <p:nvPr>
            <p:ph type="title"/>
          </p:nvPr>
        </p:nvSpPr>
        <p:spPr>
          <a:xfrm>
            <a:off x="838200" y="1470947"/>
            <a:ext cx="7467600" cy="520335"/>
          </a:xfrm>
        </p:spPr>
        <p:txBody>
          <a:bodyPr/>
          <a:lstStyle/>
          <a:p>
            <a:pPr algn="ctr"/>
            <a:r>
              <a:rPr lang="de-DE" sz="3000" b="1" dirty="0" smtClean="0">
                <a:solidFill>
                  <a:srgbClr val="FF0000"/>
                </a:solidFill>
                <a:latin typeface="Arial" pitchFamily="34" charset="0"/>
                <a:cs typeface="Arial" pitchFamily="34" charset="0"/>
              </a:rPr>
              <a:t>Was wollte der Gesetzgeber?</a:t>
            </a:r>
            <a:endParaRPr lang="de-DE" sz="3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86382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611560" y="2090465"/>
            <a:ext cx="8064896" cy="3959225"/>
          </a:xfrm>
        </p:spPr>
        <p:txBody>
          <a:bodyPr/>
          <a:lstStyle/>
          <a:p>
            <a:pPr indent="533400">
              <a:buFont typeface="Wingdings" pitchFamily="2" charset="2"/>
              <a:buChar char="Ø"/>
            </a:pPr>
            <a:endParaRPr lang="de-DE" sz="2000" dirty="0" smtClean="0">
              <a:latin typeface="Arial" pitchFamily="34" charset="0"/>
              <a:cs typeface="Arial" pitchFamily="34" charset="0"/>
            </a:endParaRPr>
          </a:p>
          <a:p>
            <a:pPr marL="457200" indent="-457200">
              <a:buFont typeface="+mj-lt"/>
              <a:buAutoNum type="arabicParenBoth" startAt="4"/>
            </a:pPr>
            <a:r>
              <a:rPr lang="de-DE" sz="2400" dirty="0" smtClean="0">
                <a:latin typeface="Arial" pitchFamily="34" charset="0"/>
                <a:cs typeface="Arial" pitchFamily="34" charset="0"/>
              </a:rPr>
              <a:t>den </a:t>
            </a:r>
            <a:r>
              <a:rPr lang="de-DE" sz="2400" b="1" dirty="0" smtClean="0">
                <a:latin typeface="Arial" pitchFamily="34" charset="0"/>
                <a:cs typeface="Arial" pitchFamily="34" charset="0"/>
              </a:rPr>
              <a:t>Gläubigereinfluss stärken</a:t>
            </a:r>
            <a:r>
              <a:rPr lang="de-DE" sz="2400" dirty="0" smtClean="0">
                <a:latin typeface="Arial" pitchFamily="34" charset="0"/>
                <a:cs typeface="Arial" pitchFamily="34" charset="0"/>
              </a:rPr>
              <a:t>,</a:t>
            </a:r>
            <a:r>
              <a:rPr lang="de-DE" sz="2200" dirty="0" smtClean="0">
                <a:latin typeface="Arial" pitchFamily="34" charset="0"/>
                <a:cs typeface="Arial" pitchFamily="34" charset="0"/>
              </a:rPr>
              <a:t> </a:t>
            </a:r>
            <a:br>
              <a:rPr lang="de-DE" sz="2200" dirty="0" smtClean="0">
                <a:latin typeface="Arial" pitchFamily="34" charset="0"/>
                <a:cs typeface="Arial" pitchFamily="34" charset="0"/>
              </a:rPr>
            </a:br>
            <a:r>
              <a:rPr lang="de-DE" dirty="0" smtClean="0">
                <a:latin typeface="Arial" pitchFamily="34" charset="0"/>
                <a:cs typeface="Arial" pitchFamily="34" charset="0"/>
              </a:rPr>
              <a:t>(RegE ESUG, 2011, a.a.O., S. 17 f., 19)</a:t>
            </a:r>
            <a:endParaRPr lang="de-DE" sz="2000" dirty="0" smtClean="0">
              <a:latin typeface="Arial" pitchFamily="34" charset="0"/>
              <a:cs typeface="Arial" pitchFamily="34" charset="0"/>
            </a:endParaRPr>
          </a:p>
          <a:p>
            <a:pPr marL="457200" indent="-457200">
              <a:buFont typeface="+mj-lt"/>
              <a:buAutoNum type="arabicParenBoth" startAt="4"/>
            </a:pPr>
            <a:r>
              <a:rPr lang="de-DE" sz="2400" dirty="0" smtClean="0">
                <a:latin typeface="Arial" pitchFamily="34" charset="0"/>
                <a:cs typeface="Arial" pitchFamily="34" charset="0"/>
              </a:rPr>
              <a:t>das </a:t>
            </a:r>
            <a:r>
              <a:rPr lang="de-DE" sz="2400" b="1" dirty="0" smtClean="0">
                <a:latin typeface="Arial" pitchFamily="34" charset="0"/>
                <a:cs typeface="Arial" pitchFamily="34" charset="0"/>
              </a:rPr>
              <a:t>Verfahren verbilligen</a:t>
            </a:r>
            <a:r>
              <a:rPr lang="de-DE" sz="2400" dirty="0" smtClean="0">
                <a:latin typeface="Arial" pitchFamily="34" charset="0"/>
                <a:cs typeface="Arial" pitchFamily="34" charset="0"/>
              </a:rPr>
              <a:t>,</a:t>
            </a:r>
            <a:r>
              <a:rPr lang="de-DE" sz="2200" dirty="0" smtClean="0">
                <a:latin typeface="Arial" pitchFamily="34" charset="0"/>
                <a:cs typeface="Arial" pitchFamily="34" charset="0"/>
              </a:rPr>
              <a:t/>
            </a:r>
            <a:br>
              <a:rPr lang="de-DE" sz="2200" dirty="0" smtClean="0">
                <a:latin typeface="Arial" pitchFamily="34" charset="0"/>
                <a:cs typeface="Arial" pitchFamily="34" charset="0"/>
              </a:rPr>
            </a:br>
            <a:r>
              <a:rPr lang="de-DE" dirty="0" smtClean="0"/>
              <a:t> (</a:t>
            </a:r>
            <a:r>
              <a:rPr lang="de-DE" dirty="0" err="1" smtClean="0"/>
              <a:t>RegE</a:t>
            </a:r>
            <a:r>
              <a:rPr lang="de-DE" dirty="0" smtClean="0"/>
              <a:t> InsO, 1992, BT-Drucks. 12/2443, S. 85, 100; </a:t>
            </a:r>
            <a:r>
              <a:rPr lang="de-DE" b="1" dirty="0" smtClean="0"/>
              <a:t>Kommission für </a:t>
            </a:r>
            <a:r>
              <a:rPr lang="de-DE" b="1" dirty="0" err="1" smtClean="0"/>
              <a:t>InsR</a:t>
            </a:r>
            <a:r>
              <a:rPr lang="de-DE" dirty="0" smtClean="0"/>
              <a:t>, Erster Bericht, 1985, S. 89, 126: »Das Reorganisationsrecht ist so zu ordnen, </a:t>
            </a:r>
            <a:r>
              <a:rPr lang="de-DE" dirty="0" err="1" smtClean="0"/>
              <a:t>daß</a:t>
            </a:r>
            <a:r>
              <a:rPr lang="de-DE" dirty="0" smtClean="0"/>
              <a:t> die Befriedigung der Gläubiger nicht durch aussichtslose Reorganisationsversuche verschlechtert wird, wenn das Liquidationsverfahren eingeschlagen wird.«)</a:t>
            </a:r>
            <a:endParaRPr lang="de-DE" dirty="0" smtClean="0">
              <a:latin typeface="Arial" pitchFamily="34" charset="0"/>
              <a:cs typeface="Arial" pitchFamily="34" charset="0"/>
            </a:endParaRPr>
          </a:p>
          <a:p>
            <a:pPr marL="457200" indent="-457200">
              <a:buFont typeface="+mj-lt"/>
              <a:buAutoNum type="arabicParenBoth" startAt="4"/>
            </a:pPr>
            <a:r>
              <a:rPr lang="de-DE" sz="2400" b="1" dirty="0" smtClean="0">
                <a:latin typeface="Arial" pitchFamily="34" charset="0"/>
                <a:cs typeface="Arial" pitchFamily="34" charset="0"/>
              </a:rPr>
              <a:t>Sanierungschancen erhöhen</a:t>
            </a:r>
            <a:r>
              <a:rPr lang="de-DE" sz="2400" dirty="0" smtClean="0">
                <a:latin typeface="Arial" pitchFamily="34" charset="0"/>
                <a:cs typeface="Arial" pitchFamily="34" charset="0"/>
              </a:rPr>
              <a:t>.</a:t>
            </a:r>
            <a:r>
              <a:rPr lang="de-DE" sz="2200" dirty="0" smtClean="0">
                <a:latin typeface="Arial" pitchFamily="34" charset="0"/>
                <a:cs typeface="Arial" pitchFamily="34" charset="0"/>
              </a:rPr>
              <a:t/>
            </a:r>
            <a:br>
              <a:rPr lang="de-DE" sz="2200" dirty="0" smtClean="0">
                <a:latin typeface="Arial" pitchFamily="34" charset="0"/>
                <a:cs typeface="Arial" pitchFamily="34" charset="0"/>
              </a:rPr>
            </a:br>
            <a:r>
              <a:rPr lang="de-DE" dirty="0" smtClean="0"/>
              <a:t>(</a:t>
            </a:r>
            <a:r>
              <a:rPr lang="de-DE" dirty="0" err="1" smtClean="0"/>
              <a:t>RegE</a:t>
            </a:r>
            <a:r>
              <a:rPr lang="de-DE" dirty="0" smtClean="0"/>
              <a:t> ESUG, 2011, BT-Drucks. 17/5712, S. 1, 17; vgl. auch </a:t>
            </a:r>
            <a:r>
              <a:rPr lang="de-DE" b="1" dirty="0" smtClean="0"/>
              <a:t>Körner</a:t>
            </a:r>
            <a:r>
              <a:rPr lang="de-DE" dirty="0" smtClean="0"/>
              <a:t>, NZI 2007, 270, 276, der die frühzeitige Insolvenzantragstellung zutreffend als große Ausnahme bezeichnet.)</a:t>
            </a:r>
            <a:endParaRPr lang="de-DE" dirty="0" smtClean="0">
              <a:latin typeface="Arial" pitchFamily="34" charset="0"/>
              <a:cs typeface="Arial" pitchFamily="34" charset="0"/>
            </a:endParaRPr>
          </a:p>
          <a:p>
            <a:pPr marL="457200" indent="-457200"/>
            <a:endParaRPr lang="de-DE" dirty="0" smtClean="0">
              <a:latin typeface="Arial" pitchFamily="34" charset="0"/>
              <a:cs typeface="Arial" pitchFamily="34" charset="0"/>
            </a:endParaRPr>
          </a:p>
          <a:p>
            <a:pPr marL="457200" indent="-457200"/>
            <a:endParaRPr lang="de-DE" sz="2000" dirty="0" smtClean="0">
              <a:latin typeface="Arial" pitchFamily="34" charset="0"/>
              <a:cs typeface="Arial" pitchFamily="34" charset="0"/>
            </a:endParaRPr>
          </a:p>
          <a:p>
            <a:r>
              <a:rPr lang="de-DE" sz="2000" dirty="0" smtClean="0">
                <a:latin typeface="Arial" pitchFamily="34" charset="0"/>
                <a:cs typeface="Arial" pitchFamily="34" charset="0"/>
              </a:rPr>
              <a:t/>
            </a:r>
            <a:br>
              <a:rPr lang="de-DE" sz="2000" dirty="0" smtClean="0">
                <a:latin typeface="Arial" pitchFamily="34" charset="0"/>
                <a:cs typeface="Arial" pitchFamily="34" charset="0"/>
              </a:rPr>
            </a:br>
            <a:endParaRPr lang="de-DE" sz="2000" dirty="0" smtClean="0">
              <a:latin typeface="Arial" pitchFamily="34" charset="0"/>
              <a:cs typeface="Arial" pitchFamily="34" charset="0"/>
            </a:endParaRPr>
          </a:p>
          <a:p>
            <a:endParaRPr lang="de-DE" sz="2000" dirty="0">
              <a:latin typeface="Arial" pitchFamily="34" charset="0"/>
              <a:cs typeface="Arial" pitchFamily="34" charset="0"/>
            </a:endParaRPr>
          </a:p>
        </p:txBody>
      </p:sp>
      <p:sp>
        <p:nvSpPr>
          <p:cNvPr id="5" name="Titel 4"/>
          <p:cNvSpPr>
            <a:spLocks noGrp="1"/>
          </p:cNvSpPr>
          <p:nvPr>
            <p:ph type="title"/>
          </p:nvPr>
        </p:nvSpPr>
        <p:spPr>
          <a:xfrm>
            <a:off x="838200" y="1570130"/>
            <a:ext cx="7467600" cy="520335"/>
          </a:xfrm>
        </p:spPr>
        <p:txBody>
          <a:bodyPr/>
          <a:lstStyle/>
          <a:p>
            <a:pPr algn="ctr"/>
            <a:r>
              <a:rPr lang="de-DE" sz="2400" b="1" dirty="0" smtClean="0">
                <a:solidFill>
                  <a:srgbClr val="FF0000"/>
                </a:solidFill>
                <a:latin typeface="Arial" pitchFamily="34" charset="0"/>
                <a:cs typeface="Arial" pitchFamily="34" charset="0"/>
              </a:rPr>
              <a:t>	</a:t>
            </a:r>
            <a:r>
              <a:rPr lang="de-DE" sz="3000" b="1" dirty="0" smtClean="0">
                <a:solidFill>
                  <a:srgbClr val="FF0000"/>
                </a:solidFill>
                <a:latin typeface="Arial" pitchFamily="34" charset="0"/>
                <a:cs typeface="Arial" pitchFamily="34" charset="0"/>
              </a:rPr>
              <a:t>Was wollte der Gesetzgeber?</a:t>
            </a:r>
            <a:endParaRPr lang="de-DE" sz="3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1928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611560" y="2132856"/>
            <a:ext cx="8064896" cy="4320480"/>
          </a:xfrm>
        </p:spPr>
        <p:txBody>
          <a:bodyPr/>
          <a:lstStyle/>
          <a:p>
            <a:pPr marL="457200" indent="-457200">
              <a:lnSpc>
                <a:spcPct val="100000"/>
              </a:lnSpc>
              <a:buFont typeface="Wingdings" pitchFamily="2" charset="2"/>
              <a:buChar char="Ø"/>
            </a:pPr>
            <a:r>
              <a:rPr lang="de-DE" sz="2400" dirty="0" smtClean="0"/>
              <a:t>Fortführung eines Unternehmens als </a:t>
            </a:r>
            <a:r>
              <a:rPr lang="de-DE" sz="2400" b="1" dirty="0" smtClean="0"/>
              <a:t>Selbstzweck</a:t>
            </a:r>
            <a:r>
              <a:rPr lang="de-DE" sz="2400" dirty="0" smtClean="0"/>
              <a:t> etablieren</a:t>
            </a:r>
            <a:r>
              <a:rPr lang="de-DE" sz="2000" dirty="0" smtClean="0"/>
              <a:t/>
            </a:r>
            <a:br>
              <a:rPr lang="de-DE" sz="2000" dirty="0" smtClean="0"/>
            </a:br>
            <a:r>
              <a:rPr lang="de-DE" dirty="0" smtClean="0"/>
              <a:t>(Vermögensorientierung, </a:t>
            </a:r>
            <a:r>
              <a:rPr lang="de-DE" dirty="0" err="1" smtClean="0"/>
              <a:t>RegE</a:t>
            </a:r>
            <a:r>
              <a:rPr lang="de-DE" dirty="0" smtClean="0"/>
              <a:t> InsO, 1992, BT-Drucks. 12/2443, S. 77, 83)</a:t>
            </a:r>
          </a:p>
          <a:p>
            <a:pPr marL="457200" indent="-457200">
              <a:lnSpc>
                <a:spcPct val="100000"/>
              </a:lnSpc>
              <a:buFont typeface="Wingdings" pitchFamily="2" charset="2"/>
              <a:buChar char="Ø"/>
            </a:pPr>
            <a:r>
              <a:rPr lang="de-DE" sz="2400" dirty="0" smtClean="0"/>
              <a:t>illoyale Vermögensverschiebungen oder sonstige Gläubigergefährdungen in der EVA dulden</a:t>
            </a:r>
            <a:r>
              <a:rPr lang="de-DE" sz="2000" dirty="0" smtClean="0"/>
              <a:t/>
            </a:r>
            <a:br>
              <a:rPr lang="de-DE" sz="2000" dirty="0" smtClean="0"/>
            </a:br>
            <a:r>
              <a:rPr lang="de-DE" dirty="0" smtClean="0"/>
              <a:t>(</a:t>
            </a:r>
            <a:r>
              <a:rPr lang="de-DE" dirty="0" err="1" smtClean="0"/>
              <a:t>RegE</a:t>
            </a:r>
            <a:r>
              <a:rPr lang="de-DE" dirty="0" smtClean="0"/>
              <a:t> InsO, 1992, a.a.O., S. 74, 224; vgl. zu den rechtspolitischen Forderungen: </a:t>
            </a:r>
            <a:r>
              <a:rPr lang="de-DE" i="1" dirty="0" err="1" smtClean="0"/>
              <a:t>Gravenbrucher</a:t>
            </a:r>
            <a:r>
              <a:rPr lang="de-DE" i="1" dirty="0" smtClean="0"/>
              <a:t> Kreis,</a:t>
            </a:r>
            <a:r>
              <a:rPr lang="de-DE" dirty="0" smtClean="0"/>
              <a:t> ESUG: Erfahrungen, Probleme, Änderungsnotwendigkeiten; Thesenpapier</a:t>
            </a:r>
            <a:r>
              <a:rPr lang="de-DE" b="1" dirty="0" smtClean="0"/>
              <a:t>, </a:t>
            </a:r>
            <a:r>
              <a:rPr lang="de-DE" dirty="0" smtClean="0"/>
              <a:t>Stand Oktober 2015, ZIP 2015, 2159 ff. Unter anderem wird ein gemeinsames Antragsrecht des Sachwalters und des Gläubigerausschusses auf Beendigung der Eigenverwaltung gefordert, S. 2162).</a:t>
            </a:r>
            <a:endParaRPr lang="de-DE" dirty="0" smtClean="0">
              <a:latin typeface="Arial" pitchFamily="34" charset="0"/>
              <a:cs typeface="Arial" pitchFamily="34" charset="0"/>
            </a:endParaRPr>
          </a:p>
          <a:p>
            <a:pPr lvl="1" indent="447675">
              <a:lnSpc>
                <a:spcPct val="100000"/>
              </a:lnSpc>
              <a:buFont typeface="Wingdings" pitchFamily="2" charset="2"/>
              <a:buChar char="Ø"/>
            </a:pPr>
            <a:r>
              <a:rPr lang="de-DE" sz="2400" dirty="0" smtClean="0"/>
              <a:t>keine regelhafte Form des Insolvenzverfahrens für 	Unternehmen schaffen</a:t>
            </a:r>
            <a:br>
              <a:rPr lang="de-DE" sz="2400" dirty="0" smtClean="0"/>
            </a:br>
            <a:r>
              <a:rPr lang="de-DE" sz="2400" dirty="0" smtClean="0"/>
              <a:t>	</a:t>
            </a:r>
            <a:r>
              <a:rPr lang="de-DE" dirty="0" smtClean="0"/>
              <a:t>Zutreffend h. M.: AG Hamburg, 28.2.2014 – 67c IN 1/14, NZI 2014, 566, 567; AG Hamburg, 19.12.2013 – 67c IN 501/13, 	ZIP 2014, 487; AG Duisburg, 1.9.2002 – 62 IN 167/02, ZIP 2002, 1636, 1638 (»Babcock«); </a:t>
            </a:r>
            <a:r>
              <a:rPr lang="de-DE" dirty="0" err="1" smtClean="0"/>
              <a:t>BAKInsO</a:t>
            </a:r>
            <a:r>
              <a:rPr lang="de-DE" dirty="0" smtClean="0"/>
              <a:t>-Entschließung v. 	6.12.2013 unter </a:t>
            </a:r>
            <a:r>
              <a:rPr lang="de-DE" u="sng" dirty="0" smtClean="0">
                <a:hlinkClick r:id="rId2"/>
              </a:rPr>
              <a:t>www.bak-inso.de</a:t>
            </a:r>
            <a:r>
              <a:rPr lang="de-DE" dirty="0" smtClean="0"/>
              <a:t>; </a:t>
            </a:r>
            <a:r>
              <a:rPr lang="de-DE" i="1" dirty="0" smtClean="0"/>
              <a:t>Graf-Schlicker</a:t>
            </a:r>
            <a:r>
              <a:rPr lang="de-DE" dirty="0" smtClean="0"/>
              <a:t>, </a:t>
            </a:r>
            <a:r>
              <a:rPr lang="de-DE" dirty="0" err="1" smtClean="0"/>
              <a:t>ZInsO</a:t>
            </a:r>
            <a:r>
              <a:rPr lang="de-DE" dirty="0" smtClean="0"/>
              <a:t> 2013, 1765, 1767; </a:t>
            </a:r>
            <a:r>
              <a:rPr lang="de-DE" i="1" dirty="0" smtClean="0"/>
              <a:t>Haarmeyer</a:t>
            </a:r>
            <a:r>
              <a:rPr lang="de-DE" dirty="0" smtClean="0"/>
              <a:t>, </a:t>
            </a:r>
            <a:r>
              <a:rPr lang="de-DE" dirty="0" err="1" smtClean="0"/>
              <a:t>ZInsO</a:t>
            </a:r>
            <a:r>
              <a:rPr lang="de-DE" dirty="0" smtClean="0"/>
              <a:t> 2013, 2345; </a:t>
            </a:r>
            <a:r>
              <a:rPr lang="de-DE" i="1" dirty="0" smtClean="0"/>
              <a:t>Pape</a:t>
            </a:r>
            <a:r>
              <a:rPr lang="de-DE" dirty="0" smtClean="0"/>
              <a:t>, ZIP 	2013, 2285; </a:t>
            </a:r>
            <a:r>
              <a:rPr lang="de-DE" b="1" dirty="0" smtClean="0"/>
              <a:t>a. A.</a:t>
            </a:r>
            <a:r>
              <a:rPr lang="de-DE" dirty="0" smtClean="0"/>
              <a:t> wohl </a:t>
            </a:r>
            <a:r>
              <a:rPr lang="de-DE" i="1" dirty="0" smtClean="0"/>
              <a:t>Beth</a:t>
            </a:r>
            <a:r>
              <a:rPr lang="de-DE" dirty="0" smtClean="0"/>
              <a:t>, NZI 2014, 487, 491.</a:t>
            </a:r>
            <a:r>
              <a:rPr lang="de-DE" sz="2400" dirty="0" smtClean="0"/>
              <a:t/>
            </a:r>
            <a:br>
              <a:rPr lang="de-DE" sz="2400" dirty="0" smtClean="0"/>
            </a:br>
            <a:r>
              <a:rPr lang="de-DE" sz="2000" dirty="0" smtClean="0">
                <a:latin typeface="Arial" pitchFamily="34" charset="0"/>
                <a:cs typeface="Arial" pitchFamily="34" charset="0"/>
              </a:rPr>
              <a:t/>
            </a:r>
            <a:br>
              <a:rPr lang="de-DE" sz="2000" dirty="0" smtClean="0">
                <a:latin typeface="Arial" pitchFamily="34" charset="0"/>
                <a:cs typeface="Arial" pitchFamily="34" charset="0"/>
              </a:rPr>
            </a:br>
            <a:endParaRPr lang="de-DE" dirty="0" smtClean="0">
              <a:latin typeface="Arial" pitchFamily="34" charset="0"/>
              <a:cs typeface="Arial" pitchFamily="34" charset="0"/>
            </a:endParaRPr>
          </a:p>
          <a:p>
            <a:endParaRPr lang="de-DE" sz="2000" dirty="0">
              <a:latin typeface="Arial" pitchFamily="34" charset="0"/>
              <a:cs typeface="Arial" pitchFamily="34" charset="0"/>
            </a:endParaRPr>
          </a:p>
        </p:txBody>
      </p:sp>
      <p:sp>
        <p:nvSpPr>
          <p:cNvPr id="5" name="Titel 4"/>
          <p:cNvSpPr>
            <a:spLocks noGrp="1"/>
          </p:cNvSpPr>
          <p:nvPr>
            <p:ph type="title"/>
          </p:nvPr>
        </p:nvSpPr>
        <p:spPr>
          <a:xfrm>
            <a:off x="838200" y="1412776"/>
            <a:ext cx="7467600" cy="577081"/>
          </a:xfrm>
        </p:spPr>
        <p:txBody>
          <a:bodyPr/>
          <a:lstStyle/>
          <a:p>
            <a:pPr algn="ctr"/>
            <a:r>
              <a:rPr lang="de-DE" sz="2400" b="1" dirty="0" smtClean="0">
                <a:solidFill>
                  <a:srgbClr val="FF0000"/>
                </a:solidFill>
                <a:latin typeface="Arial" pitchFamily="34" charset="0"/>
                <a:cs typeface="Arial" pitchFamily="34" charset="0"/>
              </a:rPr>
              <a:t>	</a:t>
            </a:r>
            <a:r>
              <a:rPr lang="de-DE" sz="3000" b="1" dirty="0" smtClean="0">
                <a:solidFill>
                  <a:srgbClr val="FF0000"/>
                </a:solidFill>
                <a:latin typeface="Arial" pitchFamily="34" charset="0"/>
                <a:cs typeface="Arial" pitchFamily="34" charset="0"/>
              </a:rPr>
              <a:t>…und was NICHT?</a:t>
            </a:r>
            <a:endParaRPr lang="de-DE" sz="3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072368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611560" y="2132856"/>
            <a:ext cx="8064896" cy="4320480"/>
          </a:xfrm>
        </p:spPr>
        <p:txBody>
          <a:bodyPr/>
          <a:lstStyle/>
          <a:p>
            <a:pPr marL="457200" indent="-457200">
              <a:lnSpc>
                <a:spcPct val="100000"/>
              </a:lnSpc>
              <a:buFont typeface="Wingdings" pitchFamily="2" charset="2"/>
              <a:buChar char="Ø"/>
            </a:pPr>
            <a:r>
              <a:rPr lang="de-DE" sz="2400" dirty="0" smtClean="0"/>
              <a:t>eine Fremdverwaltung im Kostüm der Eigenverwaltung…</a:t>
            </a:r>
            <a:r>
              <a:rPr lang="de-DE" sz="2400" b="1" dirty="0" smtClean="0"/>
              <a:t/>
            </a:r>
            <a:br>
              <a:rPr lang="de-DE" sz="2400" b="1" dirty="0" smtClean="0"/>
            </a:br>
            <a:r>
              <a:rPr lang="de-DE" dirty="0" smtClean="0"/>
              <a:t>Ein </a:t>
            </a:r>
            <a:r>
              <a:rPr lang="de-DE" b="1" dirty="0" smtClean="0"/>
              <a:t>missbräuchlicher Austausch der Geschäftsleitung</a:t>
            </a:r>
            <a:r>
              <a:rPr lang="de-DE" dirty="0" smtClean="0"/>
              <a:t> soll </a:t>
            </a:r>
            <a:r>
              <a:rPr lang="de-DE" b="1" dirty="0" smtClean="0"/>
              <a:t>verhindert</a:t>
            </a:r>
            <a:r>
              <a:rPr lang="de-DE" dirty="0" smtClean="0"/>
              <a:t> und deren Unabhängigkeit gestärkt werden -</a:t>
            </a:r>
            <a:r>
              <a:rPr lang="de-DE" dirty="0" err="1" smtClean="0"/>
              <a:t>RegE</a:t>
            </a:r>
            <a:r>
              <a:rPr lang="de-DE" dirty="0" smtClean="0"/>
              <a:t> ESUG, 2011, BT-Drucks. 17/5712, S. 42 (zu Nr. 47, Einfügung eines § 276a). </a:t>
            </a:r>
            <a:r>
              <a:rPr lang="de-DE" sz="2400" dirty="0" smtClean="0"/>
              <a:t/>
            </a:r>
            <a:br>
              <a:rPr lang="de-DE" sz="2400" dirty="0" smtClean="0"/>
            </a:br>
            <a:r>
              <a:rPr lang="de-DE" sz="2000" dirty="0" smtClean="0">
                <a:latin typeface="Arial" pitchFamily="34" charset="0"/>
                <a:cs typeface="Arial" pitchFamily="34" charset="0"/>
              </a:rPr>
              <a:t/>
            </a:r>
            <a:br>
              <a:rPr lang="de-DE" sz="2000" dirty="0" smtClean="0">
                <a:latin typeface="Arial" pitchFamily="34" charset="0"/>
                <a:cs typeface="Arial" pitchFamily="34" charset="0"/>
              </a:rPr>
            </a:br>
            <a:endParaRPr lang="de-DE" dirty="0" smtClean="0">
              <a:latin typeface="Arial" pitchFamily="34" charset="0"/>
              <a:cs typeface="Arial" pitchFamily="34" charset="0"/>
            </a:endParaRPr>
          </a:p>
          <a:p>
            <a:endParaRPr lang="de-DE" sz="2000" dirty="0">
              <a:latin typeface="Arial" pitchFamily="34" charset="0"/>
              <a:cs typeface="Arial" pitchFamily="34" charset="0"/>
            </a:endParaRPr>
          </a:p>
        </p:txBody>
      </p:sp>
      <p:sp>
        <p:nvSpPr>
          <p:cNvPr id="5" name="Titel 4"/>
          <p:cNvSpPr>
            <a:spLocks noGrp="1"/>
          </p:cNvSpPr>
          <p:nvPr>
            <p:ph type="title"/>
          </p:nvPr>
        </p:nvSpPr>
        <p:spPr>
          <a:xfrm>
            <a:off x="838200" y="1412776"/>
            <a:ext cx="7467600" cy="577081"/>
          </a:xfrm>
        </p:spPr>
        <p:txBody>
          <a:bodyPr/>
          <a:lstStyle/>
          <a:p>
            <a:pPr algn="ctr"/>
            <a:r>
              <a:rPr lang="de-DE" sz="2400" b="1" dirty="0" smtClean="0">
                <a:solidFill>
                  <a:srgbClr val="FF0000"/>
                </a:solidFill>
                <a:latin typeface="Arial" pitchFamily="34" charset="0"/>
                <a:cs typeface="Arial" pitchFamily="34" charset="0"/>
              </a:rPr>
              <a:t>	</a:t>
            </a:r>
            <a:r>
              <a:rPr lang="de-DE" sz="3000" b="1" dirty="0" smtClean="0">
                <a:solidFill>
                  <a:srgbClr val="FF0000"/>
                </a:solidFill>
                <a:latin typeface="Arial" pitchFamily="34" charset="0"/>
                <a:cs typeface="Arial" pitchFamily="34" charset="0"/>
              </a:rPr>
              <a:t>…und was NICHT?</a:t>
            </a:r>
            <a:endParaRPr lang="de-DE" sz="3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6016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Erwartungen des Gesetzgebers</a:t>
            </a:r>
            <a:endParaRPr lang="de-DE" dirty="0"/>
          </a:p>
        </p:txBody>
      </p:sp>
      <p:sp>
        <p:nvSpPr>
          <p:cNvPr id="2" name="Textfeld 1"/>
          <p:cNvSpPr txBox="1"/>
          <p:nvPr/>
        </p:nvSpPr>
        <p:spPr>
          <a:xfrm>
            <a:off x="358775" y="891540"/>
            <a:ext cx="7878445" cy="2585323"/>
          </a:xfrm>
          <a:prstGeom prst="rect">
            <a:avLst/>
          </a:prstGeom>
          <a:noFill/>
        </p:spPr>
        <p:txBody>
          <a:bodyPr wrap="square" rtlCol="0">
            <a:spAutoFit/>
          </a:bodyPr>
          <a:lstStyle/>
          <a:p>
            <a:r>
              <a:rPr lang="de-DE" b="1" dirty="0" smtClean="0"/>
              <a:t>BT-</a:t>
            </a:r>
            <a:r>
              <a:rPr lang="de-DE" b="1" dirty="0" err="1" smtClean="0"/>
              <a:t>Drs</a:t>
            </a:r>
            <a:r>
              <a:rPr lang="de-DE" b="1" dirty="0" smtClean="0"/>
              <a:t>. 17/5712, S. 17 (Begründung des Gesetzentwurfs):</a:t>
            </a:r>
          </a:p>
          <a:p>
            <a:endParaRPr lang="de-DE" dirty="0" smtClean="0"/>
          </a:p>
          <a:p>
            <a:pPr algn="ctr"/>
            <a:r>
              <a:rPr lang="de-DE" i="1" dirty="0" smtClean="0"/>
              <a:t>„Die Fortführung von sanierungsfähigen Unternehmen soll erleichtert (…) werden. (…) Ziel des Gesetzesentwurfs ist es daher, im Interesse einer Verbesserung von Sanierungschancen zu erreichen, dass Schuldner und Gläubiger in die Auswahl der maßgeblichen Akteure einbezogen werden und dass alle Beteiligten eine größere Planungssicherheit hinsichtlich des Ablaufs des Verfahrens erhalten. Die Möglichkeiten der Sanierung durch einen Insolvenzplan werden erweitert, Blockadepotential wird abgebaut.“</a:t>
            </a:r>
            <a:endParaRPr lang="de-DE" i="1" dirty="0"/>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7" name="Textfeld 6"/>
          <p:cNvSpPr txBox="1"/>
          <p:nvPr/>
        </p:nvSpPr>
        <p:spPr>
          <a:xfrm>
            <a:off x="434975" y="3710940"/>
            <a:ext cx="7878445" cy="2308324"/>
          </a:xfrm>
          <a:prstGeom prst="rect">
            <a:avLst/>
          </a:prstGeom>
          <a:noFill/>
        </p:spPr>
        <p:txBody>
          <a:bodyPr wrap="square" rtlCol="0">
            <a:spAutoFit/>
          </a:bodyPr>
          <a:lstStyle/>
          <a:p>
            <a:r>
              <a:rPr lang="de-DE" b="1" dirty="0" smtClean="0"/>
              <a:t>BT-</a:t>
            </a:r>
            <a:r>
              <a:rPr lang="de-DE" b="1" dirty="0" err="1" smtClean="0"/>
              <a:t>Drs</a:t>
            </a:r>
            <a:r>
              <a:rPr lang="de-DE" b="1" dirty="0" smtClean="0"/>
              <a:t>. 17/7511, S. 4 (Beschlussempfehlung Rechtsausschuss):</a:t>
            </a:r>
          </a:p>
          <a:p>
            <a:endParaRPr lang="de-DE" dirty="0" smtClean="0"/>
          </a:p>
          <a:p>
            <a:pPr algn="ctr"/>
            <a:r>
              <a:rPr lang="de-DE" i="1" dirty="0" smtClean="0"/>
              <a:t>„Mit der Einführung dieses Verfahrens ist auch die Hoffnung verbunden, zumindest einen Teil der Sanierungsfälle abzudecken, die in anderen Staaten mit </a:t>
            </a:r>
            <a:r>
              <a:rPr lang="de-DE" i="1" dirty="0" err="1" smtClean="0"/>
              <a:t>vorinsolvenzlichen</a:t>
            </a:r>
            <a:r>
              <a:rPr lang="de-DE" i="1" dirty="0" smtClean="0"/>
              <a:t> Sanierungsverfahren bewältigt werden. Für die Akzeptanz des Insolvenzverfahrens und für die Schaffung einer besseren Insolvenzkultur in Deutschland ist es von erheblicher Bedeutung, dass dieses angestrebte Ziel mit dem Verfahren auch erreicht wird.“</a:t>
            </a:r>
            <a:endParaRPr lang="de-DE" i="1" dirty="0"/>
          </a:p>
        </p:txBody>
      </p:sp>
    </p:spTree>
    <p:extLst>
      <p:ext uri="{BB962C8B-B14F-4D97-AF65-F5344CB8AC3E}">
        <p14:creationId xmlns:p14="http://schemas.microsoft.com/office/powerpoint/2010/main" val="26217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1484784"/>
            <a:ext cx="7920880" cy="5256584"/>
          </a:xfrm>
        </p:spPr>
        <p:txBody>
          <a:bodyPr/>
          <a:lstStyle/>
          <a:p>
            <a:pPr algn="ctr"/>
            <a:r>
              <a:rPr lang="de-DE" sz="3200" dirty="0" smtClean="0"/>
              <a:t>Evaluation - oder:</a:t>
            </a:r>
          </a:p>
          <a:p>
            <a:pPr algn="ctr"/>
            <a:r>
              <a:rPr lang="de-DE" sz="3600" b="1" dirty="0" smtClean="0">
                <a:solidFill>
                  <a:srgbClr val="00B050"/>
                </a:solidFill>
              </a:rPr>
              <a:t>Man muss sich immer Zeit nehmen: die Zeit offenbart erst die Wahrheit. </a:t>
            </a:r>
          </a:p>
          <a:p>
            <a:pPr algn="ctr"/>
            <a:r>
              <a:rPr lang="de-DE" sz="1600" b="1" dirty="0" smtClean="0"/>
              <a:t>Lucius </a:t>
            </a:r>
            <a:r>
              <a:rPr lang="de-DE" sz="1600" b="1" dirty="0" err="1" smtClean="0"/>
              <a:t>Annaeus</a:t>
            </a:r>
            <a:r>
              <a:rPr lang="de-DE" sz="1600" b="1" dirty="0" smtClean="0"/>
              <a:t> Seneca </a:t>
            </a:r>
            <a:br>
              <a:rPr lang="de-DE" sz="1600" b="1" dirty="0" smtClean="0"/>
            </a:br>
            <a:r>
              <a:rPr lang="de-DE" sz="1600" b="1" dirty="0" smtClean="0"/>
              <a:t>(</a:t>
            </a:r>
            <a:r>
              <a:rPr lang="fr-FR" sz="1600" dirty="0" smtClean="0"/>
              <a:t>ca. 4 v. Chr - 65 n. Chr)</a:t>
            </a:r>
            <a:endParaRPr lang="de-DE" sz="1600" b="1" dirty="0" smtClean="0"/>
          </a:p>
          <a:p>
            <a:pPr algn="ctr"/>
            <a:endParaRPr lang="de-DE" sz="2800" dirty="0" smtClean="0">
              <a:solidFill>
                <a:srgbClr val="FF0000"/>
              </a:solidFill>
            </a:endParaRPr>
          </a:p>
          <a:p>
            <a:pPr algn="ctr"/>
            <a:r>
              <a:rPr lang="de-DE" sz="2800" dirty="0" smtClean="0">
                <a:solidFill>
                  <a:srgbClr val="FF0000"/>
                </a:solidFill>
              </a:rPr>
              <a:t>Besser als Evaluation sind allerdings taugliche Gesetze – das gilt für die InsO in besonderer Weise:</a:t>
            </a:r>
            <a:endParaRPr lang="de-DE" sz="2800" dirty="0">
              <a:solidFill>
                <a:srgbClr val="FF0000"/>
              </a:solidFill>
            </a:endParaRPr>
          </a:p>
        </p:txBody>
      </p:sp>
    </p:spTree>
    <p:extLst>
      <p:ext uri="{BB962C8B-B14F-4D97-AF65-F5344CB8AC3E}">
        <p14:creationId xmlns:p14="http://schemas.microsoft.com/office/powerpoint/2010/main" val="151281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628800"/>
            <a:ext cx="7467600" cy="4824536"/>
          </a:xfrm>
        </p:spPr>
        <p:txBody>
          <a:bodyPr/>
          <a:lstStyle/>
          <a:p>
            <a:r>
              <a:rPr lang="de-DE" sz="2800" b="1" dirty="0" smtClean="0">
                <a:solidFill>
                  <a:srgbClr val="00B050"/>
                </a:solidFill>
              </a:rPr>
              <a:t>Taugliche Gesetze müssen »mehr aus dem Gebiete der Erfahrung als der </a:t>
            </a:r>
            <a:r>
              <a:rPr lang="de-DE" sz="2800" b="1" dirty="0" err="1" smtClean="0">
                <a:solidFill>
                  <a:srgbClr val="00B050"/>
                </a:solidFill>
              </a:rPr>
              <a:t>Speculation</a:t>
            </a:r>
            <a:r>
              <a:rPr lang="de-DE" sz="2800" b="1" dirty="0" smtClean="0">
                <a:solidFill>
                  <a:srgbClr val="00B050"/>
                </a:solidFill>
              </a:rPr>
              <a:t>« geschöpft werden; anderenfalls »bringen sie den Keim ihrer Hinfälligkeit mit in ihr kurzes, durch Novellen mühsam gefristetes </a:t>
            </a:r>
            <a:r>
              <a:rPr lang="de-DE" sz="2800" b="1" dirty="0" err="1" smtClean="0">
                <a:solidFill>
                  <a:srgbClr val="00B050"/>
                </a:solidFill>
              </a:rPr>
              <a:t>Daseyn</a:t>
            </a:r>
            <a:r>
              <a:rPr lang="de-DE" sz="2800" b="1" dirty="0" smtClean="0">
                <a:solidFill>
                  <a:srgbClr val="00B050"/>
                </a:solidFill>
              </a:rPr>
              <a:t>.«</a:t>
            </a:r>
          </a:p>
          <a:p>
            <a:pPr algn="ctr"/>
            <a:r>
              <a:rPr lang="de-DE" sz="2400" dirty="0" smtClean="0">
                <a:solidFill>
                  <a:srgbClr val="00B050"/>
                </a:solidFill>
              </a:rPr>
              <a:t> </a:t>
            </a:r>
            <a:r>
              <a:rPr lang="de-DE" sz="2400" dirty="0" smtClean="0"/>
              <a:t>Wolfgang Heinrich Puchta, 1827 (sic!)</a:t>
            </a:r>
            <a:endParaRPr lang="de-DE" sz="2400" dirty="0" smtClean="0">
              <a:solidFill>
                <a:srgbClr val="00B050"/>
              </a:solidFill>
            </a:endParaRPr>
          </a:p>
          <a:p>
            <a:endParaRPr lang="de-DE" dirty="0" smtClean="0"/>
          </a:p>
          <a:p>
            <a:r>
              <a:rPr lang="de-DE" dirty="0" smtClean="0"/>
              <a:t>Quelle: Beiträge zur Gesetzgebung und Praxis des bürgerlichen Rechtsverfahrens, Bd. 2: Über den </a:t>
            </a:r>
            <a:r>
              <a:rPr lang="de-DE" dirty="0" err="1" smtClean="0"/>
              <a:t>Concursproceß</a:t>
            </a:r>
            <a:r>
              <a:rPr lang="de-DE" dirty="0" smtClean="0"/>
              <a:t>, Erlangen 1827, S. VI, zitiert bei </a:t>
            </a:r>
            <a:r>
              <a:rPr lang="de-DE" i="1" dirty="0" smtClean="0"/>
              <a:t>Falk</a:t>
            </a:r>
            <a:r>
              <a:rPr lang="de-DE" dirty="0" smtClean="0"/>
              <a:t>, ZRG GA 131 (2014), 266 ff., 279. </a:t>
            </a:r>
            <a:endParaRPr lang="de-DE" dirty="0"/>
          </a:p>
        </p:txBody>
      </p:sp>
    </p:spTree>
    <p:extLst>
      <p:ext uri="{BB962C8B-B14F-4D97-AF65-F5344CB8AC3E}">
        <p14:creationId xmlns:p14="http://schemas.microsoft.com/office/powerpoint/2010/main" val="347824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1556792"/>
            <a:ext cx="7467600" cy="1096198"/>
          </a:xfrm>
        </p:spPr>
        <p:txBody>
          <a:bodyPr/>
          <a:lstStyle/>
          <a:p>
            <a:pPr algn="ctr"/>
            <a:r>
              <a:rPr lang="de-DE" sz="3000" b="1" dirty="0" smtClean="0">
                <a:solidFill>
                  <a:srgbClr val="FF0000"/>
                </a:solidFill>
              </a:rPr>
              <a:t>»</a:t>
            </a:r>
            <a:r>
              <a:rPr lang="de-DE" sz="3000" b="1" dirty="0" err="1" smtClean="0">
                <a:solidFill>
                  <a:srgbClr val="FF0000"/>
                </a:solidFill>
              </a:rPr>
              <a:t>Speculationen</a:t>
            </a:r>
            <a:r>
              <a:rPr lang="de-DE" sz="3000" b="1" dirty="0" smtClean="0">
                <a:solidFill>
                  <a:srgbClr val="FF0000"/>
                </a:solidFill>
              </a:rPr>
              <a:t>« führen zu Konstruktionsfehlern</a:t>
            </a:r>
            <a:endParaRPr lang="de-DE" sz="3000" b="1" dirty="0">
              <a:solidFill>
                <a:srgbClr val="FF0000"/>
              </a:solidFill>
            </a:endParaRPr>
          </a:p>
        </p:txBody>
      </p:sp>
      <p:pic>
        <p:nvPicPr>
          <p:cNvPr id="2050" name="Picture 2" descr="http://static3.fr.de/storage/image/5/0/9/7/677905_608x342_1oFrE4_dxV06v.jpg"/>
          <p:cNvPicPr>
            <a:picLocks noChangeAspect="1" noChangeArrowheads="1"/>
          </p:cNvPicPr>
          <p:nvPr/>
        </p:nvPicPr>
        <p:blipFill>
          <a:blip r:embed="rId2"/>
          <a:srcRect/>
          <a:stretch>
            <a:fillRect/>
          </a:stretch>
        </p:blipFill>
        <p:spPr bwMode="auto">
          <a:xfrm>
            <a:off x="1763688" y="2924944"/>
            <a:ext cx="5791200" cy="3257550"/>
          </a:xfrm>
          <a:prstGeom prst="rect">
            <a:avLst/>
          </a:prstGeom>
          <a:noFill/>
          <a:ln w="38100">
            <a:solidFill>
              <a:srgbClr val="FF0000"/>
            </a:solidFill>
          </a:ln>
        </p:spPr>
      </p:pic>
    </p:spTree>
    <p:extLst>
      <p:ext uri="{BB962C8B-B14F-4D97-AF65-F5344CB8AC3E}">
        <p14:creationId xmlns:p14="http://schemas.microsoft.com/office/powerpoint/2010/main" val="1059272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9552" y="2209800"/>
            <a:ext cx="8424936" cy="4248472"/>
          </a:xfrm>
        </p:spPr>
        <p:txBody>
          <a:bodyPr/>
          <a:lstStyle/>
          <a:p>
            <a:pPr marL="457200" indent="-457200">
              <a:lnSpc>
                <a:spcPct val="100000"/>
              </a:lnSpc>
              <a:buFont typeface="Wingdings" pitchFamily="2" charset="2"/>
              <a:buChar char="Ø"/>
            </a:pPr>
            <a:r>
              <a:rPr lang="de-DE" sz="2400" dirty="0" smtClean="0"/>
              <a:t>Fehlerhafte Einschätzung der menschlichen Natur, die nur selten bereit ist - und schon gar nicht in </a:t>
            </a:r>
            <a:r>
              <a:rPr lang="de-DE" sz="2400" dirty="0" err="1" smtClean="0"/>
              <a:t>wirtschaft-lichen</a:t>
            </a:r>
            <a:r>
              <a:rPr lang="de-DE" sz="2400" dirty="0" smtClean="0"/>
              <a:t> Notzeiten - Eigeninteressen dem </a:t>
            </a:r>
            <a:r>
              <a:rPr lang="de-DE" sz="2400" dirty="0" err="1" smtClean="0"/>
              <a:t>Gläubigerge</a:t>
            </a:r>
            <a:r>
              <a:rPr lang="de-DE" sz="2400" dirty="0" smtClean="0"/>
              <a:t>-samtinteresse unterzuordnen.</a:t>
            </a:r>
          </a:p>
          <a:p>
            <a:pPr marL="457200" indent="-457200">
              <a:lnSpc>
                <a:spcPct val="100000"/>
              </a:lnSpc>
              <a:buFont typeface="Wingdings" pitchFamily="2" charset="2"/>
              <a:buChar char="Ø"/>
            </a:pPr>
            <a:r>
              <a:rPr lang="de-DE" sz="2400" b="1" dirty="0" smtClean="0"/>
              <a:t>Schuldner</a:t>
            </a:r>
            <a:r>
              <a:rPr lang="de-DE" sz="2400" dirty="0" smtClean="0"/>
              <a:t> kann </a:t>
            </a:r>
            <a:r>
              <a:rPr lang="de-DE" sz="2400" b="1" dirty="0" smtClean="0"/>
              <a:t>nicht Interessenwahrer der Gläubiger </a:t>
            </a:r>
            <a:r>
              <a:rPr lang="de-DE" sz="2400" dirty="0" smtClean="0"/>
              <a:t>sein – stärkste Fall einer gesetzlich verursachten, aber negierten  »Interessenkollision«.</a:t>
            </a:r>
          </a:p>
          <a:p>
            <a:pPr marL="457200" indent="-457200">
              <a:lnSpc>
                <a:spcPct val="100000"/>
              </a:lnSpc>
              <a:buFont typeface="Wingdings" pitchFamily="2" charset="2"/>
              <a:buChar char="Ø"/>
            </a:pPr>
            <a:r>
              <a:rPr lang="de-DE" sz="2400" dirty="0" smtClean="0"/>
              <a:t>Verhaltensökonomik (Risikoabwägung zu Lasten der Gläubiger) </a:t>
            </a:r>
            <a:r>
              <a:rPr lang="de-DE" sz="2000" dirty="0" smtClean="0"/>
              <a:t/>
            </a:r>
            <a:br>
              <a:rPr lang="de-DE" sz="2000" dirty="0" smtClean="0"/>
            </a:br>
            <a:r>
              <a:rPr lang="de-DE" dirty="0" smtClean="0"/>
              <a:t>(vgl. allg. auch </a:t>
            </a:r>
            <a:r>
              <a:rPr lang="de-DE" b="1" dirty="0" smtClean="0"/>
              <a:t>Falk/Alles,</a:t>
            </a:r>
            <a:r>
              <a:rPr lang="de-DE" dirty="0" smtClean="0"/>
              <a:t> ZIP 2014, 1209 ff.)</a:t>
            </a:r>
            <a:endParaRPr lang="de-DE" sz="2000" dirty="0" smtClean="0"/>
          </a:p>
          <a:p>
            <a:pPr marL="457200" indent="-457200">
              <a:buFont typeface="+mj-lt"/>
              <a:buAutoNum type="arabicPeriod"/>
            </a:pPr>
            <a:endParaRPr lang="de-DE" sz="2000" dirty="0" smtClean="0"/>
          </a:p>
          <a:p>
            <a:endParaRPr lang="de-DE" dirty="0"/>
          </a:p>
        </p:txBody>
      </p:sp>
      <p:sp>
        <p:nvSpPr>
          <p:cNvPr id="3" name="Titel 2"/>
          <p:cNvSpPr>
            <a:spLocks noGrp="1"/>
          </p:cNvSpPr>
          <p:nvPr>
            <p:ph type="title"/>
          </p:nvPr>
        </p:nvSpPr>
        <p:spPr>
          <a:xfrm>
            <a:off x="838200" y="1348026"/>
            <a:ext cx="7467600" cy="861774"/>
          </a:xfrm>
        </p:spPr>
        <p:txBody>
          <a:bodyPr/>
          <a:lstStyle/>
          <a:p>
            <a:pPr algn="ctr">
              <a:lnSpc>
                <a:spcPct val="100000"/>
              </a:lnSpc>
            </a:pPr>
            <a:r>
              <a:rPr lang="de-DE" sz="3200" dirty="0" smtClean="0">
                <a:solidFill>
                  <a:srgbClr val="FF0000"/>
                </a:solidFill>
              </a:rPr>
              <a:t>Konstruktionsfehler</a:t>
            </a:r>
            <a:br>
              <a:rPr lang="de-DE" sz="3200" dirty="0" smtClean="0">
                <a:solidFill>
                  <a:srgbClr val="FF0000"/>
                </a:solidFill>
              </a:rPr>
            </a:br>
            <a:r>
              <a:rPr lang="de-DE" sz="2400" dirty="0" smtClean="0">
                <a:solidFill>
                  <a:srgbClr val="FF0000"/>
                </a:solidFill>
              </a:rPr>
              <a:t>…Schuldner</a:t>
            </a:r>
            <a:endParaRPr lang="de-DE" sz="3200" dirty="0">
              <a:solidFill>
                <a:srgbClr val="FF0000"/>
              </a:solidFill>
            </a:endParaRPr>
          </a:p>
        </p:txBody>
      </p:sp>
    </p:spTree>
    <p:extLst>
      <p:ext uri="{BB962C8B-B14F-4D97-AF65-F5344CB8AC3E}">
        <p14:creationId xmlns:p14="http://schemas.microsoft.com/office/powerpoint/2010/main" val="3454080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2492896"/>
            <a:ext cx="8424936" cy="4032448"/>
          </a:xfrm>
        </p:spPr>
        <p:txBody>
          <a:bodyPr/>
          <a:lstStyle/>
          <a:p>
            <a:pPr marL="457200" indent="-457200">
              <a:lnSpc>
                <a:spcPct val="100000"/>
              </a:lnSpc>
              <a:buFont typeface="Wingdings" pitchFamily="2" charset="2"/>
              <a:buChar char="Ø"/>
            </a:pPr>
            <a:r>
              <a:rPr lang="de-DE" sz="2400" dirty="0" smtClean="0"/>
              <a:t>Einbindung in ein faktisches Abhängigkeitssystem</a:t>
            </a:r>
          </a:p>
          <a:p>
            <a:pPr marL="457200" indent="-457200">
              <a:lnSpc>
                <a:spcPct val="100000"/>
              </a:lnSpc>
              <a:buFont typeface="Wingdings" pitchFamily="2" charset="2"/>
              <a:buChar char="Ø"/>
            </a:pPr>
            <a:r>
              <a:rPr lang="de-DE" sz="2400" b="1" dirty="0" smtClean="0"/>
              <a:t>Sachwalter</a:t>
            </a:r>
            <a:r>
              <a:rPr lang="de-DE" sz="2400" dirty="0" smtClean="0"/>
              <a:t> ist grundsätzlich </a:t>
            </a:r>
            <a:r>
              <a:rPr lang="de-DE" sz="2400" b="1" dirty="0" smtClean="0"/>
              <a:t>kein zuverlässiger Wächter</a:t>
            </a:r>
            <a:r>
              <a:rPr lang="de-DE" sz="2400" dirty="0" smtClean="0"/>
              <a:t>, weil er faktisch vom Schuldner oder dessen Berater bestimmt wird. Er schielt auf die nächste Bestellung, die nur durch »</a:t>
            </a:r>
            <a:r>
              <a:rPr lang="de-DE" sz="2400" dirty="0" err="1" smtClean="0"/>
              <a:t>laissez</a:t>
            </a:r>
            <a:r>
              <a:rPr lang="de-DE" sz="2400" dirty="0" smtClean="0"/>
              <a:t> faire« zu erreichen ist. Das hat der Gesetzgeber offenbar nicht bedacht. </a:t>
            </a:r>
          </a:p>
          <a:p>
            <a:pPr marL="457200" indent="-457200">
              <a:lnSpc>
                <a:spcPct val="100000"/>
              </a:lnSpc>
              <a:buFont typeface="Wingdings" pitchFamily="2" charset="2"/>
              <a:buChar char="Ø"/>
            </a:pPr>
            <a:r>
              <a:rPr lang="de-DE" sz="2400" dirty="0" smtClean="0"/>
              <a:t>Folge: Verletzung der Anzeigepflicht </a:t>
            </a:r>
            <a:r>
              <a:rPr lang="de-DE" sz="2400" b="1" dirty="0" smtClean="0">
                <a:solidFill>
                  <a:schemeClr val="accent6">
                    <a:lumMod val="75000"/>
                  </a:schemeClr>
                </a:solidFill>
              </a:rPr>
              <a:t>&gt; Fallbeispiel</a:t>
            </a:r>
          </a:p>
          <a:p>
            <a:pPr marL="457200" indent="-457200">
              <a:lnSpc>
                <a:spcPct val="100000"/>
              </a:lnSpc>
              <a:buFont typeface="Wingdings" pitchFamily="2" charset="2"/>
              <a:buChar char="Ø"/>
            </a:pPr>
            <a:r>
              <a:rPr lang="de-DE" sz="2400" dirty="0" smtClean="0"/>
              <a:t>Gelebte Loyalität zum Berater </a:t>
            </a:r>
            <a:br>
              <a:rPr lang="de-DE" sz="2400" dirty="0" smtClean="0"/>
            </a:br>
            <a:r>
              <a:rPr lang="de-DE" sz="2000" i="1" dirty="0" smtClean="0">
                <a:solidFill>
                  <a:srgbClr val="00B050"/>
                </a:solidFill>
              </a:rPr>
              <a:t>(Zitat:»…man muss zumindest ein halbes Auge bei insolvenzzweckwidrigen Handlungen zudrücken.«)</a:t>
            </a:r>
          </a:p>
          <a:p>
            <a:pPr marL="457200" indent="-457200">
              <a:buFont typeface="+mj-lt"/>
              <a:buAutoNum type="arabicPeriod"/>
            </a:pPr>
            <a:endParaRPr lang="de-DE" sz="2000" dirty="0" smtClean="0"/>
          </a:p>
          <a:p>
            <a:endParaRPr lang="de-DE" dirty="0"/>
          </a:p>
        </p:txBody>
      </p:sp>
      <p:sp>
        <p:nvSpPr>
          <p:cNvPr id="3" name="Titel 2"/>
          <p:cNvSpPr>
            <a:spLocks noGrp="1"/>
          </p:cNvSpPr>
          <p:nvPr>
            <p:ph type="title"/>
          </p:nvPr>
        </p:nvSpPr>
        <p:spPr>
          <a:xfrm>
            <a:off x="838200" y="1348026"/>
            <a:ext cx="7467600" cy="861774"/>
          </a:xfrm>
        </p:spPr>
        <p:txBody>
          <a:bodyPr/>
          <a:lstStyle/>
          <a:p>
            <a:pPr algn="ctr">
              <a:lnSpc>
                <a:spcPct val="100000"/>
              </a:lnSpc>
            </a:pPr>
            <a:r>
              <a:rPr lang="de-DE" sz="3200" dirty="0" smtClean="0">
                <a:solidFill>
                  <a:srgbClr val="FF0000"/>
                </a:solidFill>
              </a:rPr>
              <a:t>Konstruktionsfehler</a:t>
            </a:r>
            <a:br>
              <a:rPr lang="de-DE" sz="3200" dirty="0" smtClean="0">
                <a:solidFill>
                  <a:srgbClr val="FF0000"/>
                </a:solidFill>
              </a:rPr>
            </a:br>
            <a:r>
              <a:rPr lang="de-DE" sz="2400" dirty="0" smtClean="0">
                <a:solidFill>
                  <a:srgbClr val="FF0000"/>
                </a:solidFill>
              </a:rPr>
              <a:t>…Sachwalter</a:t>
            </a:r>
            <a:endParaRPr lang="de-DE" sz="3200" dirty="0">
              <a:solidFill>
                <a:srgbClr val="FF0000"/>
              </a:solidFill>
            </a:endParaRPr>
          </a:p>
        </p:txBody>
      </p:sp>
    </p:spTree>
    <p:extLst>
      <p:ext uri="{BB962C8B-B14F-4D97-AF65-F5344CB8AC3E}">
        <p14:creationId xmlns:p14="http://schemas.microsoft.com/office/powerpoint/2010/main" val="1711803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420888"/>
            <a:ext cx="8280920" cy="3748137"/>
          </a:xfrm>
        </p:spPr>
        <p:txBody>
          <a:bodyPr/>
          <a:lstStyle/>
          <a:p>
            <a:pPr marL="457200" indent="-457200">
              <a:lnSpc>
                <a:spcPct val="100000"/>
              </a:lnSpc>
              <a:buFont typeface="Wingdings" pitchFamily="2" charset="2"/>
              <a:buChar char="Ø"/>
            </a:pPr>
            <a:r>
              <a:rPr lang="de-DE" sz="2400" dirty="0" smtClean="0"/>
              <a:t>Vom Gesetzgeber unbedacht: Gefahr einer kostenträchtigen Nebeninsolvenzverwaltung durch (ungeeignete) Berater </a:t>
            </a:r>
          </a:p>
          <a:p>
            <a:pPr marL="457200" indent="-457200">
              <a:lnSpc>
                <a:spcPct val="100000"/>
              </a:lnSpc>
              <a:buFont typeface="Wingdings" pitchFamily="2" charset="2"/>
              <a:buChar char="Ø"/>
            </a:pPr>
            <a:r>
              <a:rPr lang="de-DE" sz="2400" dirty="0" smtClean="0"/>
              <a:t>Einflussnahme auf Sachverständige und Sachwalter </a:t>
            </a:r>
            <a:br>
              <a:rPr lang="de-DE" sz="2400" dirty="0" smtClean="0"/>
            </a:br>
            <a:r>
              <a:rPr lang="de-DE" sz="2400" b="1" dirty="0" smtClean="0">
                <a:solidFill>
                  <a:schemeClr val="accent6">
                    <a:lumMod val="75000"/>
                  </a:schemeClr>
                </a:solidFill>
              </a:rPr>
              <a:t>&gt; Fallbeispiel</a:t>
            </a:r>
            <a:endParaRPr lang="de-DE" sz="2400" dirty="0" smtClean="0"/>
          </a:p>
          <a:p>
            <a:pPr marL="457200" indent="-457200">
              <a:lnSpc>
                <a:spcPct val="100000"/>
              </a:lnSpc>
              <a:buFont typeface="Wingdings" pitchFamily="2" charset="2"/>
              <a:buChar char="Ø"/>
            </a:pPr>
            <a:r>
              <a:rPr lang="de-DE" sz="2400" b="1" dirty="0" smtClean="0"/>
              <a:t>Gläubigerausschuss :</a:t>
            </a:r>
            <a:r>
              <a:rPr lang="de-DE" sz="2400" dirty="0" smtClean="0"/>
              <a:t> Berater nimmt auf Besetzung und Arbeitsweise bestimmenden Einfluss. </a:t>
            </a:r>
            <a:br>
              <a:rPr lang="de-DE" sz="2400" dirty="0" smtClean="0"/>
            </a:br>
            <a:r>
              <a:rPr lang="de-DE" sz="2400" b="1" dirty="0" smtClean="0">
                <a:solidFill>
                  <a:schemeClr val="accent6">
                    <a:lumMod val="75000"/>
                  </a:schemeClr>
                </a:solidFill>
              </a:rPr>
              <a:t>&gt; Fallbeispiel </a:t>
            </a:r>
          </a:p>
          <a:p>
            <a:pPr marL="457200" indent="-457200">
              <a:lnSpc>
                <a:spcPct val="100000"/>
              </a:lnSpc>
              <a:buFont typeface="Wingdings" pitchFamily="2" charset="2"/>
              <a:buChar char="Ø"/>
            </a:pPr>
            <a:r>
              <a:rPr lang="de-DE" sz="2400" dirty="0" smtClean="0"/>
              <a:t>Und: Gläubigerausschuss wird faktisch nicht überwacht.</a:t>
            </a:r>
          </a:p>
          <a:p>
            <a:pPr marL="457200" indent="-457200">
              <a:buFont typeface="+mj-lt"/>
              <a:buAutoNum type="arabicPeriod"/>
            </a:pPr>
            <a:endParaRPr lang="de-DE" sz="2000" dirty="0" smtClean="0"/>
          </a:p>
          <a:p>
            <a:endParaRPr lang="de-DE" dirty="0"/>
          </a:p>
        </p:txBody>
      </p:sp>
      <p:sp>
        <p:nvSpPr>
          <p:cNvPr id="3" name="Titel 2"/>
          <p:cNvSpPr>
            <a:spLocks noGrp="1"/>
          </p:cNvSpPr>
          <p:nvPr>
            <p:ph type="title"/>
          </p:nvPr>
        </p:nvSpPr>
        <p:spPr>
          <a:xfrm>
            <a:off x="838200" y="1348026"/>
            <a:ext cx="7467600" cy="861774"/>
          </a:xfrm>
        </p:spPr>
        <p:txBody>
          <a:bodyPr/>
          <a:lstStyle/>
          <a:p>
            <a:pPr algn="ctr">
              <a:lnSpc>
                <a:spcPct val="100000"/>
              </a:lnSpc>
            </a:pPr>
            <a:r>
              <a:rPr lang="de-DE" sz="3200" dirty="0" smtClean="0">
                <a:solidFill>
                  <a:srgbClr val="FF0000"/>
                </a:solidFill>
              </a:rPr>
              <a:t>Konstruktionsfehler</a:t>
            </a:r>
            <a:br>
              <a:rPr lang="de-DE" sz="3200" dirty="0" smtClean="0">
                <a:solidFill>
                  <a:srgbClr val="FF0000"/>
                </a:solidFill>
              </a:rPr>
            </a:br>
            <a:r>
              <a:rPr lang="de-DE" sz="2400" dirty="0" smtClean="0">
                <a:solidFill>
                  <a:srgbClr val="FF0000"/>
                </a:solidFill>
              </a:rPr>
              <a:t>…Berater, Gläubigerausschuss</a:t>
            </a:r>
            <a:endParaRPr lang="de-DE" sz="3200" dirty="0">
              <a:solidFill>
                <a:srgbClr val="FF0000"/>
              </a:solidFill>
            </a:endParaRPr>
          </a:p>
        </p:txBody>
      </p:sp>
    </p:spTree>
    <p:extLst>
      <p:ext uri="{BB962C8B-B14F-4D97-AF65-F5344CB8AC3E}">
        <p14:creationId xmlns:p14="http://schemas.microsoft.com/office/powerpoint/2010/main" val="2628687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420888"/>
            <a:ext cx="8280920" cy="4032448"/>
          </a:xfrm>
        </p:spPr>
        <p:txBody>
          <a:bodyPr/>
          <a:lstStyle/>
          <a:p>
            <a:pPr marL="457200" indent="-457200">
              <a:lnSpc>
                <a:spcPct val="100000"/>
              </a:lnSpc>
              <a:buFont typeface="Wingdings" pitchFamily="2" charset="2"/>
              <a:buChar char="Ø"/>
            </a:pPr>
            <a:r>
              <a:rPr lang="de-DE" sz="2400" dirty="0" smtClean="0"/>
              <a:t>Keine (ausdrückliche) gesetzliche Haftung von </a:t>
            </a:r>
            <a:r>
              <a:rPr lang="de-DE" sz="2400" dirty="0" err="1" smtClean="0"/>
              <a:t>organschaftlichen</a:t>
            </a:r>
            <a:r>
              <a:rPr lang="de-DE" sz="2400" dirty="0" smtClean="0"/>
              <a:t> Vertretern und Beratern entsprechend §§ 60 f. InsO. </a:t>
            </a:r>
            <a:br>
              <a:rPr lang="de-DE" sz="2400" dirty="0" smtClean="0"/>
            </a:br>
            <a:r>
              <a:rPr lang="de-DE" sz="2000" i="1" dirty="0" smtClean="0">
                <a:solidFill>
                  <a:srgbClr val="00B050"/>
                </a:solidFill>
              </a:rPr>
              <a:t>Wer Insolvenzverwaltung betreibt (oder von Beratern betreiben lässt), sollte auch wie ein Verwalter haften…</a:t>
            </a:r>
            <a:endParaRPr lang="de-DE" sz="2000" b="1" i="1" dirty="0" smtClean="0">
              <a:solidFill>
                <a:srgbClr val="00B050"/>
              </a:solidFill>
            </a:endParaRPr>
          </a:p>
          <a:p>
            <a:pPr marL="457200" indent="-457200">
              <a:lnSpc>
                <a:spcPct val="100000"/>
              </a:lnSpc>
              <a:buFont typeface="Wingdings" pitchFamily="2" charset="2"/>
              <a:buChar char="Ø"/>
            </a:pPr>
            <a:r>
              <a:rPr lang="de-DE" sz="2400" dirty="0" smtClean="0"/>
              <a:t>Erfahrung, Ausstattung und Qualifikation der Insolvenzgerichte teilweise unzureichend.</a:t>
            </a:r>
          </a:p>
          <a:p>
            <a:pPr marL="457200" indent="-457200">
              <a:lnSpc>
                <a:spcPct val="100000"/>
              </a:lnSpc>
              <a:buFont typeface="Wingdings" pitchFamily="2" charset="2"/>
              <a:buChar char="Ø"/>
            </a:pPr>
            <a:r>
              <a:rPr lang="de-DE" sz="2400" dirty="0" smtClean="0"/>
              <a:t>Keine bundesweite Konzentration der Insolvenzgerichte. </a:t>
            </a:r>
            <a:r>
              <a:rPr lang="de-DE" dirty="0" smtClean="0"/>
              <a:t>(vgl. allg. </a:t>
            </a:r>
            <a:r>
              <a:rPr lang="de-DE" b="1" dirty="0" err="1" smtClean="0"/>
              <a:t>Horstkotte</a:t>
            </a:r>
            <a:r>
              <a:rPr lang="de-DE" b="1" dirty="0" smtClean="0"/>
              <a:t>/</a:t>
            </a:r>
            <a:r>
              <a:rPr lang="de-DE" b="1" dirty="0" err="1" smtClean="0"/>
              <a:t>Laroche</a:t>
            </a:r>
            <a:r>
              <a:rPr lang="de-DE" b="1" dirty="0" smtClean="0"/>
              <a:t>/</a:t>
            </a:r>
            <a:r>
              <a:rPr lang="de-DE" b="1" dirty="0" err="1" smtClean="0"/>
              <a:t>Waltenberger</a:t>
            </a:r>
            <a:r>
              <a:rPr lang="de-DE" b="1" dirty="0" smtClean="0"/>
              <a:t>/Frind</a:t>
            </a:r>
            <a:r>
              <a:rPr lang="de-DE" dirty="0" smtClean="0"/>
              <a:t>, </a:t>
            </a:r>
            <a:r>
              <a:rPr lang="de-DE" dirty="0" err="1" smtClean="0"/>
              <a:t>ZInsO</a:t>
            </a:r>
            <a:r>
              <a:rPr lang="de-DE" dirty="0" smtClean="0"/>
              <a:t> 2016, 2186, 2192) </a:t>
            </a:r>
            <a:r>
              <a:rPr lang="de-DE" sz="2400" dirty="0" smtClean="0"/>
              <a:t/>
            </a:r>
            <a:br>
              <a:rPr lang="de-DE" sz="2400" dirty="0" smtClean="0"/>
            </a:br>
            <a:r>
              <a:rPr lang="de-DE" sz="2000" i="1" dirty="0" smtClean="0">
                <a:solidFill>
                  <a:srgbClr val="00B050"/>
                </a:solidFill>
              </a:rPr>
              <a:t>Alles alte Kamellen, aber den Gesetzgeber interessiert es nicht…</a:t>
            </a:r>
            <a:endParaRPr lang="de-DE" sz="2400" i="1" dirty="0" smtClean="0">
              <a:solidFill>
                <a:srgbClr val="00B050"/>
              </a:solidFill>
            </a:endParaRPr>
          </a:p>
          <a:p>
            <a:pPr marL="457200" indent="-457200">
              <a:buFont typeface="+mj-lt"/>
              <a:buAutoNum type="arabicPeriod"/>
            </a:pPr>
            <a:endParaRPr lang="de-DE" sz="2000" dirty="0" smtClean="0"/>
          </a:p>
          <a:p>
            <a:endParaRPr lang="de-DE" dirty="0"/>
          </a:p>
        </p:txBody>
      </p:sp>
      <p:sp>
        <p:nvSpPr>
          <p:cNvPr id="3" name="Titel 2"/>
          <p:cNvSpPr>
            <a:spLocks noGrp="1"/>
          </p:cNvSpPr>
          <p:nvPr>
            <p:ph type="title"/>
          </p:nvPr>
        </p:nvSpPr>
        <p:spPr>
          <a:xfrm>
            <a:off x="838200" y="1348026"/>
            <a:ext cx="7467600" cy="861774"/>
          </a:xfrm>
        </p:spPr>
        <p:txBody>
          <a:bodyPr/>
          <a:lstStyle/>
          <a:p>
            <a:pPr algn="ctr">
              <a:lnSpc>
                <a:spcPct val="100000"/>
              </a:lnSpc>
            </a:pPr>
            <a:r>
              <a:rPr lang="de-DE" sz="3200" dirty="0" smtClean="0">
                <a:solidFill>
                  <a:srgbClr val="FF0000"/>
                </a:solidFill>
              </a:rPr>
              <a:t>Konstruktionsfehler</a:t>
            </a:r>
            <a:br>
              <a:rPr lang="de-DE" sz="3200" dirty="0" smtClean="0">
                <a:solidFill>
                  <a:srgbClr val="FF0000"/>
                </a:solidFill>
              </a:rPr>
            </a:br>
            <a:r>
              <a:rPr lang="de-DE" sz="2400" dirty="0" smtClean="0">
                <a:solidFill>
                  <a:srgbClr val="FF0000"/>
                </a:solidFill>
              </a:rPr>
              <a:t>…weitere</a:t>
            </a:r>
            <a:endParaRPr lang="de-DE" sz="3200" dirty="0">
              <a:solidFill>
                <a:srgbClr val="FF0000"/>
              </a:solidFill>
            </a:endParaRPr>
          </a:p>
        </p:txBody>
      </p:sp>
    </p:spTree>
    <p:extLst>
      <p:ext uri="{BB962C8B-B14F-4D97-AF65-F5344CB8AC3E}">
        <p14:creationId xmlns:p14="http://schemas.microsoft.com/office/powerpoint/2010/main" val="929203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1347559"/>
            <a:ext cx="7467600" cy="961802"/>
          </a:xfrm>
        </p:spPr>
        <p:txBody>
          <a:bodyPr/>
          <a:lstStyle/>
          <a:p>
            <a:pPr algn="ctr"/>
            <a:r>
              <a:rPr lang="de-DE" sz="3200" dirty="0" smtClean="0">
                <a:solidFill>
                  <a:srgbClr val="FF0000"/>
                </a:solidFill>
              </a:rPr>
              <a:t>Sind die Ziele tatsächlich erreicht?</a:t>
            </a:r>
            <a:r>
              <a:rPr lang="de-DE" sz="2800" dirty="0" smtClean="0">
                <a:solidFill>
                  <a:srgbClr val="FF0000"/>
                </a:solidFill>
              </a:rPr>
              <a:t/>
            </a:r>
            <a:br>
              <a:rPr lang="de-DE" sz="2800" dirty="0" smtClean="0">
                <a:solidFill>
                  <a:srgbClr val="FF0000"/>
                </a:solidFill>
              </a:rPr>
            </a:br>
            <a:endParaRPr lang="de-DE" dirty="0"/>
          </a:p>
        </p:txBody>
      </p:sp>
      <p:pic>
        <p:nvPicPr>
          <p:cNvPr id="28674" name="Picture 2"/>
          <p:cNvPicPr>
            <a:picLocks noGrp="1" noChangeAspect="1" noChangeArrowheads="1"/>
          </p:cNvPicPr>
          <p:nvPr>
            <p:ph idx="1"/>
          </p:nvPr>
        </p:nvPicPr>
        <p:blipFill>
          <a:blip r:embed="rId2"/>
          <a:srcRect/>
          <a:stretch>
            <a:fillRect/>
          </a:stretch>
        </p:blipFill>
        <p:spPr bwMode="auto">
          <a:xfrm>
            <a:off x="2408766" y="2564904"/>
            <a:ext cx="4326467" cy="3244850"/>
          </a:xfrm>
          <a:prstGeom prst="rect">
            <a:avLst/>
          </a:prstGeom>
          <a:noFill/>
          <a:ln w="38100">
            <a:solidFill>
              <a:srgbClr val="FF0000"/>
            </a:solidFill>
            <a:miter lim="800000"/>
            <a:headEnd/>
            <a:tailEnd/>
          </a:ln>
          <a:effectLst/>
        </p:spPr>
      </p:pic>
    </p:spTree>
    <p:extLst>
      <p:ext uri="{BB962C8B-B14F-4D97-AF65-F5344CB8AC3E}">
        <p14:creationId xmlns:p14="http://schemas.microsoft.com/office/powerpoint/2010/main" val="113924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060848"/>
            <a:ext cx="8424936" cy="4608512"/>
          </a:xfrm>
        </p:spPr>
        <p:txBody>
          <a:bodyPr/>
          <a:lstStyle/>
          <a:p>
            <a:pPr>
              <a:spcBef>
                <a:spcPts val="300"/>
              </a:spcBef>
              <a:spcAft>
                <a:spcPts val="600"/>
              </a:spcAft>
            </a:pPr>
            <a:r>
              <a:rPr lang="de-DE" sz="2400" b="1" i="1" dirty="0" smtClean="0">
                <a:solidFill>
                  <a:srgbClr val="FF0000"/>
                </a:solidFill>
              </a:rPr>
              <a:t>Ziel nicht erreicht! </a:t>
            </a:r>
          </a:p>
          <a:p>
            <a:pPr indent="447675">
              <a:lnSpc>
                <a:spcPct val="100000"/>
              </a:lnSpc>
              <a:spcBef>
                <a:spcPts val="300"/>
              </a:spcBef>
              <a:spcAft>
                <a:spcPts val="600"/>
              </a:spcAft>
              <a:buFont typeface="Wingdings" pitchFamily="2" charset="2"/>
              <a:buChar char="Ø"/>
            </a:pPr>
            <a:r>
              <a:rPr lang="de-DE" sz="2400" dirty="0" smtClean="0">
                <a:latin typeface="DIN-RegularAlternate" pitchFamily="2" charset="0"/>
              </a:rPr>
              <a:t>Enorme Beratungskosten! In aller Regel </a:t>
            </a:r>
            <a:r>
              <a:rPr lang="de-DE" sz="2400" b="1" dirty="0" smtClean="0">
                <a:latin typeface="DIN-RegularAlternate" pitchFamily="2" charset="0"/>
              </a:rPr>
              <a:t>kein 	Kostenvorteil </a:t>
            </a:r>
            <a:r>
              <a:rPr lang="de-DE" sz="2400" dirty="0" smtClean="0">
                <a:latin typeface="DIN-RegularAlternate" pitchFamily="2" charset="0"/>
              </a:rPr>
              <a:t>zu erzielen </a:t>
            </a:r>
            <a:r>
              <a:rPr lang="de-DE" dirty="0" smtClean="0">
                <a:latin typeface="DIN-RegularAlternate" pitchFamily="2" charset="0"/>
              </a:rPr>
              <a:t/>
            </a:r>
            <a:br>
              <a:rPr lang="de-DE" dirty="0" smtClean="0">
                <a:latin typeface="DIN-RegularAlternate" pitchFamily="2" charset="0"/>
              </a:rPr>
            </a:br>
            <a:r>
              <a:rPr lang="de-DE" dirty="0" smtClean="0">
                <a:latin typeface="DIN-RegularAlternate" pitchFamily="2" charset="0"/>
              </a:rPr>
              <a:t>	(Einzelheiten. s. </a:t>
            </a:r>
            <a:r>
              <a:rPr lang="de-DE" b="1" dirty="0" smtClean="0">
                <a:latin typeface="DIN-RegularAlternate" pitchFamily="2" charset="0"/>
              </a:rPr>
              <a:t>Hammes</a:t>
            </a:r>
            <a:r>
              <a:rPr lang="de-DE" dirty="0" smtClean="0">
                <a:latin typeface="DIN-RegularAlternate" pitchFamily="2" charset="0"/>
              </a:rPr>
              <a:t>, NZI 2017, 233 ff.; so auch </a:t>
            </a:r>
            <a:r>
              <a:rPr lang="de-DE" b="1" dirty="0" smtClean="0">
                <a:latin typeface="DIN-RegularAlternate" pitchFamily="2" charset="0"/>
              </a:rPr>
              <a:t>DAV</a:t>
            </a:r>
            <a:r>
              <a:rPr lang="de-DE" dirty="0" smtClean="0">
                <a:latin typeface="DIN-RegularAlternate" pitchFamily="2" charset="0"/>
              </a:rPr>
              <a:t> </a:t>
            </a:r>
            <a:r>
              <a:rPr lang="de-DE" dirty="0" err="1" smtClean="0">
                <a:latin typeface="DIN-RegularAlternate" pitchFamily="2" charset="0"/>
              </a:rPr>
              <a:t>aaO</a:t>
            </a:r>
            <a:r>
              <a:rPr lang="de-DE" dirty="0" smtClean="0">
                <a:latin typeface="DIN-RegularAlternate" pitchFamily="2" charset="0"/>
              </a:rPr>
              <a:t>., S. 3, 10: »</a:t>
            </a:r>
            <a:r>
              <a:rPr lang="de-DE" dirty="0" smtClean="0">
                <a:latin typeface="DIN-RegularAlternate" pitchFamily="2" charset="0"/>
                <a:cs typeface="Arial" pitchFamily="34" charset="0"/>
              </a:rPr>
              <a:t>Einsatz von Beratern gibt Anlass zur Sorge«, 	auch wegen explosiver Kostenausweitung; und </a:t>
            </a:r>
            <a:r>
              <a:rPr lang="de-DE" b="1" dirty="0" smtClean="0">
                <a:latin typeface="DIN-RegularAlternate" pitchFamily="2" charset="0"/>
                <a:cs typeface="Arial" pitchFamily="34" charset="0"/>
              </a:rPr>
              <a:t>BCG</a:t>
            </a:r>
            <a:r>
              <a:rPr lang="de-DE" dirty="0" smtClean="0">
                <a:latin typeface="DIN-RegularAlternate" pitchFamily="2" charset="0"/>
                <a:cs typeface="Arial" pitchFamily="34" charset="0"/>
              </a:rPr>
              <a:t>, </a:t>
            </a:r>
            <a:r>
              <a:rPr lang="de-DE" dirty="0" err="1" smtClean="0">
                <a:latin typeface="DIN-RegularAlternate" pitchFamily="2" charset="0"/>
                <a:cs typeface="Arial" pitchFamily="34" charset="0"/>
              </a:rPr>
              <a:t>aaO</a:t>
            </a:r>
            <a:r>
              <a:rPr lang="de-DE" dirty="0" smtClean="0">
                <a:latin typeface="DIN-RegularAlternate" pitchFamily="2" charset="0"/>
                <a:cs typeface="Arial" pitchFamily="34" charset="0"/>
              </a:rPr>
              <a:t>.: »Die von Gläubigern erwarteten Sanierungsbeiträge steigen 	tendenziell«.</a:t>
            </a:r>
            <a:r>
              <a:rPr lang="de-DE" dirty="0" smtClean="0">
                <a:latin typeface="DIN-RegularAlternate" pitchFamily="2" charset="0"/>
              </a:rPr>
              <a:t>)</a:t>
            </a:r>
            <a:endParaRPr lang="de-DE" sz="2400" dirty="0" smtClean="0">
              <a:latin typeface="DIN-RegularAlternate" pitchFamily="2" charset="0"/>
            </a:endParaRPr>
          </a:p>
          <a:p>
            <a:pPr lvl="2" indent="447675">
              <a:lnSpc>
                <a:spcPct val="100000"/>
              </a:lnSpc>
              <a:spcBef>
                <a:spcPts val="300"/>
              </a:spcBef>
              <a:spcAft>
                <a:spcPts val="600"/>
              </a:spcAft>
              <a:buFont typeface="Wingdings" pitchFamily="2" charset="2"/>
              <a:buChar char="Ø"/>
            </a:pPr>
            <a:r>
              <a:rPr lang="de-DE" sz="2400" dirty="0" smtClean="0"/>
              <a:t>Für Kleinunternehmen untragbar</a:t>
            </a:r>
            <a:r>
              <a:rPr lang="de-DE" dirty="0" smtClean="0"/>
              <a:t/>
            </a:r>
            <a:br>
              <a:rPr lang="de-DE" dirty="0" smtClean="0"/>
            </a:br>
            <a:r>
              <a:rPr lang="de-DE" dirty="0" smtClean="0"/>
              <a:t>	(Das typische Unternehmen in EVA hat ø € 4,5 Mio. Umsatz, 42 Mitarbeiter, </a:t>
            </a:r>
            <a:r>
              <a:rPr lang="de-DE" b="1" dirty="0" smtClean="0"/>
              <a:t>BCG</a:t>
            </a:r>
            <a:r>
              <a:rPr lang="de-DE" dirty="0" smtClean="0"/>
              <a:t>, </a:t>
            </a:r>
            <a:r>
              <a:rPr lang="de-DE" dirty="0" err="1" smtClean="0"/>
              <a:t>aaO</a:t>
            </a:r>
            <a:r>
              <a:rPr lang="de-DE" dirty="0" smtClean="0"/>
              <a:t>. S. 6).</a:t>
            </a:r>
          </a:p>
          <a:p>
            <a:pPr indent="447675">
              <a:lnSpc>
                <a:spcPct val="100000"/>
              </a:lnSpc>
              <a:spcBef>
                <a:spcPts val="300"/>
              </a:spcBef>
              <a:spcAft>
                <a:spcPts val="600"/>
              </a:spcAft>
              <a:buFont typeface="Wingdings" pitchFamily="2" charset="2"/>
              <a:buChar char="Ø"/>
            </a:pPr>
            <a:r>
              <a:rPr lang="de-DE" sz="2400" dirty="0" smtClean="0"/>
              <a:t>Natürliche Tendenz zur Haftungsvermeidung</a:t>
            </a:r>
          </a:p>
          <a:p>
            <a:pPr indent="447675">
              <a:lnSpc>
                <a:spcPct val="100000"/>
              </a:lnSpc>
              <a:spcBef>
                <a:spcPts val="0"/>
              </a:spcBef>
              <a:spcAft>
                <a:spcPts val="0"/>
              </a:spcAft>
              <a:buFont typeface="Wingdings" pitchFamily="2" charset="2"/>
              <a:buChar char="Ø"/>
            </a:pPr>
            <a:r>
              <a:rPr lang="de-DE" sz="2400" dirty="0" smtClean="0"/>
              <a:t>Kostenduplizierung bei gescheiterten Verfahren </a:t>
            </a:r>
            <a:br>
              <a:rPr lang="de-DE" sz="2400" dirty="0" smtClean="0"/>
            </a:br>
            <a:r>
              <a:rPr lang="de-DE" dirty="0" smtClean="0"/>
              <a:t>	(41 % aller bislang eröffneten Verfahren lt. </a:t>
            </a:r>
            <a:r>
              <a:rPr lang="de-DE" b="1" dirty="0" smtClean="0"/>
              <a:t>BCG</a:t>
            </a:r>
            <a:r>
              <a:rPr lang="de-DE" dirty="0" smtClean="0"/>
              <a:t>, </a:t>
            </a:r>
            <a:r>
              <a:rPr lang="de-DE" dirty="0" err="1" smtClean="0"/>
              <a:t>aaO</a:t>
            </a:r>
            <a:r>
              <a:rPr lang="de-DE" dirty="0" smtClean="0"/>
              <a:t>. S. 8; statistisch nicht erfasst sind die bereits bei 	Verfahrenseinleitung abgewiesenen Anträge).</a:t>
            </a:r>
          </a:p>
          <a:p>
            <a:pPr indent="447675">
              <a:lnSpc>
                <a:spcPct val="100000"/>
              </a:lnSpc>
              <a:spcBef>
                <a:spcPts val="300"/>
              </a:spcBef>
              <a:spcAft>
                <a:spcPts val="600"/>
              </a:spcAft>
              <a:buFont typeface="Wingdings" pitchFamily="2" charset="2"/>
              <a:buChar char="Ø"/>
            </a:pPr>
            <a:r>
              <a:rPr lang="de-DE" sz="2400" dirty="0" smtClean="0"/>
              <a:t>Übrigens: erst 31% der EVA-Verfahren sind 	abgeschlossen </a:t>
            </a:r>
            <a:r>
              <a:rPr lang="de-DE" dirty="0" smtClean="0"/>
              <a:t>(</a:t>
            </a:r>
            <a:r>
              <a:rPr lang="de-DE" b="1" dirty="0" smtClean="0"/>
              <a:t>BCG</a:t>
            </a:r>
            <a:r>
              <a:rPr lang="de-DE" dirty="0" smtClean="0"/>
              <a:t>, </a:t>
            </a:r>
            <a:r>
              <a:rPr lang="de-DE" dirty="0" err="1" smtClean="0"/>
              <a:t>aaO</a:t>
            </a:r>
            <a:r>
              <a:rPr lang="de-DE" dirty="0" smtClean="0"/>
              <a:t> S. 8).</a:t>
            </a:r>
          </a:p>
          <a:p>
            <a:pPr indent="447675">
              <a:lnSpc>
                <a:spcPct val="100000"/>
              </a:lnSpc>
              <a:spcBef>
                <a:spcPts val="300"/>
              </a:spcBef>
              <a:spcAft>
                <a:spcPts val="600"/>
              </a:spcAft>
            </a:pPr>
            <a:endParaRPr lang="de-DE" dirty="0" smtClean="0"/>
          </a:p>
        </p:txBody>
      </p:sp>
      <p:sp>
        <p:nvSpPr>
          <p:cNvPr id="3" name="Titel 2"/>
          <p:cNvSpPr>
            <a:spLocks noGrp="1"/>
          </p:cNvSpPr>
          <p:nvPr>
            <p:ph type="title"/>
          </p:nvPr>
        </p:nvSpPr>
        <p:spPr>
          <a:xfrm>
            <a:off x="287016" y="1340768"/>
            <a:ext cx="8605464" cy="519116"/>
          </a:xfrm>
        </p:spPr>
        <p:txBody>
          <a:bodyPr/>
          <a:lstStyle/>
          <a:p>
            <a:r>
              <a:rPr lang="de-DE" sz="3000" dirty="0" smtClean="0">
                <a:solidFill>
                  <a:srgbClr val="FF0000"/>
                </a:solidFill>
              </a:rPr>
              <a:t>zu 1) Bestmögliche Befriedigung der Gläubiger?</a:t>
            </a:r>
            <a:endParaRPr lang="de-DE" sz="3000" dirty="0">
              <a:solidFill>
                <a:srgbClr val="FF0000"/>
              </a:solidFill>
            </a:endParaRPr>
          </a:p>
        </p:txBody>
      </p:sp>
    </p:spTree>
    <p:extLst>
      <p:ext uri="{BB962C8B-B14F-4D97-AF65-F5344CB8AC3E}">
        <p14:creationId xmlns:p14="http://schemas.microsoft.com/office/powerpoint/2010/main" val="383010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1953270"/>
            <a:ext cx="8136904" cy="4315544"/>
          </a:xfrm>
        </p:spPr>
        <p:txBody>
          <a:bodyPr/>
          <a:lstStyle/>
          <a:p>
            <a:r>
              <a:rPr lang="de-DE" sz="2400" b="1" i="1" dirty="0" smtClean="0">
                <a:solidFill>
                  <a:srgbClr val="FF0000"/>
                </a:solidFill>
              </a:rPr>
              <a:t>Mit überwiegender Wahrscheinlichkeit nicht</a:t>
            </a:r>
            <a:r>
              <a:rPr lang="de-DE" sz="2400" i="1" dirty="0" smtClean="0"/>
              <a:t>…</a:t>
            </a:r>
          </a:p>
          <a:p>
            <a:pPr indent="447675">
              <a:lnSpc>
                <a:spcPct val="100000"/>
              </a:lnSpc>
              <a:buFont typeface="Wingdings" pitchFamily="2" charset="2"/>
              <a:buChar char="Ø"/>
            </a:pPr>
            <a:r>
              <a:rPr lang="de-DE" sz="2400" dirty="0" smtClean="0"/>
              <a:t>Isolierte </a:t>
            </a:r>
            <a:r>
              <a:rPr lang="de-DE" sz="2400" dirty="0" err="1" smtClean="0"/>
              <a:t>Praktikersicht</a:t>
            </a:r>
            <a:r>
              <a:rPr lang="de-DE" sz="2400" dirty="0" smtClean="0"/>
              <a:t>: Kein Unterschied zum 	Verhalten im Normalverfahren </a:t>
            </a:r>
            <a:r>
              <a:rPr lang="de-DE" sz="2400" dirty="0" smtClean="0">
                <a:solidFill>
                  <a:schemeClr val="accent6">
                    <a:lumMod val="75000"/>
                  </a:schemeClr>
                </a:solidFill>
              </a:rPr>
              <a:t>&gt; unrichtige§ 270b 	Bescheinigungen</a:t>
            </a:r>
            <a:r>
              <a:rPr lang="de-DE" sz="2400" dirty="0" smtClean="0"/>
              <a:t> </a:t>
            </a:r>
          </a:p>
          <a:p>
            <a:pPr indent="447675">
              <a:lnSpc>
                <a:spcPct val="100000"/>
              </a:lnSpc>
              <a:spcBef>
                <a:spcPts val="600"/>
              </a:spcBef>
              <a:buFont typeface="Wingdings" pitchFamily="2" charset="2"/>
              <a:buChar char="Ø"/>
            </a:pPr>
            <a:r>
              <a:rPr lang="de-DE" sz="2400" dirty="0" smtClean="0"/>
              <a:t>BCG: …kein Hinweis auf schnellere Antragstellung. 	Die hohe Quote von Übergängen in das </a:t>
            </a:r>
            <a:r>
              <a:rPr lang="de-DE" sz="2400" dirty="0" err="1" smtClean="0"/>
              <a:t>Regelverf</a:t>
            </a:r>
            <a:r>
              <a:rPr lang="de-DE" sz="2400" dirty="0" smtClean="0"/>
              <a:t>. 	sowie die eher mäßigen Ergebnisse sprechen eher 	dafür, dass die meisten Anträge nicht früher als vor  	Einführung des ESUG gestellt werden 	</a:t>
            </a:r>
            <a:r>
              <a:rPr lang="de-DE" dirty="0" smtClean="0"/>
              <a:t/>
            </a:r>
            <a:br>
              <a:rPr lang="de-DE" dirty="0" smtClean="0"/>
            </a:br>
            <a:r>
              <a:rPr lang="de-DE" dirty="0" smtClean="0"/>
              <a:t>	(BCG, </a:t>
            </a:r>
            <a:r>
              <a:rPr lang="de-DE" dirty="0" err="1" smtClean="0"/>
              <a:t>aaO</a:t>
            </a:r>
            <a:r>
              <a:rPr lang="de-DE" dirty="0" smtClean="0"/>
              <a:t>., S. 3).</a:t>
            </a:r>
          </a:p>
        </p:txBody>
      </p:sp>
      <p:sp>
        <p:nvSpPr>
          <p:cNvPr id="3" name="Titel 2"/>
          <p:cNvSpPr>
            <a:spLocks noGrp="1"/>
          </p:cNvSpPr>
          <p:nvPr>
            <p:ph type="title"/>
          </p:nvPr>
        </p:nvSpPr>
        <p:spPr>
          <a:xfrm>
            <a:off x="838200" y="1399529"/>
            <a:ext cx="7467600" cy="519116"/>
          </a:xfrm>
        </p:spPr>
        <p:txBody>
          <a:bodyPr/>
          <a:lstStyle/>
          <a:p>
            <a:r>
              <a:rPr lang="de-DE" sz="3000" dirty="0" smtClean="0">
                <a:solidFill>
                  <a:srgbClr val="FF0000"/>
                </a:solidFill>
              </a:rPr>
              <a:t>Zu 2) Rechtzeitigere Antragstellung?</a:t>
            </a:r>
            <a:endParaRPr lang="de-DE" sz="3000" dirty="0">
              <a:solidFill>
                <a:srgbClr val="FF0000"/>
              </a:solidFill>
            </a:endParaRPr>
          </a:p>
        </p:txBody>
      </p:sp>
    </p:spTree>
    <p:extLst>
      <p:ext uri="{BB962C8B-B14F-4D97-AF65-F5344CB8AC3E}">
        <p14:creationId xmlns:p14="http://schemas.microsoft.com/office/powerpoint/2010/main" val="76510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307" y="4457897"/>
            <a:ext cx="1119981" cy="1627323"/>
          </a:xfrm>
          <a:prstGeom prst="rect">
            <a:avLst/>
          </a:prstGeom>
        </p:spPr>
      </p:pic>
      <p:sp>
        <p:nvSpPr>
          <p:cNvPr id="6" name="Titel 5"/>
          <p:cNvSpPr>
            <a:spLocks noGrp="1"/>
          </p:cNvSpPr>
          <p:nvPr>
            <p:ph type="title"/>
          </p:nvPr>
        </p:nvSpPr>
        <p:spPr>
          <a:xfrm>
            <a:off x="358775" y="239713"/>
            <a:ext cx="7808913" cy="1087437"/>
          </a:xfrm>
        </p:spPr>
        <p:txBody>
          <a:bodyPr>
            <a:normAutofit/>
          </a:bodyPr>
          <a:lstStyle/>
          <a:p>
            <a:r>
              <a:rPr lang="de-DE" sz="2800" dirty="0" smtClean="0"/>
              <a:t>Der Mensch – und das Gesetz – wächst mit seinen Aufgaben….</a:t>
            </a:r>
            <a:endParaRPr lang="de-DE" sz="2800" dirty="0"/>
          </a:p>
        </p:txBody>
      </p:sp>
      <p:sp>
        <p:nvSpPr>
          <p:cNvPr id="2" name="Textfeld 1"/>
          <p:cNvSpPr txBox="1"/>
          <p:nvPr/>
        </p:nvSpPr>
        <p:spPr>
          <a:xfrm>
            <a:off x="358776" y="2457023"/>
            <a:ext cx="8494713" cy="1077218"/>
          </a:xfrm>
          <a:prstGeom prst="rect">
            <a:avLst/>
          </a:prstGeom>
          <a:noFill/>
        </p:spPr>
        <p:txBody>
          <a:bodyPr wrap="square" rtlCol="0">
            <a:spAutoFit/>
          </a:bodyPr>
          <a:lstStyle/>
          <a:p>
            <a:r>
              <a:rPr lang="de-DE" sz="1600" dirty="0" smtClean="0"/>
              <a:t>Bei der Evaluation des ESUG und der Forderung nach einer „Insolvenzkultur“ in Deutschland muss man sich aber m.E. den geschichtlichen Hintergrund insbesondere im Vergleich zu den U.S.A. vor Augen führen, deren </a:t>
            </a:r>
            <a:r>
              <a:rPr lang="de-DE" sz="1600" i="1" dirty="0" smtClean="0"/>
              <a:t>Chapter 11</a:t>
            </a:r>
            <a:r>
              <a:rPr lang="de-DE" sz="1600" dirty="0" smtClean="0"/>
              <a:t> </a:t>
            </a:r>
            <a:r>
              <a:rPr lang="de-DE" sz="1600" dirty="0"/>
              <a:t>u</a:t>
            </a:r>
            <a:r>
              <a:rPr lang="de-DE" sz="1600" dirty="0" smtClean="0"/>
              <a:t>nd </a:t>
            </a:r>
            <a:r>
              <a:rPr lang="de-DE" sz="1600" i="1" dirty="0" err="1" smtClean="0"/>
              <a:t>debtor</a:t>
            </a:r>
            <a:r>
              <a:rPr lang="de-DE" sz="1600" i="1" dirty="0" smtClean="0"/>
              <a:t> in </a:t>
            </a:r>
            <a:r>
              <a:rPr lang="de-DE" sz="1600" i="1" dirty="0" err="1" smtClean="0"/>
              <a:t>possession</a:t>
            </a:r>
            <a:r>
              <a:rPr lang="de-DE" sz="1600" i="1" dirty="0" smtClean="0"/>
              <a:t> </a:t>
            </a:r>
            <a:r>
              <a:rPr lang="de-DE" sz="1600" i="1" dirty="0" err="1" smtClean="0"/>
              <a:t>Procedures</a:t>
            </a:r>
            <a:r>
              <a:rPr lang="de-DE" sz="1600" dirty="0" smtClean="0"/>
              <a:t> jedenfalls im Geiste Pate gestanden haben:</a:t>
            </a:r>
            <a:endParaRPr lang="de-DE" sz="1600" i="1" dirty="0"/>
          </a:p>
        </p:txBody>
      </p:sp>
      <p:sp>
        <p:nvSpPr>
          <p:cNvPr id="17" name="Titel 5"/>
          <p:cNvSpPr txBox="1">
            <a:spLocks/>
          </p:cNvSpPr>
          <p:nvPr/>
        </p:nvSpPr>
        <p:spPr>
          <a:xfrm>
            <a:off x="1044575" y="1443673"/>
            <a:ext cx="7808913" cy="1087437"/>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3"/>
                </a:solidFill>
                <a:latin typeface="Times New Roman" panose="02020603050405020304" pitchFamily="18" charset="0"/>
                <a:ea typeface="+mj-ea"/>
                <a:cs typeface="Times New Roman" panose="02020603050405020304" pitchFamily="18" charset="0"/>
              </a:defRPr>
            </a:lvl1pPr>
          </a:lstStyle>
          <a:p>
            <a:pPr algn="r"/>
            <a:r>
              <a:rPr lang="de-DE" sz="2800" dirty="0" smtClean="0"/>
              <a:t>…doch das Gras wächst nicht schneller,</a:t>
            </a:r>
          </a:p>
          <a:p>
            <a:pPr algn="r"/>
            <a:r>
              <a:rPr lang="de-DE" sz="2800" dirty="0" smtClean="0"/>
              <a:t>wenn man daran zieht!</a:t>
            </a:r>
            <a:endParaRPr lang="de-DE" sz="2800" dirty="0"/>
          </a:p>
        </p:txBody>
      </p:sp>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4" name="Textfeld 3"/>
          <p:cNvSpPr txBox="1"/>
          <p:nvPr/>
        </p:nvSpPr>
        <p:spPr>
          <a:xfrm>
            <a:off x="1478647" y="3704743"/>
            <a:ext cx="848681" cy="461665"/>
          </a:xfrm>
          <a:prstGeom prst="rect">
            <a:avLst/>
          </a:prstGeom>
          <a:noFill/>
        </p:spPr>
        <p:txBody>
          <a:bodyPr wrap="square" rtlCol="0">
            <a:spAutoFit/>
          </a:bodyPr>
          <a:lstStyle/>
          <a:p>
            <a:pPr algn="ctr"/>
            <a:r>
              <a:rPr lang="de-DE" sz="2400" b="1" dirty="0" smtClean="0">
                <a:solidFill>
                  <a:schemeClr val="accent3"/>
                </a:solidFill>
              </a:rPr>
              <a:t>USA</a:t>
            </a:r>
            <a:endParaRPr lang="de-DE" sz="2400" b="1" dirty="0">
              <a:solidFill>
                <a:schemeClr val="accent3"/>
              </a:solidFill>
            </a:endParaRPr>
          </a:p>
        </p:txBody>
      </p:sp>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53258">
            <a:off x="452651" y="4298999"/>
            <a:ext cx="1004247" cy="780327"/>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811" y="4843780"/>
            <a:ext cx="2078355" cy="1385570"/>
          </a:xfrm>
          <a:prstGeom prst="rect">
            <a:avLst/>
          </a:prstGeom>
        </p:spPr>
      </p:pic>
      <p:pic>
        <p:nvPicPr>
          <p:cNvPr id="20" name="Grafi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8124">
            <a:off x="2298444" y="4274105"/>
            <a:ext cx="974623" cy="778510"/>
          </a:xfrm>
          <a:prstGeom prst="rect">
            <a:avLst/>
          </a:prstGeom>
        </p:spPr>
      </p:pic>
      <p:sp>
        <p:nvSpPr>
          <p:cNvPr id="22" name="Pfeil nach links und rechts 21"/>
          <p:cNvSpPr/>
          <p:nvPr/>
        </p:nvSpPr>
        <p:spPr>
          <a:xfrm>
            <a:off x="1521988" y="4390854"/>
            <a:ext cx="762000" cy="355600"/>
          </a:xfrm>
          <a:prstGeom prst="leftRightArrow">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26" name="Picture 2" descr="C:\Program Files (x86)\Microsoft Office\MEDIA\CAGCAT10\j0293828.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3592" y="4568654"/>
            <a:ext cx="513923" cy="541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p:cNvSpPr txBox="1"/>
          <p:nvPr/>
        </p:nvSpPr>
        <p:spPr>
          <a:xfrm>
            <a:off x="5678141" y="3704743"/>
            <a:ext cx="2625569" cy="461665"/>
          </a:xfrm>
          <a:prstGeom prst="rect">
            <a:avLst/>
          </a:prstGeom>
          <a:noFill/>
        </p:spPr>
        <p:txBody>
          <a:bodyPr wrap="square" rtlCol="0">
            <a:spAutoFit/>
          </a:bodyPr>
          <a:lstStyle/>
          <a:p>
            <a:pPr algn="ctr"/>
            <a:r>
              <a:rPr lang="de-DE" sz="2400" b="1" dirty="0" smtClean="0">
                <a:solidFill>
                  <a:schemeClr val="accent3"/>
                </a:solidFill>
              </a:rPr>
              <a:t>Kontinentaleuropa</a:t>
            </a:r>
            <a:endParaRPr lang="de-DE" sz="2400" b="1" dirty="0">
              <a:solidFill>
                <a:schemeClr val="accent3"/>
              </a:solidFill>
            </a:endParaRPr>
          </a:p>
        </p:txBody>
      </p:sp>
      <p:pic>
        <p:nvPicPr>
          <p:cNvPr id="25" name="Grafik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13389">
            <a:off x="7224274" y="4530058"/>
            <a:ext cx="957775" cy="1280745"/>
          </a:xfrm>
          <a:prstGeom prst="rect">
            <a:avLst/>
          </a:prstGeom>
        </p:spPr>
      </p:pic>
      <p:sp>
        <p:nvSpPr>
          <p:cNvPr id="26" name="Textfeld 25"/>
          <p:cNvSpPr txBox="1"/>
          <p:nvPr/>
        </p:nvSpPr>
        <p:spPr>
          <a:xfrm rot="16200000">
            <a:off x="2487724" y="4901577"/>
            <a:ext cx="2118786" cy="646331"/>
          </a:xfrm>
          <a:prstGeom prst="rect">
            <a:avLst/>
          </a:prstGeom>
          <a:noFill/>
        </p:spPr>
        <p:txBody>
          <a:bodyPr wrap="none" rtlCol="0">
            <a:spAutoFit/>
          </a:bodyPr>
          <a:lstStyle/>
          <a:p>
            <a:pPr algn="ctr"/>
            <a:r>
              <a:rPr lang="de-DE" b="1" dirty="0" smtClean="0"/>
              <a:t>schuldnerbezogenes</a:t>
            </a:r>
          </a:p>
          <a:p>
            <a:pPr algn="ctr"/>
            <a:r>
              <a:rPr lang="de-DE" b="1" dirty="0" smtClean="0"/>
              <a:t> Verfahren</a:t>
            </a:r>
            <a:endParaRPr lang="de-DE" b="1" dirty="0"/>
          </a:p>
        </p:txBody>
      </p:sp>
      <p:sp>
        <p:nvSpPr>
          <p:cNvPr id="28" name="Textfeld 27"/>
          <p:cNvSpPr txBox="1"/>
          <p:nvPr/>
        </p:nvSpPr>
        <p:spPr>
          <a:xfrm rot="5400000">
            <a:off x="3988302" y="4901577"/>
            <a:ext cx="2190344" cy="646331"/>
          </a:xfrm>
          <a:prstGeom prst="rect">
            <a:avLst/>
          </a:prstGeom>
          <a:noFill/>
        </p:spPr>
        <p:txBody>
          <a:bodyPr wrap="none" rtlCol="0">
            <a:spAutoFit/>
          </a:bodyPr>
          <a:lstStyle/>
          <a:p>
            <a:pPr algn="ctr"/>
            <a:r>
              <a:rPr lang="de-DE" b="1" dirty="0" smtClean="0"/>
              <a:t>gläubigergetriebenes</a:t>
            </a:r>
          </a:p>
          <a:p>
            <a:pPr algn="ctr"/>
            <a:r>
              <a:rPr lang="de-DE" b="1" dirty="0" smtClean="0"/>
              <a:t> Verfahren</a:t>
            </a:r>
            <a:endParaRPr lang="de-DE" b="1" dirty="0"/>
          </a:p>
        </p:txBody>
      </p:sp>
      <p:sp>
        <p:nvSpPr>
          <p:cNvPr id="29" name="Pfeil nach links und rechts 28"/>
          <p:cNvSpPr/>
          <p:nvPr/>
        </p:nvSpPr>
        <p:spPr>
          <a:xfrm>
            <a:off x="3877744" y="5046942"/>
            <a:ext cx="882564" cy="355600"/>
          </a:xfrm>
          <a:prstGeom prst="leftRightArrow">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31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4" grpId="0"/>
      <p:bldP spid="22" grpId="0" animBg="1"/>
      <p:bldP spid="24" grpId="0"/>
      <p:bldP spid="26" grpId="0"/>
      <p:bldP spid="28"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2060848"/>
            <a:ext cx="7920880" cy="4680520"/>
          </a:xfrm>
        </p:spPr>
        <p:txBody>
          <a:bodyPr/>
          <a:lstStyle/>
          <a:p>
            <a:r>
              <a:rPr lang="de-DE" sz="2400" b="1" i="1" dirty="0" smtClean="0">
                <a:solidFill>
                  <a:srgbClr val="FF0000"/>
                </a:solidFill>
              </a:rPr>
              <a:t>Verfahren steht offen wie ein Scheunentor…</a:t>
            </a:r>
          </a:p>
          <a:p>
            <a:pPr indent="447675">
              <a:lnSpc>
                <a:spcPct val="100000"/>
              </a:lnSpc>
              <a:spcBef>
                <a:spcPts val="600"/>
              </a:spcBef>
              <a:buFont typeface="Wingdings" pitchFamily="2" charset="2"/>
              <a:buChar char="Ø"/>
            </a:pPr>
            <a:r>
              <a:rPr lang="de-DE" sz="2400" dirty="0" smtClean="0"/>
              <a:t>Wirtschaftskriminelle verschaffen sich Zugang zum 	Verfahren</a:t>
            </a:r>
          </a:p>
          <a:p>
            <a:pPr indent="447675">
              <a:lnSpc>
                <a:spcPct val="100000"/>
              </a:lnSpc>
              <a:spcBef>
                <a:spcPts val="600"/>
              </a:spcBef>
              <a:buFont typeface="Wingdings" pitchFamily="2" charset="2"/>
              <a:buChar char="Ø"/>
            </a:pPr>
            <a:r>
              <a:rPr lang="de-DE" sz="2400" dirty="0" smtClean="0"/>
              <a:t>vgl. Fälle bei Frind, ZIP 2017, 933 ff.</a:t>
            </a:r>
          </a:p>
          <a:p>
            <a:pPr indent="447675">
              <a:lnSpc>
                <a:spcPct val="100000"/>
              </a:lnSpc>
              <a:spcBef>
                <a:spcPts val="600"/>
              </a:spcBef>
              <a:buFont typeface="Wingdings" pitchFamily="2" charset="2"/>
              <a:buChar char="Ø"/>
            </a:pPr>
            <a:r>
              <a:rPr lang="de-DE" sz="2400" dirty="0" smtClean="0"/>
              <a:t>Auch Berater muss vertrauenswürdig sein</a:t>
            </a:r>
          </a:p>
          <a:p>
            <a:pPr indent="447675">
              <a:lnSpc>
                <a:spcPct val="100000"/>
              </a:lnSpc>
              <a:spcBef>
                <a:spcPts val="600"/>
              </a:spcBef>
              <a:buFont typeface="Wingdings" pitchFamily="2" charset="2"/>
              <a:buChar char="Ø"/>
            </a:pPr>
            <a:r>
              <a:rPr lang="de-DE" sz="2400" dirty="0" smtClean="0"/>
              <a:t>Bedenken an der Zuverlässigkeit des Schuldners 	werden durch die Beauftragung eines 	Insolvenzexperten 	nicht ausgeräumt</a:t>
            </a:r>
          </a:p>
          <a:p>
            <a:pPr indent="447675">
              <a:lnSpc>
                <a:spcPct val="100000"/>
              </a:lnSpc>
              <a:spcBef>
                <a:spcPts val="600"/>
              </a:spcBef>
              <a:buFont typeface="Wingdings" pitchFamily="2" charset="2"/>
              <a:buChar char="Ø"/>
            </a:pPr>
            <a:r>
              <a:rPr lang="de-DE" sz="2400" dirty="0" smtClean="0"/>
              <a:t>	</a:t>
            </a:r>
            <a:r>
              <a:rPr lang="de-DE" sz="2400" b="1" dirty="0" smtClean="0">
                <a:solidFill>
                  <a:schemeClr val="accent6">
                    <a:lumMod val="75000"/>
                  </a:schemeClr>
                </a:solidFill>
              </a:rPr>
              <a:t>Fallbeispiel: 	»Der Großhändler«</a:t>
            </a:r>
            <a:endParaRPr lang="de-DE" sz="2400" dirty="0" smtClean="0"/>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i="1" dirty="0" smtClean="0"/>
          </a:p>
        </p:txBody>
      </p:sp>
      <p:sp>
        <p:nvSpPr>
          <p:cNvPr id="3" name="Titel 2"/>
          <p:cNvSpPr>
            <a:spLocks noGrp="1"/>
          </p:cNvSpPr>
          <p:nvPr>
            <p:ph type="title"/>
          </p:nvPr>
        </p:nvSpPr>
        <p:spPr>
          <a:xfrm>
            <a:off x="0" y="1399529"/>
            <a:ext cx="9144000" cy="519116"/>
          </a:xfrm>
        </p:spPr>
        <p:txBody>
          <a:bodyPr/>
          <a:lstStyle/>
          <a:p>
            <a:pPr algn="ctr"/>
            <a:r>
              <a:rPr lang="de-DE" sz="3000" dirty="0" smtClean="0">
                <a:solidFill>
                  <a:srgbClr val="FF0000"/>
                </a:solidFill>
              </a:rPr>
              <a:t>zu 3) EVA nur für vertrauenswürdige Schuldner?</a:t>
            </a:r>
            <a:endParaRPr lang="de-DE" sz="3000" dirty="0">
              <a:solidFill>
                <a:srgbClr val="FF0000"/>
              </a:solidFill>
            </a:endParaRPr>
          </a:p>
        </p:txBody>
      </p:sp>
    </p:spTree>
    <p:extLst>
      <p:ext uri="{BB962C8B-B14F-4D97-AF65-F5344CB8AC3E}">
        <p14:creationId xmlns:p14="http://schemas.microsoft.com/office/powerpoint/2010/main" val="3042941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2060848"/>
            <a:ext cx="8136904" cy="4608512"/>
          </a:xfrm>
        </p:spPr>
        <p:txBody>
          <a:bodyPr/>
          <a:lstStyle/>
          <a:p>
            <a:r>
              <a:rPr lang="de-DE" sz="2400" b="1" i="1" dirty="0" smtClean="0">
                <a:solidFill>
                  <a:srgbClr val="FF0000"/>
                </a:solidFill>
              </a:rPr>
              <a:t>Grundsätzlich: ja, aber es kommt auf die Beteiligten an…</a:t>
            </a:r>
          </a:p>
          <a:p>
            <a:pPr lvl="0" indent="447675">
              <a:lnSpc>
                <a:spcPct val="100000"/>
              </a:lnSpc>
              <a:buFont typeface="Wingdings" pitchFamily="2" charset="2"/>
              <a:buChar char="Ø"/>
            </a:pPr>
            <a:r>
              <a:rPr lang="de-DE" sz="2400" dirty="0" smtClean="0">
                <a:latin typeface="Arial" pitchFamily="34" charset="0"/>
                <a:ea typeface="Times New Roman" pitchFamily="18" charset="0"/>
                <a:cs typeface="Arial" pitchFamily="34" charset="0"/>
              </a:rPr>
              <a:t>unkritische Übernahme von Besetzungsvorschlägen 	des Schuldnerberaters, unvollständige Gläubigerlisten</a:t>
            </a:r>
          </a:p>
          <a:p>
            <a:pPr lvl="0" indent="447675">
              <a:lnSpc>
                <a:spcPct val="100000"/>
              </a:lnSpc>
              <a:buFont typeface="Wingdings" pitchFamily="2" charset="2"/>
              <a:buChar char="Ø"/>
            </a:pPr>
            <a:r>
              <a:rPr lang="de-DE" sz="2400" dirty="0" smtClean="0">
                <a:latin typeface="Arial" pitchFamily="34" charset="0"/>
                <a:ea typeface="Times New Roman" pitchFamily="18" charset="0"/>
                <a:cs typeface="Arial" pitchFamily="34" charset="0"/>
              </a:rPr>
              <a:t>Unart der »präsumtiven vorl. Gläubigerausschüsse«</a:t>
            </a:r>
          </a:p>
          <a:p>
            <a:pPr lvl="0" indent="447675">
              <a:lnSpc>
                <a:spcPct val="100000"/>
              </a:lnSpc>
              <a:buFont typeface="Wingdings" pitchFamily="2" charset="2"/>
              <a:buChar char="Ø"/>
            </a:pPr>
            <a:r>
              <a:rPr lang="de-DE" sz="2400" dirty="0" smtClean="0">
                <a:latin typeface="Arial" pitchFamily="34" charset="0"/>
                <a:ea typeface="Times New Roman" pitchFamily="18" charset="0"/>
                <a:cs typeface="Arial" pitchFamily="34" charset="0"/>
              </a:rPr>
              <a:t>mangelhafte Qualifikation der Mitglieder</a:t>
            </a:r>
          </a:p>
          <a:p>
            <a:pPr lvl="0" indent="447675">
              <a:lnSpc>
                <a:spcPct val="100000"/>
              </a:lnSpc>
              <a:buFont typeface="Wingdings" pitchFamily="2" charset="2"/>
              <a:buChar char="Ø"/>
            </a:pPr>
            <a:r>
              <a:rPr lang="de-DE" sz="2400" dirty="0" smtClean="0">
                <a:latin typeface="Arial" pitchFamily="34" charset="0"/>
                <a:ea typeface="Times New Roman" pitchFamily="18" charset="0"/>
                <a:cs typeface="Arial" pitchFamily="34" charset="0"/>
              </a:rPr>
              <a:t>unverhohlene Instrumentalisierung durch Berater</a:t>
            </a:r>
          </a:p>
          <a:p>
            <a:pPr lvl="0" algn="ctr"/>
            <a:r>
              <a:rPr lang="de-DE" sz="2000" dirty="0" smtClean="0">
                <a:solidFill>
                  <a:srgbClr val="00B050"/>
                </a:solidFill>
                <a:latin typeface="Arial" pitchFamily="34" charset="0"/>
                <a:ea typeface="Times New Roman" pitchFamily="18" charset="0"/>
                <a:cs typeface="Arial" pitchFamily="34" charset="0"/>
              </a:rPr>
              <a:t>»Man solle sich lieber um den Gläubigerstandort Deutschland kümmern (als den Sanierungsstandort). Sonst wollen keine Gläubiger mehr deutsche Schuldner haben!« </a:t>
            </a:r>
            <a:br>
              <a:rPr lang="de-DE" sz="2000" dirty="0" smtClean="0">
                <a:solidFill>
                  <a:srgbClr val="00B050"/>
                </a:solidFill>
                <a:latin typeface="Arial" pitchFamily="34" charset="0"/>
                <a:ea typeface="Times New Roman" pitchFamily="18" charset="0"/>
                <a:cs typeface="Arial" pitchFamily="34" charset="0"/>
              </a:rPr>
            </a:br>
            <a:r>
              <a:rPr lang="de-DE" sz="2000" dirty="0" smtClean="0">
                <a:solidFill>
                  <a:srgbClr val="00B050"/>
                </a:solidFill>
                <a:latin typeface="Arial" pitchFamily="34" charset="0"/>
                <a:ea typeface="Times New Roman" pitchFamily="18" charset="0"/>
                <a:cs typeface="Arial" pitchFamily="34" charset="0"/>
              </a:rPr>
              <a:t>(</a:t>
            </a:r>
            <a:r>
              <a:rPr lang="de-DE" sz="2000" i="1" dirty="0" smtClean="0">
                <a:solidFill>
                  <a:srgbClr val="00B050"/>
                </a:solidFill>
                <a:latin typeface="Arial" pitchFamily="34" charset="0"/>
                <a:ea typeface="Times New Roman" pitchFamily="18" charset="0"/>
                <a:cs typeface="Arial" pitchFamily="34" charset="0"/>
              </a:rPr>
              <a:t>Lüke</a:t>
            </a:r>
            <a:r>
              <a:rPr lang="de-DE" sz="2000" dirty="0" smtClean="0">
                <a:solidFill>
                  <a:srgbClr val="00B050"/>
                </a:solidFill>
                <a:latin typeface="Arial" pitchFamily="34" charset="0"/>
                <a:ea typeface="Times New Roman" pitchFamily="18" charset="0"/>
                <a:cs typeface="Arial" pitchFamily="34" charset="0"/>
              </a:rPr>
              <a:t>, ZIP 2010, 1371) </a:t>
            </a:r>
            <a:endParaRPr lang="de-DE" sz="2000" dirty="0" smtClean="0">
              <a:solidFill>
                <a:srgbClr val="00B050"/>
              </a:solidFill>
              <a:latin typeface="Arial" pitchFamily="34" charset="0"/>
              <a:cs typeface="Arial" pitchFamily="34" charset="0"/>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i="1" dirty="0" smtClean="0"/>
          </a:p>
        </p:txBody>
      </p:sp>
      <p:sp>
        <p:nvSpPr>
          <p:cNvPr id="3" name="Titel 2"/>
          <p:cNvSpPr>
            <a:spLocks noGrp="1"/>
          </p:cNvSpPr>
          <p:nvPr>
            <p:ph type="title"/>
          </p:nvPr>
        </p:nvSpPr>
        <p:spPr>
          <a:xfrm>
            <a:off x="0" y="1399529"/>
            <a:ext cx="9144000" cy="577081"/>
          </a:xfrm>
        </p:spPr>
        <p:txBody>
          <a:bodyPr/>
          <a:lstStyle/>
          <a:p>
            <a:pPr algn="ctr"/>
            <a:r>
              <a:rPr lang="de-DE" sz="3000" dirty="0" smtClean="0">
                <a:solidFill>
                  <a:srgbClr val="FF0000"/>
                </a:solidFill>
              </a:rPr>
              <a:t>Zu 4) Stärkung des Gläubigereinflusses?</a:t>
            </a:r>
            <a:endParaRPr lang="de-DE" sz="3000" dirty="0">
              <a:solidFill>
                <a:srgbClr val="FF0000"/>
              </a:solidFill>
            </a:endParaRPr>
          </a:p>
        </p:txBody>
      </p:sp>
    </p:spTree>
    <p:extLst>
      <p:ext uri="{BB962C8B-B14F-4D97-AF65-F5344CB8AC3E}">
        <p14:creationId xmlns:p14="http://schemas.microsoft.com/office/powerpoint/2010/main" val="604819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2060848"/>
            <a:ext cx="8568952" cy="4248472"/>
          </a:xfrm>
        </p:spPr>
        <p:txBody>
          <a:bodyPr/>
          <a:lstStyle/>
          <a:p>
            <a:r>
              <a:rPr lang="de-DE" sz="2400" b="1" i="1" dirty="0" smtClean="0">
                <a:solidFill>
                  <a:srgbClr val="FF0000"/>
                </a:solidFill>
              </a:rPr>
              <a:t>Nein, nein und nochmals nein! Ausnahmen bestätigen die Regel.</a:t>
            </a:r>
          </a:p>
          <a:p>
            <a:pPr indent="447675">
              <a:buFont typeface="Wingdings" pitchFamily="2" charset="2"/>
              <a:buChar char="Ø"/>
            </a:pPr>
            <a:r>
              <a:rPr lang="de-DE" sz="2400" dirty="0" smtClean="0"/>
              <a:t>Kosten des Insolvenzmanagements</a:t>
            </a:r>
          </a:p>
          <a:p>
            <a:pPr indent="447675">
              <a:buFont typeface="Wingdings" pitchFamily="2" charset="2"/>
              <a:buChar char="Ø"/>
            </a:pPr>
            <a:r>
              <a:rPr lang="de-DE" sz="2400" dirty="0" smtClean="0"/>
              <a:t>Kosten des Gläubigerausschusses</a:t>
            </a:r>
          </a:p>
          <a:p>
            <a:pPr indent="447675">
              <a:buFont typeface="Wingdings" pitchFamily="2" charset="2"/>
              <a:buChar char="Ø"/>
            </a:pPr>
            <a:r>
              <a:rPr lang="de-DE" sz="2400" dirty="0" smtClean="0"/>
              <a:t>Kosten des Scheiterns der EVA (hohe Wahrscheinlichkeit)</a:t>
            </a:r>
          </a:p>
          <a:p>
            <a:pPr indent="447675">
              <a:buFont typeface="Wingdings" pitchFamily="2" charset="2"/>
              <a:buChar char="Ø"/>
            </a:pPr>
            <a:r>
              <a:rPr lang="de-DE" sz="2400" dirty="0" smtClean="0"/>
              <a:t>Kosten besonderer Sanierungsgeschäftsführer</a:t>
            </a:r>
          </a:p>
          <a:p>
            <a:pPr indent="447675">
              <a:buFont typeface="Wingdings" pitchFamily="2" charset="2"/>
              <a:buChar char="Ø"/>
            </a:pPr>
            <a:r>
              <a:rPr lang="de-DE" sz="1600" dirty="0" smtClean="0"/>
              <a:t>ausführlich </a:t>
            </a:r>
            <a:r>
              <a:rPr lang="de-DE" sz="1600" b="1" dirty="0" smtClean="0"/>
              <a:t>Hammes</a:t>
            </a:r>
            <a:r>
              <a:rPr lang="de-DE" sz="1600" dirty="0" smtClean="0"/>
              <a:t>, NZI 2017, 233 ff.</a:t>
            </a: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i="1" dirty="0" smtClean="0"/>
          </a:p>
        </p:txBody>
      </p:sp>
      <p:sp>
        <p:nvSpPr>
          <p:cNvPr id="3" name="Titel 2"/>
          <p:cNvSpPr>
            <a:spLocks noGrp="1"/>
          </p:cNvSpPr>
          <p:nvPr>
            <p:ph type="title"/>
          </p:nvPr>
        </p:nvSpPr>
        <p:spPr>
          <a:xfrm>
            <a:off x="0" y="1399529"/>
            <a:ext cx="9144000" cy="577081"/>
          </a:xfrm>
        </p:spPr>
        <p:txBody>
          <a:bodyPr/>
          <a:lstStyle/>
          <a:p>
            <a:pPr algn="ctr"/>
            <a:r>
              <a:rPr lang="de-DE" sz="3000" dirty="0" smtClean="0">
                <a:solidFill>
                  <a:srgbClr val="FF0000"/>
                </a:solidFill>
              </a:rPr>
              <a:t>Zu 5) Verbilligung des Verfahrens? </a:t>
            </a:r>
            <a:endParaRPr lang="de-DE" sz="3000" dirty="0">
              <a:solidFill>
                <a:srgbClr val="FF0000"/>
              </a:solidFill>
            </a:endParaRPr>
          </a:p>
        </p:txBody>
      </p:sp>
    </p:spTree>
    <p:extLst>
      <p:ext uri="{BB962C8B-B14F-4D97-AF65-F5344CB8AC3E}">
        <p14:creationId xmlns:p14="http://schemas.microsoft.com/office/powerpoint/2010/main" val="299992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2060848"/>
            <a:ext cx="8424936" cy="4320480"/>
          </a:xfrm>
        </p:spPr>
        <p:txBody>
          <a:bodyPr/>
          <a:lstStyle/>
          <a:p>
            <a:r>
              <a:rPr lang="de-DE" sz="2400" b="1" i="1" dirty="0" smtClean="0">
                <a:solidFill>
                  <a:srgbClr val="FF0000"/>
                </a:solidFill>
              </a:rPr>
              <a:t>Grundsätzlich nicht…</a:t>
            </a:r>
          </a:p>
          <a:p>
            <a:pPr indent="447675">
              <a:lnSpc>
                <a:spcPct val="100000"/>
              </a:lnSpc>
              <a:spcBef>
                <a:spcPts val="600"/>
              </a:spcBef>
              <a:buFont typeface="Wingdings" pitchFamily="2" charset="2"/>
              <a:buChar char="Ø"/>
            </a:pPr>
            <a:r>
              <a:rPr lang="de-DE" sz="2400" b="1" dirty="0" smtClean="0"/>
              <a:t>Indikator: keine rechtzeitigere Antragstellung (s.o. Ziff. 2)</a:t>
            </a:r>
          </a:p>
          <a:p>
            <a:pPr indent="447675">
              <a:lnSpc>
                <a:spcPct val="100000"/>
              </a:lnSpc>
              <a:spcBef>
                <a:spcPts val="600"/>
              </a:spcBef>
              <a:buFont typeface="Wingdings" pitchFamily="2" charset="2"/>
              <a:buChar char="Ø"/>
            </a:pPr>
            <a:r>
              <a:rPr lang="de-DE" sz="2400" b="1" dirty="0" smtClean="0"/>
              <a:t>Ökonomische Grundbedingungen unverändert.</a:t>
            </a:r>
          </a:p>
          <a:p>
            <a:pPr indent="447675">
              <a:lnSpc>
                <a:spcPct val="100000"/>
              </a:lnSpc>
              <a:buFont typeface="Wingdings" pitchFamily="2" charset="2"/>
              <a:buChar char="Ø"/>
            </a:pPr>
            <a:r>
              <a:rPr lang="de-DE" sz="2400" b="1" dirty="0" smtClean="0"/>
              <a:t>Verfahrenszugang nicht an </a:t>
            </a:r>
            <a:br>
              <a:rPr lang="de-DE" sz="2400" b="1" dirty="0" smtClean="0"/>
            </a:br>
            <a:r>
              <a:rPr lang="de-DE" sz="2400" b="1" dirty="0" smtClean="0"/>
              <a:t>	Sanierungswahrscheinlichkeit geknüpft.  </a:t>
            </a:r>
          </a:p>
          <a:p>
            <a:pPr indent="447675">
              <a:lnSpc>
                <a:spcPct val="100000"/>
              </a:lnSpc>
              <a:spcBef>
                <a:spcPts val="600"/>
              </a:spcBef>
              <a:buFont typeface="Wingdings" pitchFamily="2" charset="2"/>
              <a:buChar char="Ø"/>
            </a:pPr>
            <a:r>
              <a:rPr lang="de-DE" sz="2400" b="1" dirty="0" smtClean="0"/>
              <a:t>»Geheimverfahren« mag kurzfristige Vorteile bringen, 	kann aber nicht gewollt sein (Gläubigereinfluss). </a:t>
            </a:r>
          </a:p>
          <a:p>
            <a:pPr indent="447675">
              <a:lnSpc>
                <a:spcPct val="100000"/>
              </a:lnSpc>
              <a:spcBef>
                <a:spcPts val="600"/>
              </a:spcBef>
              <a:buFont typeface="Wingdings" pitchFamily="2" charset="2"/>
              <a:buChar char="Ø"/>
            </a:pPr>
            <a:r>
              <a:rPr lang="de-DE" sz="2400" b="1" dirty="0" smtClean="0"/>
              <a:t>Schuldner hat in der Fremdverwaltung adäquate 	Möglichkeiten, Sanierung zu fördern und Gläubiger  	von 	seinem Konzept zu überzeugen.</a:t>
            </a:r>
          </a:p>
          <a:p>
            <a:endParaRPr lang="de-DE" sz="2400" b="1" i="1" dirty="0" smtClean="0">
              <a:solidFill>
                <a:srgbClr val="FF0000"/>
              </a:solidFill>
            </a:endParaRPr>
          </a:p>
          <a:p>
            <a:endParaRPr lang="de-DE" sz="2400" b="1" i="1" dirty="0" smtClean="0">
              <a:solidFill>
                <a:srgbClr val="FF0000"/>
              </a:solidFill>
            </a:endParaRPr>
          </a:p>
          <a:p>
            <a:endParaRPr lang="de-DE" sz="2400" b="1" i="1" dirty="0" smtClean="0">
              <a:solidFill>
                <a:srgbClr val="FF0000"/>
              </a:solidFill>
            </a:endParaRPr>
          </a:p>
          <a:p>
            <a:endParaRPr lang="de-DE" sz="2400" i="1" dirty="0" smtClean="0"/>
          </a:p>
        </p:txBody>
      </p:sp>
      <p:sp>
        <p:nvSpPr>
          <p:cNvPr id="3" name="Titel 2"/>
          <p:cNvSpPr>
            <a:spLocks noGrp="1"/>
          </p:cNvSpPr>
          <p:nvPr>
            <p:ph type="title"/>
          </p:nvPr>
        </p:nvSpPr>
        <p:spPr>
          <a:xfrm>
            <a:off x="0" y="1399529"/>
            <a:ext cx="9144000" cy="577081"/>
          </a:xfrm>
        </p:spPr>
        <p:txBody>
          <a:bodyPr/>
          <a:lstStyle/>
          <a:p>
            <a:pPr algn="ctr"/>
            <a:r>
              <a:rPr lang="de-DE" sz="3000" dirty="0" smtClean="0">
                <a:solidFill>
                  <a:srgbClr val="FF0000"/>
                </a:solidFill>
              </a:rPr>
              <a:t>Zu 6) Sanierungschancen verbessert? </a:t>
            </a:r>
            <a:endParaRPr lang="de-DE" sz="3000" dirty="0">
              <a:solidFill>
                <a:srgbClr val="FF0000"/>
              </a:solidFill>
            </a:endParaRPr>
          </a:p>
        </p:txBody>
      </p:sp>
    </p:spTree>
    <p:extLst>
      <p:ext uri="{BB962C8B-B14F-4D97-AF65-F5344CB8AC3E}">
        <p14:creationId xmlns:p14="http://schemas.microsoft.com/office/powerpoint/2010/main" val="3979627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251520" y="2348880"/>
            <a:ext cx="8784976" cy="4320480"/>
          </a:xfrm>
        </p:spPr>
        <p:txBody>
          <a:bodyPr/>
          <a:lstStyle/>
          <a:p>
            <a:pPr marL="533400" indent="-533400">
              <a:lnSpc>
                <a:spcPct val="100000"/>
              </a:lnSpc>
              <a:buFont typeface="Wingdings" pitchFamily="2" charset="2"/>
              <a:buChar char="Ø"/>
            </a:pPr>
            <a:r>
              <a:rPr lang="de-DE" sz="2400" dirty="0" smtClean="0"/>
              <a:t>Ein »</a:t>
            </a:r>
            <a:r>
              <a:rPr lang="de-DE" sz="2400" dirty="0" smtClean="0">
                <a:solidFill>
                  <a:srgbClr val="FF0000"/>
                </a:solidFill>
              </a:rPr>
              <a:t>experimentelles Verfahren</a:t>
            </a:r>
            <a:r>
              <a:rPr lang="de-DE" sz="2400" dirty="0" smtClean="0"/>
              <a:t>« - Scheitern in 50% der Fälle,</a:t>
            </a:r>
          </a:p>
          <a:p>
            <a:pPr marL="533400" indent="-533400">
              <a:lnSpc>
                <a:spcPct val="100000"/>
              </a:lnSpc>
              <a:buFont typeface="Wingdings" pitchFamily="2" charset="2"/>
              <a:buChar char="Ø"/>
            </a:pPr>
            <a:r>
              <a:rPr lang="de-DE" sz="2400" dirty="0" smtClean="0"/>
              <a:t>ein (zulasten </a:t>
            </a:r>
            <a:r>
              <a:rPr lang="de-DE" sz="2400" smtClean="0"/>
              <a:t>der Gläubiger) im </a:t>
            </a:r>
            <a:r>
              <a:rPr lang="de-DE" sz="2400" dirty="0" smtClean="0"/>
              <a:t>Vergleich zur Fremdverwaltung in aller Regel teureres Verfahren,</a:t>
            </a:r>
          </a:p>
          <a:p>
            <a:pPr marL="533400" indent="-533400">
              <a:lnSpc>
                <a:spcPct val="100000"/>
              </a:lnSpc>
              <a:buFont typeface="Wingdings" pitchFamily="2" charset="2"/>
              <a:buChar char="Ø"/>
            </a:pPr>
            <a:r>
              <a:rPr lang="de-DE" sz="2400" dirty="0" smtClean="0"/>
              <a:t>keine rechtzeitigere Insolvenzantragstellung,</a:t>
            </a:r>
          </a:p>
          <a:p>
            <a:pPr marL="533400" indent="-533400">
              <a:lnSpc>
                <a:spcPct val="100000"/>
              </a:lnSpc>
              <a:buFont typeface="Wingdings" pitchFamily="2" charset="2"/>
              <a:buChar char="Ø"/>
            </a:pPr>
            <a:r>
              <a:rPr lang="de-DE" sz="2400" dirty="0" smtClean="0"/>
              <a:t>keine ausreichende Ermittlung nachteilsindizierender Umstände und Berücksichtigung der Gläubigerinteressen,</a:t>
            </a:r>
          </a:p>
          <a:p>
            <a:pPr marL="533400" indent="-533400">
              <a:lnSpc>
                <a:spcPct val="100000"/>
              </a:lnSpc>
              <a:buFont typeface="Wingdings" pitchFamily="2" charset="2"/>
              <a:buChar char="Ø"/>
            </a:pPr>
            <a:r>
              <a:rPr lang="de-DE" sz="2400" dirty="0" smtClean="0"/>
              <a:t>ein von Beratern gesteuertes Nebeninsolvenzverfahren, </a:t>
            </a:r>
          </a:p>
          <a:p>
            <a:pPr marL="533400" indent="-533400">
              <a:lnSpc>
                <a:spcPct val="100000"/>
              </a:lnSpc>
              <a:buFont typeface="Wingdings" pitchFamily="2" charset="2"/>
              <a:buChar char="Ø"/>
            </a:pPr>
            <a:r>
              <a:rPr lang="de-DE" sz="2400" dirty="0" smtClean="0"/>
              <a:t>mit enormen Haftungserleichterungen für die Handelnden.</a:t>
            </a:r>
            <a:br>
              <a:rPr lang="de-DE" sz="2400" dirty="0" smtClean="0"/>
            </a:br>
            <a:r>
              <a:rPr lang="de-DE" dirty="0" smtClean="0"/>
              <a:t>(</a:t>
            </a:r>
            <a:r>
              <a:rPr lang="de-DE" b="1" dirty="0" smtClean="0"/>
              <a:t>Schaal</a:t>
            </a:r>
            <a:r>
              <a:rPr lang="de-DE" dirty="0" smtClean="0"/>
              <a:t>, Haftung der Geschäftsführungsorgane einer insolvenzrechtlich eigenverwaltenden GmbH oder AG, 2017, S. 6).</a:t>
            </a:r>
          </a:p>
          <a:p>
            <a:pPr marL="533400" indent="-533400">
              <a:lnSpc>
                <a:spcPct val="100000"/>
              </a:lnSpc>
              <a:buFont typeface="Wingdings" pitchFamily="2" charset="2"/>
              <a:buChar char="Ø"/>
            </a:pPr>
            <a:endParaRPr lang="de-DE" sz="2400" dirty="0" smtClean="0"/>
          </a:p>
          <a:p>
            <a:pPr marL="533400" indent="-533400">
              <a:buFont typeface="Wingdings" pitchFamily="2" charset="2"/>
              <a:buChar char="Ø"/>
            </a:pPr>
            <a:endParaRPr lang="de-DE" sz="1800" dirty="0" smtClean="0"/>
          </a:p>
          <a:p>
            <a:pPr marL="533400" indent="-533400">
              <a:buFont typeface="Wingdings" pitchFamily="2" charset="2"/>
              <a:buChar char="Ø"/>
            </a:pPr>
            <a:endParaRPr lang="de-DE" sz="1800" dirty="0" smtClean="0"/>
          </a:p>
        </p:txBody>
      </p:sp>
      <p:sp>
        <p:nvSpPr>
          <p:cNvPr id="5" name="Titel 4"/>
          <p:cNvSpPr>
            <a:spLocks noGrp="1"/>
          </p:cNvSpPr>
          <p:nvPr>
            <p:ph type="title"/>
          </p:nvPr>
        </p:nvSpPr>
        <p:spPr>
          <a:xfrm>
            <a:off x="838200" y="1268760"/>
            <a:ext cx="7467600" cy="923330"/>
          </a:xfrm>
        </p:spPr>
        <p:txBody>
          <a:bodyPr/>
          <a:lstStyle/>
          <a:p>
            <a:pPr algn="ctr">
              <a:lnSpc>
                <a:spcPct val="100000"/>
              </a:lnSpc>
            </a:pPr>
            <a:r>
              <a:rPr lang="de-DE" sz="3000" b="1" dirty="0" smtClean="0">
                <a:solidFill>
                  <a:srgbClr val="FF0000"/>
                </a:solidFill>
              </a:rPr>
              <a:t>Was haben wir bekommen?</a:t>
            </a:r>
            <a:br>
              <a:rPr lang="de-DE" sz="3000" b="1" dirty="0" smtClean="0">
                <a:solidFill>
                  <a:srgbClr val="FF0000"/>
                </a:solidFill>
              </a:rPr>
            </a:br>
            <a:r>
              <a:rPr lang="de-DE" sz="3000" b="1" dirty="0" smtClean="0">
                <a:solidFill>
                  <a:srgbClr val="FF0000"/>
                </a:solidFill>
              </a:rPr>
              <a:t>Zusammenfassung</a:t>
            </a:r>
            <a:endParaRPr lang="de-DE" sz="3000" b="1" dirty="0">
              <a:solidFill>
                <a:srgbClr val="FF0000"/>
              </a:solidFill>
            </a:endParaRPr>
          </a:p>
        </p:txBody>
      </p:sp>
    </p:spTree>
    <p:extLst>
      <p:ext uri="{BB962C8B-B14F-4D97-AF65-F5344CB8AC3E}">
        <p14:creationId xmlns:p14="http://schemas.microsoft.com/office/powerpoint/2010/main" val="238784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251520" y="2348880"/>
            <a:ext cx="8640960" cy="4320480"/>
          </a:xfrm>
        </p:spPr>
        <p:txBody>
          <a:bodyPr/>
          <a:lstStyle/>
          <a:p>
            <a:pPr marL="533400" indent="-533400">
              <a:lnSpc>
                <a:spcPct val="100000"/>
              </a:lnSpc>
              <a:buFont typeface="Wingdings" pitchFamily="2" charset="2"/>
              <a:buChar char="Ø"/>
            </a:pPr>
            <a:r>
              <a:rPr lang="de-DE" sz="2400" dirty="0" smtClean="0"/>
              <a:t>Weil EVA ein Geschäftsmodell für Berater geworden ist, wird es stärker genutzt als vor </a:t>
            </a:r>
            <a:r>
              <a:rPr lang="de-DE" sz="2400" dirty="0" err="1" smtClean="0"/>
              <a:t>Inkraftreten</a:t>
            </a:r>
            <a:r>
              <a:rPr lang="de-DE" sz="2400" dirty="0" smtClean="0"/>
              <a:t> des ESUG. </a:t>
            </a:r>
            <a:br>
              <a:rPr lang="de-DE" sz="2400" dirty="0" smtClean="0"/>
            </a:br>
            <a:r>
              <a:rPr lang="de-DE" sz="2400" dirty="0" smtClean="0"/>
              <a:t>Aber: »stark abnehmender Anteil mittlerer und großer Unternehmen bei den Eigenverwaltungen«; »…starke Abnahme neu beantragter Eigenverwaltungsverfahren…« </a:t>
            </a:r>
            <a:r>
              <a:rPr lang="de-DE" dirty="0" smtClean="0"/>
              <a:t/>
            </a:r>
            <a:br>
              <a:rPr lang="de-DE" dirty="0" smtClean="0"/>
            </a:br>
            <a:r>
              <a:rPr lang="de-DE" dirty="0" smtClean="0"/>
              <a:t>(vgl. </a:t>
            </a:r>
            <a:r>
              <a:rPr lang="de-DE" b="1" dirty="0" smtClean="0"/>
              <a:t>BCG</a:t>
            </a:r>
            <a:r>
              <a:rPr lang="de-DE" dirty="0" smtClean="0"/>
              <a:t>, a.a.O., S. 2, 9: Anteil 2,6% an Gesamtverfahren; 2010: 214/ 2011: 192/ 2015: 261)</a:t>
            </a:r>
          </a:p>
          <a:p>
            <a:pPr marL="533400" indent="-533400">
              <a:lnSpc>
                <a:spcPct val="100000"/>
              </a:lnSpc>
              <a:buFont typeface="Wingdings" pitchFamily="2" charset="2"/>
              <a:buChar char="Ø"/>
            </a:pPr>
            <a:r>
              <a:rPr lang="de-DE" sz="2400" dirty="0" smtClean="0"/>
              <a:t>Kein klar definiertes Verfahrensziel (Sanierung!).</a:t>
            </a:r>
          </a:p>
          <a:p>
            <a:pPr marL="533400" indent="-533400">
              <a:lnSpc>
                <a:spcPct val="100000"/>
              </a:lnSpc>
              <a:buFont typeface="Wingdings" pitchFamily="2" charset="2"/>
              <a:buChar char="Ø"/>
            </a:pPr>
            <a:r>
              <a:rPr lang="de-DE" sz="2400" dirty="0" smtClean="0"/>
              <a:t>Wettbewerbsverzerrungen (auch) durch Folgeinsolvenzen. Bspw. Mehrfachgewährung von Insolvenzgeld pp.</a:t>
            </a:r>
          </a:p>
          <a:p>
            <a:pPr marL="533400" indent="-533400">
              <a:lnSpc>
                <a:spcPct val="100000"/>
              </a:lnSpc>
              <a:buFont typeface="Wingdings" pitchFamily="2" charset="2"/>
              <a:buChar char="Ø"/>
            </a:pPr>
            <a:r>
              <a:rPr lang="de-DE" sz="2400" dirty="0" smtClean="0"/>
              <a:t>Die Unkenrufe vor Einführung der EVA sind Realität geworden.</a:t>
            </a:r>
          </a:p>
          <a:p>
            <a:pPr marL="533400" indent="-533400">
              <a:buFont typeface="Wingdings" pitchFamily="2" charset="2"/>
              <a:buChar char="Ø"/>
            </a:pPr>
            <a:endParaRPr lang="de-DE" sz="1800" dirty="0" smtClean="0"/>
          </a:p>
          <a:p>
            <a:pPr marL="533400" indent="-533400">
              <a:buFont typeface="Wingdings" pitchFamily="2" charset="2"/>
              <a:buChar char="Ø"/>
            </a:pPr>
            <a:endParaRPr lang="de-DE" sz="1800" dirty="0" smtClean="0"/>
          </a:p>
        </p:txBody>
      </p:sp>
      <p:sp>
        <p:nvSpPr>
          <p:cNvPr id="5" name="Titel 4"/>
          <p:cNvSpPr>
            <a:spLocks noGrp="1"/>
          </p:cNvSpPr>
          <p:nvPr>
            <p:ph type="title"/>
          </p:nvPr>
        </p:nvSpPr>
        <p:spPr>
          <a:xfrm>
            <a:off x="838200" y="1268760"/>
            <a:ext cx="7467600" cy="923330"/>
          </a:xfrm>
        </p:spPr>
        <p:txBody>
          <a:bodyPr/>
          <a:lstStyle/>
          <a:p>
            <a:pPr algn="ctr">
              <a:lnSpc>
                <a:spcPct val="100000"/>
              </a:lnSpc>
            </a:pPr>
            <a:r>
              <a:rPr lang="de-DE" sz="3000" b="1" dirty="0" smtClean="0">
                <a:solidFill>
                  <a:srgbClr val="FF0000"/>
                </a:solidFill>
              </a:rPr>
              <a:t>Was haben wir bekommen?</a:t>
            </a:r>
            <a:br>
              <a:rPr lang="de-DE" sz="3000" b="1" dirty="0" smtClean="0">
                <a:solidFill>
                  <a:srgbClr val="FF0000"/>
                </a:solidFill>
              </a:rPr>
            </a:br>
            <a:r>
              <a:rPr lang="de-DE" sz="3000" b="1" dirty="0" smtClean="0">
                <a:solidFill>
                  <a:srgbClr val="FF0000"/>
                </a:solidFill>
              </a:rPr>
              <a:t>Zusammenfassung</a:t>
            </a:r>
            <a:endParaRPr lang="de-DE" sz="3000" b="1" dirty="0">
              <a:solidFill>
                <a:srgbClr val="FF0000"/>
              </a:solidFill>
            </a:endParaRPr>
          </a:p>
        </p:txBody>
      </p:sp>
    </p:spTree>
    <p:extLst>
      <p:ext uri="{BB962C8B-B14F-4D97-AF65-F5344CB8AC3E}">
        <p14:creationId xmlns:p14="http://schemas.microsoft.com/office/powerpoint/2010/main" val="965432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kath.ruhr-uni-bochum.de/imperia/md/images/nt/aktuelles/bild-future_330x212.bmp"/>
          <p:cNvPicPr>
            <a:picLocks noChangeAspect="1" noChangeArrowheads="1"/>
          </p:cNvPicPr>
          <p:nvPr/>
        </p:nvPicPr>
        <p:blipFill>
          <a:blip r:embed="rId2"/>
          <a:srcRect/>
          <a:stretch>
            <a:fillRect/>
          </a:stretch>
        </p:blipFill>
        <p:spPr bwMode="auto">
          <a:xfrm>
            <a:off x="1835696" y="2579742"/>
            <a:ext cx="5822032" cy="3740217"/>
          </a:xfrm>
          <a:prstGeom prst="rect">
            <a:avLst/>
          </a:prstGeom>
          <a:noFill/>
        </p:spPr>
      </p:pic>
      <p:sp>
        <p:nvSpPr>
          <p:cNvPr id="5" name="Textfeld 4"/>
          <p:cNvSpPr txBox="1"/>
          <p:nvPr/>
        </p:nvSpPr>
        <p:spPr>
          <a:xfrm>
            <a:off x="3203848" y="1844824"/>
            <a:ext cx="2823209" cy="523220"/>
          </a:xfrm>
          <a:prstGeom prst="rect">
            <a:avLst/>
          </a:prstGeom>
          <a:noFill/>
        </p:spPr>
        <p:txBody>
          <a:bodyPr wrap="none" rtlCol="0">
            <a:spAutoFit/>
          </a:bodyPr>
          <a:lstStyle/>
          <a:p>
            <a:pPr fontAlgn="base">
              <a:spcBef>
                <a:spcPct val="0"/>
              </a:spcBef>
              <a:spcAft>
                <a:spcPct val="0"/>
              </a:spcAft>
            </a:pPr>
            <a:r>
              <a:rPr lang="de-DE" sz="2800" b="1" dirty="0" smtClean="0">
                <a:solidFill>
                  <a:srgbClr val="FF0000"/>
                </a:solidFill>
                <a:latin typeface="Arial" charset="0"/>
                <a:ea typeface="ＭＳ Ｐゴシック" charset="-128"/>
              </a:rPr>
              <a:t>de lege ferenda</a:t>
            </a:r>
            <a:endParaRPr lang="de-DE" sz="2800" b="1" dirty="0">
              <a:solidFill>
                <a:srgbClr val="FF0000"/>
              </a:solidFill>
              <a:latin typeface="Arial" charset="0"/>
              <a:ea typeface="ＭＳ Ｐゴシック" charset="-128"/>
            </a:endParaRPr>
          </a:p>
        </p:txBody>
      </p:sp>
    </p:spTree>
    <p:extLst>
      <p:ext uri="{BB962C8B-B14F-4D97-AF65-F5344CB8AC3E}">
        <p14:creationId xmlns:p14="http://schemas.microsoft.com/office/powerpoint/2010/main" val="2686217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2564904"/>
            <a:ext cx="7766248" cy="4032448"/>
          </a:xfrm>
        </p:spPr>
        <p:txBody>
          <a:bodyPr/>
          <a:lstStyle/>
          <a:p>
            <a:r>
              <a:rPr lang="de-DE" sz="2000" dirty="0" smtClean="0"/>
              <a:t>(2) Die Anordnung setzt voraus, dass</a:t>
            </a:r>
          </a:p>
          <a:p>
            <a:pPr marL="457200" lvl="0" indent="-457200">
              <a:buFont typeface="+mj-lt"/>
              <a:buAutoNum type="arabicPeriod"/>
            </a:pPr>
            <a:r>
              <a:rPr lang="de-DE" sz="2000" dirty="0" smtClean="0"/>
              <a:t>der Schuldner die Anträge auf Eröffnung des Insolvenzverfahrens und auf Anordnung der Eigenverwaltung gleichzeitig gestellt hat,</a:t>
            </a:r>
          </a:p>
          <a:p>
            <a:pPr marL="457200" lvl="0" indent="-457200">
              <a:buFont typeface="+mj-lt"/>
              <a:buAutoNum type="arabicPeriod"/>
            </a:pPr>
            <a:r>
              <a:rPr lang="de-DE" sz="2000" dirty="0" smtClean="0"/>
              <a:t>bei Stellung dieser Anträge ausschließlich Überschuldung und / oder </a:t>
            </a:r>
            <a:r>
              <a:rPr lang="de-DE" sz="2000" dirty="0" smtClean="0">
                <a:solidFill>
                  <a:srgbClr val="FF0000"/>
                </a:solidFill>
              </a:rPr>
              <a:t>drohende Zahlungsunfähigkeit </a:t>
            </a:r>
            <a:r>
              <a:rPr lang="de-DE" sz="2000" dirty="0" smtClean="0"/>
              <a:t>vorliegt und</a:t>
            </a:r>
          </a:p>
          <a:p>
            <a:pPr marL="457200" lvl="0" indent="-457200">
              <a:buFont typeface="+mj-lt"/>
              <a:buAutoNum type="arabicPeriod"/>
            </a:pPr>
            <a:r>
              <a:rPr lang="de-DE" sz="2000" dirty="0" smtClean="0"/>
              <a:t>der Schuldner die Gewähr dafür bietet, die Eigenverwaltung jederzeit ordnungsgemäß zu führen; dies setzt insbesondere voraus, dass…</a:t>
            </a:r>
          </a:p>
          <a:p>
            <a:endParaRPr lang="de-DE" sz="1050" dirty="0"/>
          </a:p>
        </p:txBody>
      </p:sp>
      <p:sp>
        <p:nvSpPr>
          <p:cNvPr id="3" name="Titel 2"/>
          <p:cNvSpPr>
            <a:spLocks noGrp="1"/>
          </p:cNvSpPr>
          <p:nvPr>
            <p:ph type="title"/>
          </p:nvPr>
        </p:nvSpPr>
        <p:spPr>
          <a:xfrm>
            <a:off x="838200" y="1268760"/>
            <a:ext cx="7467600" cy="1077218"/>
          </a:xfrm>
        </p:spPr>
        <p:txBody>
          <a:bodyPr/>
          <a:lstStyle/>
          <a:p>
            <a:pPr algn="ctr"/>
            <a:r>
              <a:rPr lang="de-DE" sz="2800" dirty="0" smtClean="0">
                <a:solidFill>
                  <a:srgbClr val="FF0000"/>
                </a:solidFill>
              </a:rPr>
              <a:t>Neufassung des § 270 InsO </a:t>
            </a:r>
            <a:br>
              <a:rPr lang="de-DE" sz="2800" dirty="0" smtClean="0">
                <a:solidFill>
                  <a:srgbClr val="FF0000"/>
                </a:solidFill>
              </a:rPr>
            </a:br>
            <a:r>
              <a:rPr lang="de-DE" sz="2800" dirty="0" smtClean="0">
                <a:solidFill>
                  <a:srgbClr val="FF0000"/>
                </a:solidFill>
              </a:rPr>
              <a:t>hier: Abs. 2</a:t>
            </a:r>
            <a:endParaRPr lang="de-DE" sz="2800" dirty="0">
              <a:solidFill>
                <a:srgbClr val="FF0000"/>
              </a:solidFill>
            </a:endParaRPr>
          </a:p>
        </p:txBody>
      </p:sp>
    </p:spTree>
    <p:extLst>
      <p:ext uri="{BB962C8B-B14F-4D97-AF65-F5344CB8AC3E}">
        <p14:creationId xmlns:p14="http://schemas.microsoft.com/office/powerpoint/2010/main" val="955476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988839"/>
            <a:ext cx="8820472" cy="4513349"/>
          </a:xfrm>
        </p:spPr>
        <p:txBody>
          <a:bodyPr/>
          <a:lstStyle/>
          <a:p>
            <a:pPr marL="342900" lvl="0" indent="-342900">
              <a:lnSpc>
                <a:spcPct val="100000"/>
              </a:lnSpc>
              <a:spcAft>
                <a:spcPts val="0"/>
              </a:spcAft>
              <a:buFont typeface="+mj-lt"/>
              <a:buAutoNum type="alphaLcPeriod"/>
            </a:pPr>
            <a:r>
              <a:rPr lang="de-DE" sz="2000" dirty="0" smtClean="0"/>
              <a:t>der Eröffnungsantrag rechtzeitig und richtig gestellt worden ist (§ 15a),</a:t>
            </a:r>
          </a:p>
          <a:p>
            <a:pPr marL="342900" lvl="0" indent="-342900">
              <a:lnSpc>
                <a:spcPct val="100000"/>
              </a:lnSpc>
              <a:spcAft>
                <a:spcPts val="0"/>
              </a:spcAft>
              <a:buFont typeface="+mj-lt"/>
              <a:buAutoNum type="alphaLcPeriod"/>
            </a:pPr>
            <a:r>
              <a:rPr lang="de-DE" sz="2000" dirty="0" smtClean="0"/>
              <a:t>bei Antragstellung weder Sozialversicherungsbeiträge noch Abgabenverbindlichkeiten des Schuldners länger als eine Woche fällig sind,</a:t>
            </a:r>
          </a:p>
          <a:p>
            <a:pPr marL="342900" lvl="0" indent="-342900">
              <a:lnSpc>
                <a:spcPct val="100000"/>
              </a:lnSpc>
              <a:spcAft>
                <a:spcPts val="0"/>
              </a:spcAft>
              <a:buFont typeface="+mj-lt"/>
              <a:buAutoNum type="alphaLcPeriod"/>
            </a:pPr>
            <a:r>
              <a:rPr lang="de-DE" sz="2000" dirty="0" smtClean="0"/>
              <a:t>der Schuldner bei Antragstellung darlegt, wie seine </a:t>
            </a:r>
            <a:r>
              <a:rPr lang="de-DE" sz="2000" dirty="0" err="1" smtClean="0"/>
              <a:t>finanz</a:t>
            </a:r>
            <a:r>
              <a:rPr lang="de-DE" sz="2000" dirty="0" smtClean="0"/>
              <a:t>- und leistungswirtschaftliche Sanierung erfolgen soll,</a:t>
            </a:r>
          </a:p>
          <a:p>
            <a:pPr marL="342900" lvl="0" indent="-342900">
              <a:lnSpc>
                <a:spcPct val="100000"/>
              </a:lnSpc>
              <a:spcAft>
                <a:spcPts val="0"/>
              </a:spcAft>
              <a:buFont typeface="+mj-lt"/>
              <a:buAutoNum type="alphaLcPeriod"/>
            </a:pPr>
            <a:r>
              <a:rPr lang="de-DE" sz="2000" dirty="0" smtClean="0"/>
              <a:t>der Schuldner zur Eigenverwaltung geeignet ist, insbesondere über die hierfür notwendigen rechtlichen und betriebswirtschaftlichen Kenntnisse verfügt,</a:t>
            </a:r>
          </a:p>
          <a:p>
            <a:pPr marL="342900" lvl="0" indent="-342900">
              <a:lnSpc>
                <a:spcPct val="100000"/>
              </a:lnSpc>
              <a:spcAft>
                <a:spcPts val="0"/>
              </a:spcAft>
              <a:buFont typeface="+mj-lt"/>
              <a:buAutoNum type="alphaLcPeriod"/>
            </a:pPr>
            <a:r>
              <a:rPr lang="de-DE" sz="2000" dirty="0" smtClean="0"/>
              <a:t>sichergestellt ist, dass die Anordnung nicht zu einem Nachteil für die Gläubiger führen wird, und</a:t>
            </a:r>
          </a:p>
          <a:p>
            <a:pPr marL="342900" lvl="0" indent="-342900">
              <a:lnSpc>
                <a:spcPct val="100000"/>
              </a:lnSpc>
              <a:spcAft>
                <a:spcPts val="0"/>
              </a:spcAft>
              <a:buFont typeface="+mj-lt"/>
              <a:buAutoNum type="alphaLcPeriod"/>
            </a:pPr>
            <a:r>
              <a:rPr lang="de-DE" sz="2000" dirty="0" smtClean="0"/>
              <a:t>keiner der in § 290 Abs. 1 Nr. 1 bis 5 genannten Fälle vorliegt.</a:t>
            </a:r>
            <a:endParaRPr lang="de-DE" sz="2000" dirty="0"/>
          </a:p>
        </p:txBody>
      </p:sp>
      <p:sp>
        <p:nvSpPr>
          <p:cNvPr id="3" name="Titel 2"/>
          <p:cNvSpPr>
            <a:spLocks noGrp="1"/>
          </p:cNvSpPr>
          <p:nvPr>
            <p:ph type="title"/>
          </p:nvPr>
        </p:nvSpPr>
        <p:spPr>
          <a:xfrm>
            <a:off x="838200" y="1340768"/>
            <a:ext cx="7467600" cy="480901"/>
          </a:xfrm>
        </p:spPr>
        <p:txBody>
          <a:bodyPr/>
          <a:lstStyle/>
          <a:p>
            <a:pPr algn="ctr"/>
            <a:r>
              <a:rPr lang="de-DE" sz="2800" dirty="0" smtClean="0">
                <a:solidFill>
                  <a:srgbClr val="FF0000"/>
                </a:solidFill>
              </a:rPr>
              <a:t>Neufassung des § 270 InsO</a:t>
            </a:r>
            <a:endParaRPr lang="de-DE" sz="2800" dirty="0">
              <a:solidFill>
                <a:srgbClr val="FF0000"/>
              </a:solidFill>
            </a:endParaRPr>
          </a:p>
        </p:txBody>
      </p:sp>
    </p:spTree>
    <p:extLst>
      <p:ext uri="{BB962C8B-B14F-4D97-AF65-F5344CB8AC3E}">
        <p14:creationId xmlns:p14="http://schemas.microsoft.com/office/powerpoint/2010/main" val="3331881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2636912"/>
            <a:ext cx="7467600" cy="3410545"/>
          </a:xfrm>
        </p:spPr>
        <p:txBody>
          <a:bodyPr/>
          <a:lstStyle/>
          <a:p>
            <a:pPr algn="just"/>
            <a:r>
              <a:rPr lang="de-DE" sz="2000" dirty="0" smtClean="0"/>
              <a:t>(3) Ist der Schuldner keine natürliche Person, so sind ihm bei der Anwendung des Absatzes 2 das Verhalten, die Zuverlässigkeit und die sonstige Eignung seiner </a:t>
            </a:r>
            <a:r>
              <a:rPr lang="de-DE" sz="2000" dirty="0" err="1" smtClean="0"/>
              <a:t>organschaftlichen</a:t>
            </a:r>
            <a:r>
              <a:rPr lang="de-DE" sz="2000" dirty="0" smtClean="0"/>
              <a:t> Vertreter und der an ihm beteiligten Personen (§ 101 Abs. 1) zuzurechnen. Gleiches gilt, auch wenn der Schuldner eine natürliche Person ist, für das Verhalten, die Zuverlässigkeit und die sonstige Eignung der Personen, die in den zwei Jahren vor Antragstellung oder danach wesentlichen Einfluss auf die Führung der Geschäfte ausgeübt haben.</a:t>
            </a:r>
          </a:p>
          <a:p>
            <a:endParaRPr lang="de-DE" sz="1600" dirty="0"/>
          </a:p>
        </p:txBody>
      </p:sp>
      <p:sp>
        <p:nvSpPr>
          <p:cNvPr id="3" name="Titel 2"/>
          <p:cNvSpPr>
            <a:spLocks noGrp="1"/>
          </p:cNvSpPr>
          <p:nvPr>
            <p:ph type="title"/>
          </p:nvPr>
        </p:nvSpPr>
        <p:spPr>
          <a:xfrm>
            <a:off x="838200" y="1340768"/>
            <a:ext cx="7467600" cy="923330"/>
          </a:xfrm>
        </p:spPr>
        <p:txBody>
          <a:bodyPr/>
          <a:lstStyle/>
          <a:p>
            <a:pPr algn="ctr"/>
            <a:r>
              <a:rPr lang="de-DE" sz="2400" dirty="0" smtClean="0">
                <a:solidFill>
                  <a:srgbClr val="FF0000"/>
                </a:solidFill>
              </a:rPr>
              <a:t>Neufassung des § 270 InsO </a:t>
            </a:r>
            <a:br>
              <a:rPr lang="de-DE" sz="2400" dirty="0" smtClean="0">
                <a:solidFill>
                  <a:srgbClr val="FF0000"/>
                </a:solidFill>
              </a:rPr>
            </a:br>
            <a:r>
              <a:rPr lang="de-DE" sz="2400" dirty="0" smtClean="0">
                <a:solidFill>
                  <a:srgbClr val="FF0000"/>
                </a:solidFill>
              </a:rPr>
              <a:t>hier: </a:t>
            </a:r>
            <a:r>
              <a:rPr lang="de-DE" sz="2400" u="sng" dirty="0" smtClean="0">
                <a:solidFill>
                  <a:srgbClr val="FF0000"/>
                </a:solidFill>
              </a:rPr>
              <a:t>Abs. 3</a:t>
            </a:r>
            <a:endParaRPr lang="de-DE" sz="2400" u="sng" dirty="0"/>
          </a:p>
        </p:txBody>
      </p:sp>
    </p:spTree>
    <p:extLst>
      <p:ext uri="{BB962C8B-B14F-4D97-AF65-F5344CB8AC3E}">
        <p14:creationId xmlns:p14="http://schemas.microsoft.com/office/powerpoint/2010/main" val="19099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375180"/>
            <a:ext cx="7808913" cy="852487"/>
          </a:xfrm>
        </p:spPr>
        <p:txBody>
          <a:bodyPr/>
          <a:lstStyle/>
          <a:p>
            <a:r>
              <a:rPr lang="de-DE" dirty="0" smtClean="0"/>
              <a:t>1. These</a:t>
            </a:r>
            <a:endParaRPr lang="de-DE" dirty="0"/>
          </a:p>
        </p:txBody>
      </p:sp>
      <p:sp>
        <p:nvSpPr>
          <p:cNvPr id="2" name="Textfeld 1"/>
          <p:cNvSpPr txBox="1"/>
          <p:nvPr/>
        </p:nvSpPr>
        <p:spPr>
          <a:xfrm>
            <a:off x="829734" y="1114048"/>
            <a:ext cx="7594600" cy="430887"/>
          </a:xfrm>
          <a:prstGeom prst="rect">
            <a:avLst/>
          </a:prstGeom>
          <a:noFill/>
        </p:spPr>
        <p:txBody>
          <a:bodyPr wrap="square" rtlCol="0">
            <a:spAutoFit/>
          </a:bodyPr>
          <a:lstStyle/>
          <a:p>
            <a:r>
              <a:rPr lang="de-DE" sz="2200" dirty="0" smtClean="0"/>
              <a:t>Die Erwartungshaltung an das ESUG, nämlich</a:t>
            </a:r>
          </a:p>
        </p:txBody>
      </p:sp>
      <p:sp>
        <p:nvSpPr>
          <p:cNvPr id="8" name="Pfeil nach rechts 7"/>
          <p:cNvSpPr/>
          <p:nvPr/>
        </p:nvSpPr>
        <p:spPr>
          <a:xfrm>
            <a:off x="973665" y="1871579"/>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1617132" y="1863112"/>
            <a:ext cx="6358467" cy="923330"/>
          </a:xfrm>
          <a:prstGeom prst="rect">
            <a:avLst/>
          </a:prstGeom>
          <a:noFill/>
        </p:spPr>
        <p:txBody>
          <a:bodyPr wrap="square" rtlCol="0">
            <a:spAutoFit/>
          </a:bodyPr>
          <a:lstStyle/>
          <a:p>
            <a:r>
              <a:rPr lang="de-DE" dirty="0" smtClean="0"/>
              <a:t>die überkommene Wahrnehmung des Konkurses als ein `Scheitern des Unternehmers´ hinter uns zu lassen und eine Sanierungs- und Insolvenzkultur zu verordnen,</a:t>
            </a:r>
            <a:endParaRPr lang="de-DE" dirty="0"/>
          </a:p>
        </p:txBody>
      </p:sp>
      <p:sp>
        <p:nvSpPr>
          <p:cNvPr id="20" name="Pfeil nach rechts 19"/>
          <p:cNvSpPr/>
          <p:nvPr/>
        </p:nvSpPr>
        <p:spPr>
          <a:xfrm>
            <a:off x="973664" y="2947309"/>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1617131" y="2938842"/>
            <a:ext cx="6358467" cy="923330"/>
          </a:xfrm>
          <a:prstGeom prst="rect">
            <a:avLst/>
          </a:prstGeom>
          <a:noFill/>
        </p:spPr>
        <p:txBody>
          <a:bodyPr wrap="square" rtlCol="0">
            <a:spAutoFit/>
          </a:bodyPr>
          <a:lstStyle/>
          <a:p>
            <a:r>
              <a:rPr lang="de-DE" dirty="0"/>
              <a:t>d</a:t>
            </a:r>
            <a:r>
              <a:rPr lang="de-DE" dirty="0" smtClean="0"/>
              <a:t>adurch zugleich den Bedarf vor-/außergerichtlicher Restrukturierungsverfahren mit zu erfassen und ein solches in Deutschland entbehrlich zu machen,</a:t>
            </a:r>
            <a:endParaRPr lang="de-DE" dirty="0"/>
          </a:p>
        </p:txBody>
      </p:sp>
      <p:sp>
        <p:nvSpPr>
          <p:cNvPr id="22" name="Pfeil nach rechts 21"/>
          <p:cNvSpPr/>
          <p:nvPr/>
        </p:nvSpPr>
        <p:spPr>
          <a:xfrm>
            <a:off x="973665" y="4708377"/>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p:cNvSpPr txBox="1"/>
          <p:nvPr/>
        </p:nvSpPr>
        <p:spPr>
          <a:xfrm>
            <a:off x="1617132" y="4699910"/>
            <a:ext cx="6807202" cy="369332"/>
          </a:xfrm>
          <a:prstGeom prst="rect">
            <a:avLst/>
          </a:prstGeom>
          <a:noFill/>
        </p:spPr>
        <p:txBody>
          <a:bodyPr wrap="square" rtlCol="0">
            <a:spAutoFit/>
          </a:bodyPr>
          <a:lstStyle/>
          <a:p>
            <a:r>
              <a:rPr lang="de-DE" dirty="0"/>
              <a:t>u</a:t>
            </a:r>
            <a:r>
              <a:rPr lang="de-DE" dirty="0" smtClean="0"/>
              <a:t>nd den `Erfolg´ nach Ablauf von (nur) fünf Jahren `messen´ zu können,</a:t>
            </a:r>
            <a:endParaRPr lang="de-DE" dirty="0"/>
          </a:p>
        </p:txBody>
      </p:sp>
      <p:sp>
        <p:nvSpPr>
          <p:cNvPr id="24" name="Pfeil nach rechts 23"/>
          <p:cNvSpPr/>
          <p:nvPr/>
        </p:nvSpPr>
        <p:spPr>
          <a:xfrm>
            <a:off x="973663" y="3961246"/>
            <a:ext cx="389467" cy="330663"/>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617130" y="3952779"/>
            <a:ext cx="6714070" cy="646331"/>
          </a:xfrm>
          <a:prstGeom prst="rect">
            <a:avLst/>
          </a:prstGeom>
          <a:noFill/>
        </p:spPr>
        <p:txBody>
          <a:bodyPr wrap="square" rtlCol="0">
            <a:spAutoFit/>
          </a:bodyPr>
          <a:lstStyle/>
          <a:p>
            <a:r>
              <a:rPr lang="de-DE" dirty="0"/>
              <a:t>w</a:t>
            </a:r>
            <a:r>
              <a:rPr lang="de-DE" dirty="0" smtClean="0"/>
              <a:t>eil die Zahl insolvenzgestützter Sanierungen infolge </a:t>
            </a:r>
            <a:r>
              <a:rPr lang="de-DE" dirty="0"/>
              <a:t>in der breiten </a:t>
            </a:r>
            <a:r>
              <a:rPr lang="de-DE" dirty="0" smtClean="0"/>
              <a:t>Masse weggefallener Scheu vor dem Verfahren deutlich steigt</a:t>
            </a:r>
            <a:endParaRPr lang="de-DE" dirty="0"/>
          </a:p>
        </p:txBody>
      </p:sp>
      <p:sp>
        <p:nvSpPr>
          <p:cNvPr id="26" name="Textfeld 25"/>
          <p:cNvSpPr txBox="1"/>
          <p:nvPr/>
        </p:nvSpPr>
        <p:spPr>
          <a:xfrm>
            <a:off x="838201" y="5279640"/>
            <a:ext cx="7594600" cy="769441"/>
          </a:xfrm>
          <a:prstGeom prst="rect">
            <a:avLst/>
          </a:prstGeom>
          <a:noFill/>
        </p:spPr>
        <p:txBody>
          <a:bodyPr wrap="square" rtlCol="0">
            <a:spAutoFit/>
          </a:bodyPr>
          <a:lstStyle/>
          <a:p>
            <a:r>
              <a:rPr lang="de-DE" sz="2200" dirty="0" smtClean="0"/>
              <a:t>übersteigt von vorneherein die Möglichkeiten dessen, was das ESUG überhaupt zu leisten in der Lage sein konnte!</a:t>
            </a:r>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Tree>
    <p:extLst>
      <p:ext uri="{BB962C8B-B14F-4D97-AF65-F5344CB8AC3E}">
        <p14:creationId xmlns:p14="http://schemas.microsoft.com/office/powerpoint/2010/main" val="385598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0" grpId="0" animBg="1"/>
      <p:bldP spid="21" grpId="0"/>
      <p:bldP spid="22" grpId="0" animBg="1"/>
      <p:bldP spid="23" grpId="0"/>
      <p:bldP spid="24" grpId="0" animBg="1"/>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23528" y="2157916"/>
            <a:ext cx="8712968" cy="4367428"/>
          </a:xfrm>
        </p:spPr>
        <p:txBody>
          <a:bodyPr/>
          <a:lstStyle/>
          <a:p>
            <a:pPr marL="533400" indent="-533400">
              <a:lnSpc>
                <a:spcPct val="100000"/>
              </a:lnSpc>
              <a:buFont typeface="Wingdings" pitchFamily="2" charset="2"/>
              <a:buChar char="Ø"/>
            </a:pPr>
            <a:r>
              <a:rPr lang="de-DE" sz="2200" dirty="0" smtClean="0"/>
              <a:t>Die Evaluation wird kein belastbares Ergebnis hervorbringen können.</a:t>
            </a:r>
          </a:p>
          <a:p>
            <a:pPr marL="533400" indent="-533400">
              <a:lnSpc>
                <a:spcPct val="100000"/>
              </a:lnSpc>
              <a:buFont typeface="Wingdings" pitchFamily="2" charset="2"/>
              <a:buChar char="Ø"/>
            </a:pPr>
            <a:r>
              <a:rPr lang="de-DE" sz="2200" dirty="0" smtClean="0"/>
              <a:t>Fachkunde der Insolvenzgerichte bleibt verbesserungswürdig.</a:t>
            </a:r>
            <a:r>
              <a:rPr lang="de-DE" sz="2400" dirty="0" smtClean="0"/>
              <a:t/>
            </a:r>
            <a:br>
              <a:rPr lang="de-DE" sz="2400" dirty="0" smtClean="0"/>
            </a:br>
            <a:r>
              <a:rPr lang="de-DE" sz="1200" dirty="0" smtClean="0"/>
              <a:t>(vgl. </a:t>
            </a:r>
            <a:r>
              <a:rPr lang="de-DE" sz="1200" b="1" dirty="0" err="1" smtClean="0"/>
              <a:t>Horstkotte</a:t>
            </a:r>
            <a:r>
              <a:rPr lang="de-DE" sz="1200" b="1" dirty="0" smtClean="0"/>
              <a:t>/</a:t>
            </a:r>
            <a:r>
              <a:rPr lang="de-DE" sz="1200" b="1" dirty="0" err="1" smtClean="0"/>
              <a:t>Laroche</a:t>
            </a:r>
            <a:r>
              <a:rPr lang="de-DE" sz="1200" b="1" dirty="0" smtClean="0"/>
              <a:t>/</a:t>
            </a:r>
            <a:r>
              <a:rPr lang="de-DE" sz="1200" b="1" dirty="0" err="1" smtClean="0"/>
              <a:t>Waltenberger</a:t>
            </a:r>
            <a:r>
              <a:rPr lang="de-DE" sz="1200" b="1" dirty="0" smtClean="0"/>
              <a:t>/Frind</a:t>
            </a:r>
            <a:r>
              <a:rPr lang="de-DE" sz="1200" dirty="0" smtClean="0"/>
              <a:t>, </a:t>
            </a:r>
            <a:r>
              <a:rPr lang="de-DE" sz="1200" dirty="0" err="1" smtClean="0"/>
              <a:t>ZInsO</a:t>
            </a:r>
            <a:r>
              <a:rPr lang="de-DE" sz="1200" dirty="0" smtClean="0"/>
              <a:t> 2016, 2186, 2192)</a:t>
            </a:r>
          </a:p>
          <a:p>
            <a:pPr marL="533400" indent="-533400">
              <a:lnSpc>
                <a:spcPct val="100000"/>
              </a:lnSpc>
              <a:buFont typeface="Wingdings" pitchFamily="2" charset="2"/>
              <a:buChar char="Ø"/>
            </a:pPr>
            <a:r>
              <a:rPr lang="de-DE" sz="2200" dirty="0" smtClean="0"/>
              <a:t>»Evaluation« wird die (nicht belegten und widersprüchlichen) Lobgesänge der interessierten Kreise nach Berlin tragen </a:t>
            </a:r>
            <a:br>
              <a:rPr lang="de-DE" sz="2200" dirty="0" smtClean="0"/>
            </a:br>
            <a:r>
              <a:rPr lang="de-DE" sz="2200" dirty="0" smtClean="0"/>
              <a:t>(so wie es sich für ein </a:t>
            </a:r>
            <a:r>
              <a:rPr lang="de-DE" sz="2200" dirty="0" err="1" smtClean="0"/>
              <a:t>Lobbyistengesetz</a:t>
            </a:r>
            <a:r>
              <a:rPr lang="de-DE" sz="2200" dirty="0" smtClean="0"/>
              <a:t> »gehört«).</a:t>
            </a:r>
          </a:p>
          <a:p>
            <a:pPr marL="533400" indent="-533400">
              <a:lnSpc>
                <a:spcPct val="100000"/>
              </a:lnSpc>
              <a:buFont typeface="Wingdings" pitchFamily="2" charset="2"/>
              <a:buChar char="Ø"/>
            </a:pPr>
            <a:r>
              <a:rPr lang="de-DE" sz="2200" dirty="0" smtClean="0"/>
              <a:t>Ändern wird sich nichts, jedenfalls nichts von Bedeutung, wenn man von der starken Abnahme der EVA-Verfahren einmal absieht, was auch der  »Lernkurve« der Gläubiger und Gerichte zu verdanken ist.    </a:t>
            </a:r>
          </a:p>
          <a:p>
            <a:pPr marL="533400" indent="-533400">
              <a:buFont typeface="Wingdings" pitchFamily="2" charset="2"/>
              <a:buChar char="Ø"/>
            </a:pPr>
            <a:endParaRPr lang="de-DE" sz="2000" dirty="0" smtClean="0"/>
          </a:p>
          <a:p>
            <a:pPr marL="533400" indent="-533400">
              <a:buFont typeface="Wingdings" pitchFamily="2" charset="2"/>
              <a:buChar char="Ø"/>
            </a:pPr>
            <a:endParaRPr lang="de-DE" sz="2000" dirty="0" smtClean="0"/>
          </a:p>
        </p:txBody>
      </p:sp>
      <p:sp>
        <p:nvSpPr>
          <p:cNvPr id="5" name="Titel 4"/>
          <p:cNvSpPr>
            <a:spLocks noGrp="1"/>
          </p:cNvSpPr>
          <p:nvPr>
            <p:ph type="title"/>
          </p:nvPr>
        </p:nvSpPr>
        <p:spPr>
          <a:xfrm>
            <a:off x="838200" y="1340768"/>
            <a:ext cx="7467600" cy="484492"/>
          </a:xfrm>
        </p:spPr>
        <p:txBody>
          <a:bodyPr/>
          <a:lstStyle/>
          <a:p>
            <a:pPr algn="ctr"/>
            <a:r>
              <a:rPr lang="de-DE" sz="2800" dirty="0" smtClean="0">
                <a:solidFill>
                  <a:srgbClr val="FF0000"/>
                </a:solidFill>
              </a:rPr>
              <a:t>Ausblick</a:t>
            </a:r>
            <a:endParaRPr lang="de-DE" sz="2800" dirty="0">
              <a:solidFill>
                <a:srgbClr val="FF0000"/>
              </a:solidFill>
            </a:endParaRPr>
          </a:p>
        </p:txBody>
      </p:sp>
    </p:spTree>
    <p:extLst>
      <p:ext uri="{BB962C8B-B14F-4D97-AF65-F5344CB8AC3E}">
        <p14:creationId xmlns:p14="http://schemas.microsoft.com/office/powerpoint/2010/main" val="3054462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779912" y="1844824"/>
            <a:ext cx="3312368" cy="2693045"/>
          </a:xfrm>
          <a:prstGeom prst="rect">
            <a:avLst/>
          </a:prstGeom>
          <a:ln w="0">
            <a:solidFill>
              <a:srgbClr val="2A3266"/>
            </a:solidFill>
          </a:ln>
        </p:spPr>
        <p:txBody>
          <a:bodyPr wrap="square">
            <a:spAutoFit/>
          </a:bodyPr>
          <a:lstStyle/>
          <a:p>
            <a:pPr algn="ctr"/>
            <a:r>
              <a:rPr lang="de-DE" sz="1400" dirty="0" smtClean="0">
                <a:solidFill>
                  <a:srgbClr val="2A3266"/>
                </a:solidFill>
                <a:latin typeface="Arial" pitchFamily="34" charset="0"/>
                <a:cs typeface="Arial" pitchFamily="34" charset="0"/>
              </a:rPr>
              <a:t>Dirk Hammes</a:t>
            </a:r>
          </a:p>
          <a:p>
            <a:pPr algn="ctr"/>
            <a:r>
              <a:rPr lang="de-DE" sz="1400" dirty="0" smtClean="0">
                <a:solidFill>
                  <a:srgbClr val="2A3266"/>
                </a:solidFill>
                <a:latin typeface="Arial" pitchFamily="34" charset="0"/>
                <a:cs typeface="Arial" pitchFamily="34" charset="0"/>
              </a:rPr>
              <a:t>Rechtsanwalt</a:t>
            </a:r>
          </a:p>
          <a:p>
            <a:pPr algn="ctr"/>
            <a:r>
              <a:rPr lang="de-DE" sz="1400" dirty="0" smtClean="0">
                <a:solidFill>
                  <a:srgbClr val="2A3266"/>
                </a:solidFill>
                <a:latin typeface="Arial" pitchFamily="34" charset="0"/>
                <a:cs typeface="Arial" pitchFamily="34" charset="0"/>
              </a:rPr>
              <a:t>Fachanwalt für Insolvenzrecht</a:t>
            </a:r>
          </a:p>
          <a:p>
            <a:pPr algn="ctr"/>
            <a:r>
              <a:rPr lang="de-DE" sz="1400" dirty="0" smtClean="0">
                <a:solidFill>
                  <a:srgbClr val="2A3266"/>
                </a:solidFill>
                <a:latin typeface="Arial" pitchFamily="34" charset="0"/>
                <a:cs typeface="Arial" pitchFamily="34" charset="0"/>
              </a:rPr>
              <a:t>Diplom Betriebswirt (BA)</a:t>
            </a:r>
          </a:p>
          <a:p>
            <a:pPr algn="ctr"/>
            <a:endParaRPr lang="de-DE" sz="1400" dirty="0">
              <a:solidFill>
                <a:srgbClr val="2A3266"/>
              </a:solidFill>
              <a:latin typeface="Arial" pitchFamily="34" charset="0"/>
              <a:cs typeface="Arial" pitchFamily="34" charset="0"/>
            </a:endParaRPr>
          </a:p>
          <a:p>
            <a:pPr algn="ctr"/>
            <a:r>
              <a:rPr lang="de-DE" sz="1400" dirty="0" smtClean="0">
                <a:solidFill>
                  <a:srgbClr val="2A3266"/>
                </a:solidFill>
                <a:latin typeface="Arial" pitchFamily="34" charset="0"/>
                <a:cs typeface="Arial" pitchFamily="34" charset="0"/>
              </a:rPr>
              <a:t>Dr.-Alfred-Herrhausen-Allee 15</a:t>
            </a:r>
          </a:p>
          <a:p>
            <a:pPr algn="ctr"/>
            <a:r>
              <a:rPr lang="de-DE" sz="1400" dirty="0" smtClean="0">
                <a:solidFill>
                  <a:srgbClr val="2A3266"/>
                </a:solidFill>
                <a:latin typeface="Arial" pitchFamily="34" charset="0"/>
                <a:cs typeface="Arial" pitchFamily="34" charset="0"/>
              </a:rPr>
              <a:t>47228 Duisburg  </a:t>
            </a:r>
          </a:p>
          <a:p>
            <a:pPr algn="ctr"/>
            <a:r>
              <a:rPr lang="de-DE" sz="1400" dirty="0" smtClean="0">
                <a:solidFill>
                  <a:srgbClr val="2A3266"/>
                </a:solidFill>
                <a:latin typeface="Arial" pitchFamily="34" charset="0"/>
                <a:cs typeface="Arial" pitchFamily="34" charset="0"/>
              </a:rPr>
              <a:t>Mobil +49 177 711 1965</a:t>
            </a:r>
          </a:p>
          <a:p>
            <a:pPr algn="ctr"/>
            <a:r>
              <a:rPr lang="de-DE" sz="1400" dirty="0" smtClean="0">
                <a:solidFill>
                  <a:srgbClr val="2A3266"/>
                </a:solidFill>
                <a:latin typeface="Arial" pitchFamily="34" charset="0"/>
                <a:cs typeface="Arial" pitchFamily="34" charset="0"/>
              </a:rPr>
              <a:t>hammes@rae-hammes.de</a:t>
            </a:r>
          </a:p>
          <a:p>
            <a:pPr algn="ctr"/>
            <a:r>
              <a:rPr lang="de-DE" sz="1400" dirty="0" smtClean="0">
                <a:solidFill>
                  <a:srgbClr val="2A3266"/>
                </a:solidFill>
                <a:latin typeface="Arial" pitchFamily="34" charset="0"/>
                <a:cs typeface="Arial" pitchFamily="34" charset="0"/>
                <a:hlinkClick r:id="rId2"/>
              </a:rPr>
              <a:t>www.rae-hammes.de</a:t>
            </a:r>
            <a:endParaRPr lang="de-DE" sz="1400" dirty="0">
              <a:solidFill>
                <a:srgbClr val="2A3266"/>
              </a:solidFill>
              <a:latin typeface="Arial" pitchFamily="34" charset="0"/>
              <a:cs typeface="Arial" pitchFamily="34" charset="0"/>
            </a:endParaRPr>
          </a:p>
        </p:txBody>
      </p:sp>
      <p:pic>
        <p:nvPicPr>
          <p:cNvPr id="1027" name="Picture 3" descr="C:\Users\hammes.RAE-HAMMES\Pictures\Fotos Kanzlei\Herr Hammes.jpg"/>
          <p:cNvPicPr>
            <a:picLocks noGrp="1" noChangeAspect="1" noChangeArrowheads="1"/>
          </p:cNvPicPr>
          <p:nvPr>
            <p:ph idx="1"/>
          </p:nvPr>
        </p:nvPicPr>
        <p:blipFill>
          <a:blip r:embed="rId3"/>
          <a:srcRect/>
          <a:stretch>
            <a:fillRect/>
          </a:stretch>
        </p:blipFill>
        <p:spPr bwMode="auto">
          <a:xfrm>
            <a:off x="611560" y="1844824"/>
            <a:ext cx="3016932" cy="2011288"/>
          </a:xfrm>
          <a:prstGeom prst="rect">
            <a:avLst/>
          </a:prstGeom>
          <a:noFill/>
        </p:spPr>
      </p:pic>
      <p:sp>
        <p:nvSpPr>
          <p:cNvPr id="4" name="Textfeld 3"/>
          <p:cNvSpPr txBox="1"/>
          <p:nvPr/>
        </p:nvSpPr>
        <p:spPr>
          <a:xfrm>
            <a:off x="838200" y="6410325"/>
            <a:ext cx="7467600" cy="219075"/>
          </a:xfrm>
          <a:prstGeom prst="rect">
            <a:avLst/>
          </a:prstGeom>
          <a:noFill/>
        </p:spPr>
        <p:txBody>
          <a:bodyPr wrap="none" lIns="0" tIns="0" rIns="0" bIns="0"/>
          <a:lstStyle/>
          <a:p>
            <a:pPr algn="ctr" fontAlgn="base">
              <a:spcBef>
                <a:spcPct val="0"/>
              </a:spcBef>
              <a:spcAft>
                <a:spcPct val="0"/>
              </a:spcAft>
            </a:pPr>
            <a:r>
              <a:rPr lang="de-DE" sz="1100" dirty="0">
                <a:solidFill>
                  <a:srgbClr val="2A3266"/>
                </a:solidFill>
                <a:latin typeface="DIN-BoldAlternate" charset="0"/>
                <a:ea typeface="ＭＳ Ｐゴシック" charset="-128"/>
              </a:rPr>
              <a:t>﻿Duisburg. Essen. Kleve. Düsseldorf. </a:t>
            </a:r>
            <a:r>
              <a:rPr lang="de-DE" sz="1100" dirty="0" smtClean="0">
                <a:solidFill>
                  <a:srgbClr val="2A3266"/>
                </a:solidFill>
                <a:latin typeface="DIN-BoldAlternate" charset="0"/>
                <a:ea typeface="ＭＳ Ｐゴシック" charset="-128"/>
              </a:rPr>
              <a:t>Bochum</a:t>
            </a:r>
            <a:endParaRPr lang="de-DE" sz="1100" dirty="0">
              <a:solidFill>
                <a:srgbClr val="2A3266"/>
              </a:solidFill>
              <a:latin typeface="DIN-BoldAlternate" charset="0"/>
              <a:ea typeface="ＭＳ Ｐゴシック" charset="-128"/>
            </a:endParaRPr>
          </a:p>
        </p:txBody>
      </p:sp>
    </p:spTree>
    <p:extLst>
      <p:ext uri="{BB962C8B-B14F-4D97-AF65-F5344CB8AC3E}">
        <p14:creationId xmlns:p14="http://schemas.microsoft.com/office/powerpoint/2010/main" val="279154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Ableitung aus der 1. These:</a:t>
            </a:r>
            <a:endParaRPr lang="de-DE" dirty="0"/>
          </a:p>
        </p:txBody>
      </p:sp>
      <p:sp>
        <p:nvSpPr>
          <p:cNvPr id="5" name="Textfeld 4"/>
          <p:cNvSpPr txBox="1"/>
          <p:nvPr/>
        </p:nvSpPr>
        <p:spPr>
          <a:xfrm>
            <a:off x="1287780" y="1609220"/>
            <a:ext cx="6187440" cy="646331"/>
          </a:xfrm>
          <a:prstGeom prst="rect">
            <a:avLst/>
          </a:prstGeom>
          <a:noFill/>
        </p:spPr>
        <p:txBody>
          <a:bodyPr wrap="square" rtlCol="0">
            <a:spAutoFit/>
          </a:bodyPr>
          <a:lstStyle/>
          <a:p>
            <a:r>
              <a:rPr lang="de-DE" dirty="0" smtClean="0"/>
              <a:t>Augenmaß beim Anlegen der Messlatte, an welcher der Erfolg des ESUG gemessen werden soll!</a:t>
            </a:r>
            <a:endParaRPr lang="de-DE" dirty="0"/>
          </a:p>
        </p:txBody>
      </p:sp>
      <p:sp>
        <p:nvSpPr>
          <p:cNvPr id="7" name="Nach oben gebogener Pfeil 6"/>
          <p:cNvSpPr/>
          <p:nvPr/>
        </p:nvSpPr>
        <p:spPr>
          <a:xfrm rot="5400000">
            <a:off x="822067" y="1543705"/>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p:cNvSpPr txBox="1"/>
          <p:nvPr/>
        </p:nvSpPr>
        <p:spPr>
          <a:xfrm>
            <a:off x="1287780" y="2966345"/>
            <a:ext cx="6187440" cy="646331"/>
          </a:xfrm>
          <a:prstGeom prst="rect">
            <a:avLst/>
          </a:prstGeom>
          <a:noFill/>
        </p:spPr>
        <p:txBody>
          <a:bodyPr wrap="square" rtlCol="0">
            <a:spAutoFit/>
          </a:bodyPr>
          <a:lstStyle/>
          <a:p>
            <a:r>
              <a:rPr lang="de-DE" dirty="0" smtClean="0"/>
              <a:t>Die Frage, wo wir stehen, kann nur unter Berücksichtigung der Feststellung beantwortet werden, woher wir kommen!</a:t>
            </a:r>
            <a:endParaRPr lang="de-DE" dirty="0"/>
          </a:p>
        </p:txBody>
      </p:sp>
      <p:sp>
        <p:nvSpPr>
          <p:cNvPr id="11" name="Nach oben gebogener Pfeil 10"/>
          <p:cNvSpPr/>
          <p:nvPr/>
        </p:nvSpPr>
        <p:spPr>
          <a:xfrm rot="5400000">
            <a:off x="822067" y="2894509"/>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9" name="Grafik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12" name="Textfeld 11"/>
          <p:cNvSpPr txBox="1"/>
          <p:nvPr/>
        </p:nvSpPr>
        <p:spPr>
          <a:xfrm>
            <a:off x="1287780" y="4117812"/>
            <a:ext cx="6187440" cy="1754326"/>
          </a:xfrm>
          <a:prstGeom prst="rect">
            <a:avLst/>
          </a:prstGeom>
          <a:noFill/>
        </p:spPr>
        <p:txBody>
          <a:bodyPr wrap="square" rtlCol="0">
            <a:spAutoFit/>
          </a:bodyPr>
          <a:lstStyle/>
          <a:p>
            <a:r>
              <a:rPr lang="de-DE" dirty="0" smtClean="0"/>
              <a:t>„Das ESUG“ ist ein dynamischer Prozess und kein statisches Projekt. Es kann daher nur um die Evaluation dessen gehen, welche Etmale auf dem Weg bereits erreicht sind, welche noch vor uns liegen, wie wir diese erreichen, und wo ggf. die Wegpunkte neu gesetzt oder auch nur verschoben werden müssen.</a:t>
            </a:r>
            <a:endParaRPr lang="de-DE" dirty="0"/>
          </a:p>
        </p:txBody>
      </p:sp>
      <p:sp>
        <p:nvSpPr>
          <p:cNvPr id="13" name="Nach oben gebogener Pfeil 12"/>
          <p:cNvSpPr/>
          <p:nvPr/>
        </p:nvSpPr>
        <p:spPr>
          <a:xfrm rot="5400000">
            <a:off x="822067" y="4045976"/>
            <a:ext cx="335280" cy="291346"/>
          </a:xfrm>
          <a:prstGeom prst="ben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23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62376" y="1440000"/>
            <a:ext cx="5022850" cy="3036750"/>
          </a:xfrm>
        </p:spPr>
        <p:txBody>
          <a:bodyPr>
            <a:normAutofit fontScale="90000"/>
          </a:bodyPr>
          <a:lstStyle/>
          <a:p>
            <a:r>
              <a:rPr lang="de-DE" sz="4000" u="sng" dirty="0" smtClean="0">
                <a:effectLst>
                  <a:outerShdw blurRad="38100" dist="38100" dir="2700000" algn="tl">
                    <a:srgbClr val="000000">
                      <a:alpha val="43137"/>
                    </a:srgbClr>
                  </a:outerShdw>
                </a:effectLst>
              </a:rPr>
              <a:t>Haben wir Wegpunkte des definierten Ziels erreicht - </a:t>
            </a:r>
            <a:br>
              <a:rPr lang="de-DE" sz="4000" u="sng" dirty="0" smtClean="0">
                <a:effectLst>
                  <a:outerShdw blurRad="38100" dist="38100" dir="2700000" algn="tl">
                    <a:srgbClr val="000000">
                      <a:alpha val="43137"/>
                    </a:srgbClr>
                  </a:outerShdw>
                </a:effectLst>
              </a:rPr>
            </a:br>
            <a:r>
              <a:rPr lang="de-DE" u="sng" dirty="0" smtClean="0"/>
              <a:t/>
            </a:r>
            <a:br>
              <a:rPr lang="de-DE" u="sng" dirty="0" smtClean="0"/>
            </a:br>
            <a:r>
              <a:rPr lang="de-DE" dirty="0"/>
              <a:t>o</a:t>
            </a:r>
            <a:r>
              <a:rPr lang="de-DE" dirty="0" smtClean="0"/>
              <a:t>der hat der Gesetzgeber in der Tat versagt?</a:t>
            </a:r>
            <a:endParaRPr lang="de-DE" sz="29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5705475"/>
            <a:ext cx="800100" cy="800100"/>
          </a:xfrm>
          <a:prstGeom prst="rect">
            <a:avLst/>
          </a:prstGeom>
        </p:spPr>
      </p:pic>
    </p:spTree>
    <p:extLst>
      <p:ext uri="{BB962C8B-B14F-4D97-AF65-F5344CB8AC3E}">
        <p14:creationId xmlns:p14="http://schemas.microsoft.com/office/powerpoint/2010/main" val="1679873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8775" y="239713"/>
            <a:ext cx="7808913" cy="1087437"/>
          </a:xfrm>
        </p:spPr>
        <p:txBody>
          <a:bodyPr/>
          <a:lstStyle/>
          <a:p>
            <a:r>
              <a:rPr lang="de-DE" dirty="0" smtClean="0"/>
              <a:t>Kritik</a:t>
            </a:r>
            <a:endParaRPr lang="de-DE" dirty="0"/>
          </a:p>
        </p:txBody>
      </p:sp>
      <p:pic>
        <p:nvPicPr>
          <p:cNvPr id="20" name="Grafik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60" y="5951220"/>
            <a:ext cx="556260" cy="556260"/>
          </a:xfrm>
          <a:prstGeom prst="rect">
            <a:avLst/>
          </a:prstGeom>
        </p:spPr>
      </p:pic>
      <p:sp>
        <p:nvSpPr>
          <p:cNvPr id="4" name="Textfeld 3"/>
          <p:cNvSpPr txBox="1"/>
          <p:nvPr/>
        </p:nvSpPr>
        <p:spPr>
          <a:xfrm>
            <a:off x="358775" y="1092200"/>
            <a:ext cx="8514292" cy="646331"/>
          </a:xfrm>
          <a:prstGeom prst="rect">
            <a:avLst/>
          </a:prstGeom>
          <a:noFill/>
        </p:spPr>
        <p:txBody>
          <a:bodyPr wrap="square" rtlCol="0">
            <a:spAutoFit/>
          </a:bodyPr>
          <a:lstStyle/>
          <a:p>
            <a:r>
              <a:rPr lang="de-DE" dirty="0" smtClean="0"/>
              <a:t>In der Fachpresse könnte die (subjektive) Wahrnehmung des `Erfolgs´ des ESUG unter-schiedlicher kaum sein:</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435" y="2590588"/>
            <a:ext cx="1716972" cy="1800727"/>
          </a:xfrm>
          <a:prstGeom prst="rect">
            <a:avLst/>
          </a:prstGeom>
        </p:spPr>
      </p:pic>
      <p:sp>
        <p:nvSpPr>
          <p:cNvPr id="7" name="Textfeld 6"/>
          <p:cNvSpPr txBox="1"/>
          <p:nvPr/>
        </p:nvSpPr>
        <p:spPr>
          <a:xfrm>
            <a:off x="431800" y="2250309"/>
            <a:ext cx="3270601" cy="861774"/>
          </a:xfrm>
          <a:prstGeom prst="rect">
            <a:avLst/>
          </a:prstGeom>
          <a:noFill/>
        </p:spPr>
        <p:txBody>
          <a:bodyPr wrap="square" rtlCol="0">
            <a:spAutoFit/>
          </a:bodyPr>
          <a:lstStyle/>
          <a:p>
            <a:pPr algn="ctr"/>
            <a:r>
              <a:rPr lang="de-DE" dirty="0" smtClean="0"/>
              <a:t>„teilweise g</a:t>
            </a:r>
            <a:r>
              <a:rPr lang="de-DE" i="1" dirty="0" smtClean="0"/>
              <a:t>esetzgeberisches Versagen</a:t>
            </a:r>
            <a:r>
              <a:rPr lang="de-DE" dirty="0" smtClean="0"/>
              <a:t>“</a:t>
            </a:r>
          </a:p>
          <a:p>
            <a:pPr algn="ctr"/>
            <a:r>
              <a:rPr lang="de-DE" sz="1400" dirty="0" err="1" smtClean="0"/>
              <a:t>Frind</a:t>
            </a:r>
            <a:r>
              <a:rPr lang="de-DE" sz="1400" dirty="0" smtClean="0"/>
              <a:t>, NZI 2016, 162</a:t>
            </a:r>
            <a:endParaRPr lang="de-DE" sz="1400" dirty="0"/>
          </a:p>
        </p:txBody>
      </p:sp>
      <p:sp>
        <p:nvSpPr>
          <p:cNvPr id="10" name="Textfeld 9"/>
          <p:cNvSpPr txBox="1"/>
          <p:nvPr/>
        </p:nvSpPr>
        <p:spPr>
          <a:xfrm>
            <a:off x="431800" y="3213106"/>
            <a:ext cx="3022600" cy="1138773"/>
          </a:xfrm>
          <a:prstGeom prst="rect">
            <a:avLst/>
          </a:prstGeom>
          <a:noFill/>
        </p:spPr>
        <p:txBody>
          <a:bodyPr wrap="square" rtlCol="0">
            <a:spAutoFit/>
          </a:bodyPr>
          <a:lstStyle/>
          <a:p>
            <a:pPr algn="ctr"/>
            <a:r>
              <a:rPr lang="de-DE" dirty="0" smtClean="0"/>
              <a:t>Kritisch zur Frage, ob das ESUG eine Sanierungskultur schaffen kann </a:t>
            </a:r>
          </a:p>
          <a:p>
            <a:pPr algn="ctr"/>
            <a:r>
              <a:rPr lang="de-DE" sz="1400" dirty="0" smtClean="0"/>
              <a:t>Römermann, GmbHR 2013, 337</a:t>
            </a:r>
            <a:endParaRPr lang="de-DE" sz="1400" dirty="0"/>
          </a:p>
        </p:txBody>
      </p:sp>
      <p:sp>
        <p:nvSpPr>
          <p:cNvPr id="11" name="Textfeld 10"/>
          <p:cNvSpPr txBox="1"/>
          <p:nvPr/>
        </p:nvSpPr>
        <p:spPr>
          <a:xfrm>
            <a:off x="358775" y="4616647"/>
            <a:ext cx="3022600" cy="861774"/>
          </a:xfrm>
          <a:prstGeom prst="rect">
            <a:avLst/>
          </a:prstGeom>
          <a:noFill/>
        </p:spPr>
        <p:txBody>
          <a:bodyPr wrap="square" rtlCol="0">
            <a:spAutoFit/>
          </a:bodyPr>
          <a:lstStyle/>
          <a:p>
            <a:pPr algn="ctr"/>
            <a:r>
              <a:rPr lang="de-DE" dirty="0" smtClean="0"/>
              <a:t>Ebenso kritisch in Bezug auf Zielerreichung</a:t>
            </a:r>
          </a:p>
          <a:p>
            <a:pPr algn="ctr"/>
            <a:r>
              <a:rPr lang="de-DE" sz="1400" dirty="0" err="1" smtClean="0"/>
              <a:t>Eidenmüller</a:t>
            </a:r>
            <a:r>
              <a:rPr lang="de-DE" sz="1400" dirty="0" smtClean="0"/>
              <a:t>, KTS 2014, 401</a:t>
            </a:r>
            <a:endParaRPr lang="de-DE" sz="1400" dirty="0"/>
          </a:p>
        </p:txBody>
      </p:sp>
      <p:sp>
        <p:nvSpPr>
          <p:cNvPr id="12" name="Textfeld 11"/>
          <p:cNvSpPr txBox="1"/>
          <p:nvPr/>
        </p:nvSpPr>
        <p:spPr>
          <a:xfrm>
            <a:off x="5754861" y="2250309"/>
            <a:ext cx="3270601" cy="861774"/>
          </a:xfrm>
          <a:prstGeom prst="rect">
            <a:avLst/>
          </a:prstGeom>
          <a:noFill/>
        </p:spPr>
        <p:txBody>
          <a:bodyPr wrap="square" rtlCol="0">
            <a:spAutoFit/>
          </a:bodyPr>
          <a:lstStyle/>
          <a:p>
            <a:pPr algn="ctr"/>
            <a:r>
              <a:rPr lang="de-DE" dirty="0" smtClean="0"/>
              <a:t>Demgegenüber positives Zwischenfazit nach einem Jahr</a:t>
            </a:r>
          </a:p>
          <a:p>
            <a:pPr algn="ctr"/>
            <a:r>
              <a:rPr lang="de-DE" sz="1400" dirty="0" smtClean="0"/>
              <a:t>Graf-</a:t>
            </a:r>
            <a:r>
              <a:rPr lang="de-DE" sz="1400" dirty="0" err="1" smtClean="0"/>
              <a:t>Schlicker</a:t>
            </a:r>
            <a:r>
              <a:rPr lang="de-DE" sz="1400" dirty="0" smtClean="0"/>
              <a:t>, </a:t>
            </a:r>
            <a:r>
              <a:rPr lang="de-DE" sz="1400" dirty="0" err="1" smtClean="0"/>
              <a:t>ZInsO</a:t>
            </a:r>
            <a:r>
              <a:rPr lang="de-DE" sz="1400" dirty="0" smtClean="0"/>
              <a:t> 2013, 1765</a:t>
            </a:r>
            <a:endParaRPr lang="de-DE" sz="1400" dirty="0"/>
          </a:p>
        </p:txBody>
      </p:sp>
      <p:sp>
        <p:nvSpPr>
          <p:cNvPr id="13" name="Textfeld 12"/>
          <p:cNvSpPr txBox="1"/>
          <p:nvPr/>
        </p:nvSpPr>
        <p:spPr>
          <a:xfrm>
            <a:off x="5814131" y="3243884"/>
            <a:ext cx="3270601" cy="1077218"/>
          </a:xfrm>
          <a:prstGeom prst="rect">
            <a:avLst/>
          </a:prstGeom>
          <a:noFill/>
        </p:spPr>
        <p:txBody>
          <a:bodyPr wrap="square" rtlCol="0">
            <a:spAutoFit/>
          </a:bodyPr>
          <a:lstStyle/>
          <a:p>
            <a:pPr algn="ctr"/>
            <a:r>
              <a:rPr lang="de-DE" dirty="0" smtClean="0"/>
              <a:t>ebenso, den Beginn einer Sanierungskultur bestätigend</a:t>
            </a:r>
          </a:p>
          <a:p>
            <a:pPr algn="ctr"/>
            <a:r>
              <a:rPr lang="de-DE" sz="1400" dirty="0" err="1" smtClean="0"/>
              <a:t>Gravenbrucher</a:t>
            </a:r>
            <a:r>
              <a:rPr lang="de-DE" sz="1400" dirty="0" smtClean="0"/>
              <a:t> Kreis, ZIP 2015, 2159; ZIP 2016, 1208</a:t>
            </a:r>
            <a:endParaRPr lang="de-DE" sz="1400" dirty="0"/>
          </a:p>
        </p:txBody>
      </p:sp>
      <p:sp>
        <p:nvSpPr>
          <p:cNvPr id="14" name="Textfeld 13"/>
          <p:cNvSpPr txBox="1"/>
          <p:nvPr/>
        </p:nvSpPr>
        <p:spPr>
          <a:xfrm>
            <a:off x="5814131" y="4457185"/>
            <a:ext cx="3270601" cy="1138773"/>
          </a:xfrm>
          <a:prstGeom prst="rect">
            <a:avLst/>
          </a:prstGeom>
          <a:noFill/>
        </p:spPr>
        <p:txBody>
          <a:bodyPr wrap="square" rtlCol="0">
            <a:spAutoFit/>
          </a:bodyPr>
          <a:lstStyle/>
          <a:p>
            <a:pPr algn="ctr"/>
            <a:r>
              <a:rPr lang="de-DE" dirty="0" smtClean="0"/>
              <a:t>„Das ESUG hat die Sanierungskultur in Deutschland gestärkt.“</a:t>
            </a:r>
          </a:p>
          <a:p>
            <a:pPr algn="ctr"/>
            <a:r>
              <a:rPr lang="de-DE" sz="1400" dirty="0" err="1" smtClean="0"/>
              <a:t>Madaus</a:t>
            </a:r>
            <a:r>
              <a:rPr lang="de-DE" sz="1400" dirty="0" smtClean="0"/>
              <a:t>, NZI 2017,  329</a:t>
            </a:r>
            <a:endParaRPr lang="de-DE" sz="1400" dirty="0"/>
          </a:p>
        </p:txBody>
      </p:sp>
      <p:sp>
        <p:nvSpPr>
          <p:cNvPr id="16" name="Textfeld 15"/>
          <p:cNvSpPr txBox="1"/>
          <p:nvPr/>
        </p:nvSpPr>
        <p:spPr>
          <a:xfrm>
            <a:off x="2980620" y="4714110"/>
            <a:ext cx="3270601" cy="1723549"/>
          </a:xfrm>
          <a:prstGeom prst="rect">
            <a:avLst/>
          </a:prstGeom>
          <a:noFill/>
        </p:spPr>
        <p:txBody>
          <a:bodyPr wrap="square" rtlCol="0">
            <a:spAutoFit/>
          </a:bodyPr>
          <a:lstStyle/>
          <a:p>
            <a:pPr algn="ctr"/>
            <a:r>
              <a:rPr lang="de-DE" b="1" dirty="0" smtClean="0"/>
              <a:t>BCG </a:t>
            </a:r>
          </a:p>
          <a:p>
            <a:pPr algn="ctr"/>
            <a:r>
              <a:rPr lang="de-DE" b="1" dirty="0" smtClean="0"/>
              <a:t>ESUG Studie</a:t>
            </a:r>
          </a:p>
          <a:p>
            <a:pPr algn="ctr"/>
            <a:endParaRPr lang="de-DE" sz="1400" b="1" dirty="0"/>
          </a:p>
          <a:p>
            <a:pPr algn="ctr"/>
            <a:r>
              <a:rPr lang="de-DE" sz="1400" b="1" dirty="0" smtClean="0"/>
              <a:t>Eigenverwaltungen: ca. 3 %</a:t>
            </a:r>
          </a:p>
          <a:p>
            <a:pPr algn="ctr"/>
            <a:endParaRPr lang="de-DE" sz="1400" b="1" dirty="0"/>
          </a:p>
          <a:p>
            <a:pPr algn="ctr"/>
            <a:r>
              <a:rPr lang="de-DE" sz="1400" b="1" dirty="0" smtClean="0"/>
              <a:t>Gut 1/3 der Eigenverwaltungen</a:t>
            </a:r>
          </a:p>
          <a:p>
            <a:pPr algn="ctr"/>
            <a:r>
              <a:rPr lang="de-DE" sz="1400" b="1" dirty="0" smtClean="0"/>
              <a:t>enden als Regelverfahren</a:t>
            </a:r>
            <a:endParaRPr lang="de-DE" sz="1400" dirty="0" smtClean="0"/>
          </a:p>
        </p:txBody>
      </p:sp>
    </p:spTree>
    <p:extLst>
      <p:ext uri="{BB962C8B-B14F-4D97-AF65-F5344CB8AC3E}">
        <p14:creationId xmlns:p14="http://schemas.microsoft.com/office/powerpoint/2010/main" val="38030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P spid="12" grpId="0"/>
      <p:bldP spid="13" grpId="0"/>
      <p:bldP spid="14" grpId="0"/>
      <p:bldP spid="16" grpId="0"/>
    </p:bldLst>
  </p:timing>
</p:sld>
</file>

<file path=ppt/theme/theme1.xml><?xml version="1.0" encoding="utf-8"?>
<a:theme xmlns:a="http://schemas.openxmlformats.org/drawingml/2006/main" name="Titel 1">
  <a:themeElements>
    <a:clrScheme name="GOERG Powerpoint">
      <a:dk1>
        <a:srgbClr val="394A58"/>
      </a:dk1>
      <a:lt1>
        <a:sysClr val="window" lastClr="FFFFFF"/>
      </a:lt1>
      <a:dk2>
        <a:srgbClr val="0039A6"/>
      </a:dk2>
      <a:lt2>
        <a:srgbClr val="EEECE1"/>
      </a:lt2>
      <a:accent1>
        <a:srgbClr val="878800"/>
      </a:accent1>
      <a:accent2>
        <a:srgbClr val="EBB700"/>
      </a:accent2>
      <a:accent3>
        <a:srgbClr val="7AB800"/>
      </a:accent3>
      <a:accent4>
        <a:srgbClr val="830051"/>
      </a:accent4>
      <a:accent5>
        <a:srgbClr val="4BACC6"/>
      </a:accent5>
      <a:accent6>
        <a:srgbClr val="F79646"/>
      </a:accent6>
      <a:hlink>
        <a:srgbClr val="0000FF"/>
      </a:hlink>
      <a:folHlink>
        <a:srgbClr val="800080"/>
      </a:folHlink>
    </a:clrScheme>
    <a:fontScheme name="GOERG Schrift">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el 2">
  <a:themeElements>
    <a:clrScheme name="GOERG Powerpoint">
      <a:dk1>
        <a:srgbClr val="394A58"/>
      </a:dk1>
      <a:lt1>
        <a:sysClr val="window" lastClr="FFFFFF"/>
      </a:lt1>
      <a:dk2>
        <a:srgbClr val="0039A6"/>
      </a:dk2>
      <a:lt2>
        <a:srgbClr val="EEECE1"/>
      </a:lt2>
      <a:accent1>
        <a:srgbClr val="878800"/>
      </a:accent1>
      <a:accent2>
        <a:srgbClr val="EBB700"/>
      </a:accent2>
      <a:accent3>
        <a:srgbClr val="7AB800"/>
      </a:accent3>
      <a:accent4>
        <a:srgbClr val="830051"/>
      </a:accent4>
      <a:accent5>
        <a:srgbClr val="4BACC6"/>
      </a:accent5>
      <a:accent6>
        <a:srgbClr val="F79646"/>
      </a:accent6>
      <a:hlink>
        <a:srgbClr val="0000FF"/>
      </a:hlink>
      <a:folHlink>
        <a:srgbClr val="800080"/>
      </a:folHlink>
    </a:clrScheme>
    <a:fontScheme name="GOERG Schrift">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rennchart Grün">
  <a:themeElements>
    <a:clrScheme name="GOERG Powerpoint">
      <a:dk1>
        <a:srgbClr val="394A58"/>
      </a:dk1>
      <a:lt1>
        <a:sysClr val="window" lastClr="FFFFFF"/>
      </a:lt1>
      <a:dk2>
        <a:srgbClr val="0039A6"/>
      </a:dk2>
      <a:lt2>
        <a:srgbClr val="EEECE1"/>
      </a:lt2>
      <a:accent1>
        <a:srgbClr val="878800"/>
      </a:accent1>
      <a:accent2>
        <a:srgbClr val="EBB700"/>
      </a:accent2>
      <a:accent3>
        <a:srgbClr val="7AB800"/>
      </a:accent3>
      <a:accent4>
        <a:srgbClr val="830051"/>
      </a:accent4>
      <a:accent5>
        <a:srgbClr val="4BACC6"/>
      </a:accent5>
      <a:accent6>
        <a:srgbClr val="F79646"/>
      </a:accent6>
      <a:hlink>
        <a:srgbClr val="0000FF"/>
      </a:hlink>
      <a:folHlink>
        <a:srgbClr val="800080"/>
      </a:folHlink>
    </a:clrScheme>
    <a:fontScheme name="GOERG Schrift">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rennchart Weiss">
  <a:themeElements>
    <a:clrScheme name="GOERG Powerpoint">
      <a:dk1>
        <a:srgbClr val="394A58"/>
      </a:dk1>
      <a:lt1>
        <a:sysClr val="window" lastClr="FFFFFF"/>
      </a:lt1>
      <a:dk2>
        <a:srgbClr val="0039A6"/>
      </a:dk2>
      <a:lt2>
        <a:srgbClr val="EEECE1"/>
      </a:lt2>
      <a:accent1>
        <a:srgbClr val="878800"/>
      </a:accent1>
      <a:accent2>
        <a:srgbClr val="EBB700"/>
      </a:accent2>
      <a:accent3>
        <a:srgbClr val="7AB800"/>
      </a:accent3>
      <a:accent4>
        <a:srgbClr val="830051"/>
      </a:accent4>
      <a:accent5>
        <a:srgbClr val="4BACC6"/>
      </a:accent5>
      <a:accent6>
        <a:srgbClr val="F79646"/>
      </a:accent6>
      <a:hlink>
        <a:srgbClr val="0000FF"/>
      </a:hlink>
      <a:folHlink>
        <a:srgbClr val="800080"/>
      </a:folHlink>
    </a:clrScheme>
    <a:fontScheme name="GOERG Schrift">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Inhalt">
  <a:themeElements>
    <a:clrScheme name="GOERG Powerpoint">
      <a:dk1>
        <a:srgbClr val="394A58"/>
      </a:dk1>
      <a:lt1>
        <a:sysClr val="window" lastClr="FFFFFF"/>
      </a:lt1>
      <a:dk2>
        <a:srgbClr val="0039A6"/>
      </a:dk2>
      <a:lt2>
        <a:srgbClr val="EEECE1"/>
      </a:lt2>
      <a:accent1>
        <a:srgbClr val="878800"/>
      </a:accent1>
      <a:accent2>
        <a:srgbClr val="EBB700"/>
      </a:accent2>
      <a:accent3>
        <a:srgbClr val="7AB800"/>
      </a:accent3>
      <a:accent4>
        <a:srgbClr val="83005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Hammes_PPT_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3253</Words>
  <Application>Microsoft Office PowerPoint</Application>
  <PresentationFormat>Bildschirmpräsentation (4:3)</PresentationFormat>
  <Paragraphs>369</Paragraphs>
  <Slides>61</Slides>
  <Notes>2</Notes>
  <HiddenSlides>0</HiddenSlides>
  <MMClips>0</MMClips>
  <ScaleCrop>false</ScaleCrop>
  <HeadingPairs>
    <vt:vector size="6" baseType="variant">
      <vt:variant>
        <vt:lpstr>Verwendete Schriftarten</vt:lpstr>
      </vt:variant>
      <vt:variant>
        <vt:i4>11</vt:i4>
      </vt:variant>
      <vt:variant>
        <vt:lpstr>Design</vt:lpstr>
      </vt:variant>
      <vt:variant>
        <vt:i4>6</vt:i4>
      </vt:variant>
      <vt:variant>
        <vt:lpstr>Folientitel</vt:lpstr>
      </vt:variant>
      <vt:variant>
        <vt:i4>61</vt:i4>
      </vt:variant>
    </vt:vector>
  </HeadingPairs>
  <TitlesOfParts>
    <vt:vector size="78" baseType="lpstr">
      <vt:lpstr>Arial Unicode MS</vt:lpstr>
      <vt:lpstr>ＭＳ Ｐゴシック</vt:lpstr>
      <vt:lpstr>Arial</vt:lpstr>
      <vt:lpstr>Calibri</vt:lpstr>
      <vt:lpstr>DIN-BoldAlternate</vt:lpstr>
      <vt:lpstr>DIN-RegularAlternate</vt:lpstr>
      <vt:lpstr>Lucida Grande</vt:lpstr>
      <vt:lpstr>Times</vt:lpstr>
      <vt:lpstr>Times New Roman</vt:lpstr>
      <vt:lpstr>Wingdings</vt:lpstr>
      <vt:lpstr>ZapfDingbats</vt:lpstr>
      <vt:lpstr>Titel 1</vt:lpstr>
      <vt:lpstr>Titel 2</vt:lpstr>
      <vt:lpstr>Trennchart Grün</vt:lpstr>
      <vt:lpstr>Trennchart Weiss</vt:lpstr>
      <vt:lpstr>Inhalt</vt:lpstr>
      <vt:lpstr>Hammes_PPT_30</vt:lpstr>
      <vt:lpstr>Evaluation des ESUG aus Praktikersicht  Ein “Erfolgsmodell” oder  “gesetzgeberisches Versagen”?  Norddeutsches Insolvenzforum Hamburg e.V. 19.06.2017  </vt:lpstr>
      <vt:lpstr>Bewertung aus Praktikersicht -  Was waren die Erwartungen der Praxis?</vt:lpstr>
      <vt:lpstr>InDat 02/2013: „Was 100 Praktiker vom ESUG halten“</vt:lpstr>
      <vt:lpstr>Erwartungen des Gesetzgebers</vt:lpstr>
      <vt:lpstr>Der Mensch – und das Gesetz – wächst mit seinen Aufgaben….</vt:lpstr>
      <vt:lpstr>1. These</vt:lpstr>
      <vt:lpstr>Ableitung aus der 1. These:</vt:lpstr>
      <vt:lpstr>Haben wir Wegpunkte des definierten Ziels erreicht -   oder hat der Gesetzgeber in der Tat versagt?</vt:lpstr>
      <vt:lpstr>Kritik</vt:lpstr>
      <vt:lpstr>Sind absolute Fallzahlen aussagekräftig?</vt:lpstr>
      <vt:lpstr>Statistik geeigneter Eigenverwaltungen?</vt:lpstr>
      <vt:lpstr>2. These</vt:lpstr>
      <vt:lpstr>Ableitung aus der 2. These:</vt:lpstr>
      <vt:lpstr>Die strategische Insolvenz - ökonomischer Sinn? - </vt:lpstr>
      <vt:lpstr>Die Evaluation nutzen -   wo gibt es Anpassungs- und Verbesserungsbedarf, um die Zielerreichung in der weiteren Entwicklung voranzutreiben?</vt:lpstr>
      <vt:lpstr>Kritik ernst nehmen…</vt:lpstr>
      <vt:lpstr>Planbarkeit…</vt:lpstr>
      <vt:lpstr>Kritik ernst nehmen…</vt:lpstr>
      <vt:lpstr>Missbrauchsschranken…</vt:lpstr>
      <vt:lpstr>Kritik ernst nehmen…</vt:lpstr>
      <vt:lpstr>Kulturelle Entwicklung nicht gefährden…</vt:lpstr>
      <vt:lpstr>3. These</vt:lpstr>
      <vt:lpstr>Ableitung aus der 3. These: Anpassungsvorschläge</vt:lpstr>
      <vt:lpstr>…noch Fragen?</vt:lpstr>
      <vt:lpstr>PowerPoint-Präsentation</vt:lpstr>
      <vt:lpstr>Vorweg:  THESEN &amp; TATSACHEN</vt:lpstr>
      <vt:lpstr>zum Missbrauch der EVA… eine kleine (!) Auswahl der »Stimmen«:</vt:lpstr>
      <vt:lpstr>Vorweg:  Wo liegen die sonstigen Probleme?</vt:lpstr>
      <vt:lpstr>Vorweg:  Wo liegen die sonstigen Probleme?</vt:lpstr>
      <vt:lpstr>PowerPoint-Präsentation</vt:lpstr>
      <vt:lpstr>Sind die Würfel schon gefallen? Widersprüchliche Agitprop-Stimmen</vt:lpstr>
      <vt:lpstr>Sind die Würfel schon gefallen? Widersprüchliche Agitprop-Stimmen</vt:lpstr>
      <vt:lpstr>Sind die Würfel schon gefallen? Widersprüchliche Agitprop-Stimmen</vt:lpstr>
      <vt:lpstr>Sind die Würfel schon gefallen? Widersprüchliche Agitprop-Stimmen</vt:lpstr>
      <vt:lpstr>PowerPoint-Präsentation</vt:lpstr>
      <vt:lpstr>Was wollte der Gesetzgeber?</vt:lpstr>
      <vt:lpstr> Was wollte der Gesetzgeber?</vt:lpstr>
      <vt:lpstr> …und was NICHT?</vt:lpstr>
      <vt:lpstr> …und was NICHT?</vt:lpstr>
      <vt:lpstr>PowerPoint-Präsentation</vt:lpstr>
      <vt:lpstr>PowerPoint-Präsentation</vt:lpstr>
      <vt:lpstr>»Speculationen« führen zu Konstruktionsfehlern</vt:lpstr>
      <vt:lpstr>Konstruktionsfehler …Schuldner</vt:lpstr>
      <vt:lpstr>Konstruktionsfehler …Sachwalter</vt:lpstr>
      <vt:lpstr>Konstruktionsfehler …Berater, Gläubigerausschuss</vt:lpstr>
      <vt:lpstr>Konstruktionsfehler …weitere</vt:lpstr>
      <vt:lpstr>Sind die Ziele tatsächlich erreicht? </vt:lpstr>
      <vt:lpstr>zu 1) Bestmögliche Befriedigung der Gläubiger?</vt:lpstr>
      <vt:lpstr>Zu 2) Rechtzeitigere Antragstellung?</vt:lpstr>
      <vt:lpstr>zu 3) EVA nur für vertrauenswürdige Schuldner?</vt:lpstr>
      <vt:lpstr>Zu 4) Stärkung des Gläubigereinflusses?</vt:lpstr>
      <vt:lpstr>Zu 5) Verbilligung des Verfahrens? </vt:lpstr>
      <vt:lpstr>Zu 6) Sanierungschancen verbessert? </vt:lpstr>
      <vt:lpstr>Was haben wir bekommen? Zusammenfassung</vt:lpstr>
      <vt:lpstr>Was haben wir bekommen? Zusammenfassung</vt:lpstr>
      <vt:lpstr>PowerPoint-Präsentation</vt:lpstr>
      <vt:lpstr>Neufassung des § 270 InsO  hier: Abs. 2</vt:lpstr>
      <vt:lpstr>Neufassung des § 270 InsO</vt:lpstr>
      <vt:lpstr>Neufassung des § 270 InsO  hier: Abs. 3</vt:lpstr>
      <vt:lpstr>Ausblick</vt:lpstr>
      <vt:lpstr>Dirk Hammes Rechtsanwalt Fachanwalt für Insolvenzrecht Diplom Betriebswirt (BA)  Dr.-Alfred-Herrhausen-Allee 15 47228 Duisburg   Mobil +49 177 711 1965 hammes@rae-hammes.de www.rae-hammes.de</vt:lpstr>
    </vt:vector>
  </TitlesOfParts>
  <Company>frankfurt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ogilvy</dc:creator>
  <cp:lastModifiedBy>Jur1</cp:lastModifiedBy>
  <cp:revision>280</cp:revision>
  <cp:lastPrinted>2015-03-24T14:12:48Z</cp:lastPrinted>
  <dcterms:created xsi:type="dcterms:W3CDTF">2013-04-17T07:39:23Z</dcterms:created>
  <dcterms:modified xsi:type="dcterms:W3CDTF">2017-06-22T14:35:37Z</dcterms:modified>
</cp:coreProperties>
</file>