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handoutMasterIdLst>
    <p:handoutMasterId r:id="rId64"/>
  </p:handoutMasterIdLst>
  <p:sldIdLst>
    <p:sldId id="256" r:id="rId2"/>
    <p:sldId id="300" r:id="rId3"/>
    <p:sldId id="355" r:id="rId4"/>
    <p:sldId id="407" r:id="rId5"/>
    <p:sldId id="438" r:id="rId6"/>
    <p:sldId id="411" r:id="rId7"/>
    <p:sldId id="414" r:id="rId8"/>
    <p:sldId id="416" r:id="rId9"/>
    <p:sldId id="398" r:id="rId10"/>
    <p:sldId id="393" r:id="rId11"/>
    <p:sldId id="270" r:id="rId12"/>
    <p:sldId id="403" r:id="rId13"/>
    <p:sldId id="415" r:id="rId14"/>
    <p:sldId id="429" r:id="rId15"/>
    <p:sldId id="402" r:id="rId16"/>
    <p:sldId id="401" r:id="rId17"/>
    <p:sldId id="357" r:id="rId18"/>
    <p:sldId id="419" r:id="rId19"/>
    <p:sldId id="413" r:id="rId20"/>
    <p:sldId id="388" r:id="rId21"/>
    <p:sldId id="408" r:id="rId22"/>
    <p:sldId id="409" r:id="rId23"/>
    <p:sldId id="410" r:id="rId24"/>
    <p:sldId id="460" r:id="rId25"/>
    <p:sldId id="452" r:id="rId26"/>
    <p:sldId id="427" r:id="rId27"/>
    <p:sldId id="451" r:id="rId28"/>
    <p:sldId id="358" r:id="rId29"/>
    <p:sldId id="442" r:id="rId30"/>
    <p:sldId id="443" r:id="rId31"/>
    <p:sldId id="466" r:id="rId32"/>
    <p:sldId id="467" r:id="rId33"/>
    <p:sldId id="301" r:id="rId34"/>
    <p:sldId id="461" r:id="rId35"/>
    <p:sldId id="462" r:id="rId36"/>
    <p:sldId id="391" r:id="rId37"/>
    <p:sldId id="463" r:id="rId38"/>
    <p:sldId id="464" r:id="rId39"/>
    <p:sldId id="446" r:id="rId40"/>
    <p:sldId id="422" r:id="rId41"/>
    <p:sldId id="468" r:id="rId42"/>
    <p:sldId id="359" r:id="rId43"/>
    <p:sldId id="305" r:id="rId44"/>
    <p:sldId id="310" r:id="rId45"/>
    <p:sldId id="360" r:id="rId46"/>
    <p:sldId id="363" r:id="rId47"/>
    <p:sldId id="433" r:id="rId48"/>
    <p:sldId id="458" r:id="rId49"/>
    <p:sldId id="330" r:id="rId50"/>
    <p:sldId id="334" r:id="rId51"/>
    <p:sldId id="465" r:id="rId52"/>
    <p:sldId id="367" r:id="rId53"/>
    <p:sldId id="456" r:id="rId54"/>
    <p:sldId id="346" r:id="rId55"/>
    <p:sldId id="370" r:id="rId56"/>
    <p:sldId id="371" r:id="rId57"/>
    <p:sldId id="372" r:id="rId58"/>
    <p:sldId id="375" r:id="rId59"/>
    <p:sldId id="261" r:id="rId60"/>
    <p:sldId id="459" r:id="rId61"/>
    <p:sldId id="262" r:id="rId62"/>
  </p:sldIdLst>
  <p:sldSz cx="9906000" cy="6858000" type="A4"/>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90">
          <p15:clr>
            <a:srgbClr val="A4A3A4"/>
          </p15:clr>
        </p15:guide>
        <p15:guide id="3" orient="horz" pos="3521">
          <p15:clr>
            <a:srgbClr val="A4A3A4"/>
          </p15:clr>
        </p15:guide>
        <p15:guide id="4" orient="horz" pos="3974">
          <p15:clr>
            <a:srgbClr val="A4A3A4"/>
          </p15:clr>
        </p15:guide>
        <p15:guide id="5" pos="3120">
          <p15:clr>
            <a:srgbClr val="A4A3A4"/>
          </p15:clr>
        </p15:guide>
        <p15:guide id="6" pos="421">
          <p15:clr>
            <a:srgbClr val="A4A3A4"/>
          </p15:clr>
        </p15:guide>
        <p15:guide id="7" pos="58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showGuides="1">
      <p:cViewPr varScale="1">
        <p:scale>
          <a:sx n="58" d="100"/>
          <a:sy n="58" d="100"/>
        </p:scale>
        <p:origin x="90" y="846"/>
      </p:cViewPr>
      <p:guideLst>
        <p:guide orient="horz" pos="2160"/>
        <p:guide orient="horz" pos="890"/>
        <p:guide orient="horz" pos="3521"/>
        <p:guide orient="horz" pos="3974"/>
        <p:guide pos="3120"/>
        <p:guide pos="421"/>
        <p:guide pos="5819"/>
      </p:guideLst>
    </p:cSldViewPr>
  </p:slideViewPr>
  <p:outlineViewPr>
    <p:cViewPr>
      <p:scale>
        <a:sx n="33" d="100"/>
        <a:sy n="33" d="100"/>
      </p:scale>
      <p:origin x="0" y="16086"/>
    </p:cViewPr>
  </p:outlineViewPr>
  <p:notesTextViewPr>
    <p:cViewPr>
      <p:scale>
        <a:sx n="1" d="1"/>
        <a:sy n="1" d="1"/>
      </p:scale>
      <p:origin x="0" y="0"/>
    </p:cViewPr>
  </p:notesTextViewPr>
  <p:sorterViewPr>
    <p:cViewPr>
      <p:scale>
        <a:sx n="100" d="100"/>
        <a:sy n="100" d="100"/>
      </p:scale>
      <p:origin x="0" y="1224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2"/>
            <a:ext cx="2920887"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9625" y="2"/>
            <a:ext cx="2920887" cy="493713"/>
          </a:xfrm>
          <a:prstGeom prst="rect">
            <a:avLst/>
          </a:prstGeom>
        </p:spPr>
        <p:txBody>
          <a:bodyPr vert="horz" lIns="91440" tIns="45720" rIns="91440" bIns="45720" rtlCol="0"/>
          <a:lstStyle>
            <a:lvl1pPr algn="r">
              <a:defRPr sz="1200"/>
            </a:lvl1pPr>
          </a:lstStyle>
          <a:p>
            <a:fld id="{B233036C-1AD9-4623-8091-02F3D9002F66}" type="datetimeFigureOut">
              <a:rPr lang="de-DE" smtClean="0"/>
              <a:t>08.06.2015</a:t>
            </a:fld>
            <a:endParaRPr lang="de-DE"/>
          </a:p>
        </p:txBody>
      </p:sp>
      <p:sp>
        <p:nvSpPr>
          <p:cNvPr id="4" name="Fußzeilenplatzhalter 3"/>
          <p:cNvSpPr>
            <a:spLocks noGrp="1"/>
          </p:cNvSpPr>
          <p:nvPr>
            <p:ph type="ftr" sz="quarter" idx="2"/>
          </p:nvPr>
        </p:nvSpPr>
        <p:spPr>
          <a:xfrm>
            <a:off x="4" y="9377363"/>
            <a:ext cx="2920887" cy="4937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9625" y="9377363"/>
            <a:ext cx="2920887" cy="493712"/>
          </a:xfrm>
          <a:prstGeom prst="rect">
            <a:avLst/>
          </a:prstGeom>
        </p:spPr>
        <p:txBody>
          <a:bodyPr vert="horz" lIns="91440" tIns="45720" rIns="91440" bIns="45720" rtlCol="0" anchor="b"/>
          <a:lstStyle>
            <a:lvl1pPr algn="r">
              <a:defRPr sz="1200"/>
            </a:lvl1pPr>
          </a:lstStyle>
          <a:p>
            <a:fld id="{D96E834F-FC04-4BA6-B9B4-8B0D8409E3B9}" type="slidenum">
              <a:rPr lang="de-DE" smtClean="0"/>
              <a:t>‹Nr.›</a:t>
            </a:fld>
            <a:endParaRPr lang="de-DE"/>
          </a:p>
        </p:txBody>
      </p:sp>
    </p:spTree>
    <p:extLst>
      <p:ext uri="{BB962C8B-B14F-4D97-AF65-F5344CB8AC3E}">
        <p14:creationId xmlns:p14="http://schemas.microsoft.com/office/powerpoint/2010/main" val="3147955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EFBA1C7E-E4A6-4E0F-9702-A774E6DAC53B}" type="datetimeFigureOut">
              <a:rPr lang="en-GB" smtClean="0"/>
              <a:t>08/06/2015</a:t>
            </a:fld>
            <a:endParaRPr lang="en-GB" dirty="0"/>
          </a:p>
        </p:txBody>
      </p:sp>
      <p:sp>
        <p:nvSpPr>
          <p:cNvPr id="4" name="Folienbildplatzhalter 3"/>
          <p:cNvSpPr>
            <a:spLocks noGrp="1" noRot="1" noChangeAspect="1"/>
          </p:cNvSpPr>
          <p:nvPr>
            <p:ph type="sldImg" idx="2"/>
          </p:nvPr>
        </p:nvSpPr>
        <p:spPr>
          <a:xfrm>
            <a:off x="696913" y="739775"/>
            <a:ext cx="5348287"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377327"/>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18971" y="9377327"/>
            <a:ext cx="2921582" cy="493633"/>
          </a:xfrm>
          <a:prstGeom prst="rect">
            <a:avLst/>
          </a:prstGeom>
        </p:spPr>
        <p:txBody>
          <a:bodyPr vert="horz" lIns="91440" tIns="45720" rIns="91440" bIns="45720" rtlCol="0" anchor="b"/>
          <a:lstStyle>
            <a:lvl1pPr algn="r">
              <a:defRPr sz="1200"/>
            </a:lvl1pPr>
          </a:lstStyle>
          <a:p>
            <a:fld id="{F8F42E7E-ABE2-4F4B-9FA7-71C13BA333D7}" type="slidenum">
              <a:rPr lang="en-GB" smtClean="0"/>
              <a:t>‹Nr.›</a:t>
            </a:fld>
            <a:endParaRPr lang="en-GB" dirty="0"/>
          </a:p>
        </p:txBody>
      </p:sp>
    </p:spTree>
    <p:extLst>
      <p:ext uri="{BB962C8B-B14F-4D97-AF65-F5344CB8AC3E}">
        <p14:creationId xmlns:p14="http://schemas.microsoft.com/office/powerpoint/2010/main" val="31413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Standar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66000" y="2096852"/>
            <a:ext cx="5544000" cy="1764097"/>
          </a:xfrm>
        </p:spPr>
        <p:txBody>
          <a:bodyPr anchor="b">
            <a:noAutofit/>
          </a:bodyPr>
          <a:lstStyle>
            <a:lvl1pPr algn="l">
              <a:defRPr sz="2000" cap="all" baseline="0">
                <a:solidFill>
                  <a:schemeClr val="tx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66000" y="3933108"/>
            <a:ext cx="5544000" cy="1296092"/>
          </a:xfrm>
        </p:spPr>
        <p:txBody>
          <a:bodyPr wrap="square"/>
          <a:lstStyle>
            <a:lvl1pPr marL="0" indent="0" algn="l">
              <a:lnSpc>
                <a:spcPct val="100000"/>
              </a:lnSpc>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666000" y="6489340"/>
            <a:ext cx="5544000" cy="232138"/>
          </a:xfrm>
        </p:spPr>
        <p:txBody>
          <a:bodyPr/>
          <a:lstStyle>
            <a:lvl1pPr>
              <a:defRPr sz="1200">
                <a:solidFill>
                  <a:schemeClr val="tx1"/>
                </a:solidFill>
              </a:defRPr>
            </a:lvl1pPr>
          </a:lstStyle>
          <a:p>
            <a:r>
              <a:rPr lang="de-DE" dirty="0" smtClean="0"/>
              <a:t>Vorname Name, Datum</a:t>
            </a:r>
            <a:endParaRPr lang="en-GB" dirty="0"/>
          </a:p>
        </p:txBody>
      </p:sp>
      <p:sp>
        <p:nvSpPr>
          <p:cNvPr id="5" name="Fußzeilenplatzhalter 4"/>
          <p:cNvSpPr>
            <a:spLocks noGrp="1"/>
          </p:cNvSpPr>
          <p:nvPr>
            <p:ph type="ftr" sz="quarter" idx="11"/>
          </p:nvPr>
        </p:nvSpPr>
        <p:spPr>
          <a:xfrm>
            <a:off x="-3600" y="6861600"/>
            <a:ext cx="0" cy="0"/>
          </a:xfrm>
        </p:spPr>
        <p:txBody>
          <a:bodyPr/>
          <a:lstStyle>
            <a:lvl1pPr>
              <a:defRPr sz="100">
                <a:noFill/>
              </a:defRPr>
            </a:lvl1pPr>
          </a:lstStyle>
          <a:p>
            <a:endParaRPr lang="en-GB" dirty="0"/>
          </a:p>
        </p:txBody>
      </p:sp>
      <p:sp>
        <p:nvSpPr>
          <p:cNvPr id="10" name="Foliennummernplatzhalter 9"/>
          <p:cNvSpPr>
            <a:spLocks noGrp="1"/>
          </p:cNvSpPr>
          <p:nvPr>
            <p:ph type="sldNum" sz="quarter" idx="12"/>
          </p:nvPr>
        </p:nvSpPr>
        <p:spPr>
          <a:xfrm>
            <a:off x="-3600" y="6861600"/>
            <a:ext cx="0" cy="0"/>
          </a:xfrm>
        </p:spPr>
        <p:txBody>
          <a:bodyPr/>
          <a:lstStyle>
            <a:lvl1pPr>
              <a:defRPr sz="100">
                <a:noFill/>
              </a:defRPr>
            </a:lvl1pPr>
          </a:lstStyle>
          <a:p>
            <a:fld id="{2B7C62E5-B0B0-44DD-B7FE-EEECB729582C}" type="slidenum">
              <a:rPr lang="en-GB" smtClean="0"/>
              <a:t>‹Nr.›</a:t>
            </a:fld>
            <a:endParaRPr lang="en-GB" dirty="0"/>
          </a:p>
        </p:txBody>
      </p:sp>
      <p:sp>
        <p:nvSpPr>
          <p:cNvPr id="8" name="Rechteck 7"/>
          <p:cNvSpPr/>
          <p:nvPr/>
        </p:nvSpPr>
        <p:spPr>
          <a:xfrm>
            <a:off x="7433800" y="2096852"/>
            <a:ext cx="1800200" cy="1800200"/>
          </a:xfrm>
          <a:prstGeom prst="rect">
            <a:avLst/>
          </a:prstGeom>
          <a:solidFill>
            <a:schemeClr val="tx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 Verbindung 8"/>
          <p:cNvCxnSpPr/>
          <p:nvPr/>
        </p:nvCxnSpPr>
        <p:spPr>
          <a:xfrm flipH="1">
            <a:off x="666000" y="3897052"/>
            <a:ext cx="8568000" cy="0"/>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 y="476672"/>
            <a:ext cx="1266521" cy="216408"/>
          </a:xfrm>
          <a:prstGeom prst="rect">
            <a:avLst/>
          </a:prstGeom>
        </p:spPr>
      </p:pic>
    </p:spTree>
    <p:extLst>
      <p:ext uri="{BB962C8B-B14F-4D97-AF65-F5344CB8AC3E}">
        <p14:creationId xmlns:p14="http://schemas.microsoft.com/office/powerpoint/2010/main" val="175008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DRUCK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66000" y="332716"/>
            <a:ext cx="7681257" cy="540000"/>
          </a:xfrm>
        </p:spPr>
        <p:txBody>
          <a:bodyPr lIns="0" tIns="0" rIns="0" bIns="0" anchor="ctr" anchorCtr="0">
            <a:normAutofit/>
          </a:bodyPr>
          <a:lstStyle>
            <a:lvl1pPr algn="l">
              <a:defRPr sz="1600" b="1"/>
            </a:lvl1pPr>
          </a:lstStyle>
          <a:p>
            <a:r>
              <a:rPr lang="de-DE" smtClean="0"/>
              <a:t>Titelmasterformat durch Klicken bearbeiten</a:t>
            </a:r>
            <a:endParaRPr lang="de-DE" dirty="0"/>
          </a:p>
        </p:txBody>
      </p:sp>
      <p:sp>
        <p:nvSpPr>
          <p:cNvPr id="3" name="Inhaltsplatzhalter 2"/>
          <p:cNvSpPr>
            <a:spLocks noGrp="1"/>
          </p:cNvSpPr>
          <p:nvPr>
            <p:ph idx="1"/>
          </p:nvPr>
        </p:nvSpPr>
        <p:spPr>
          <a:xfrm>
            <a:off x="5022000" y="1412776"/>
            <a:ext cx="4212000" cy="4932462"/>
          </a:xfrm>
        </p:spPr>
        <p:txBody>
          <a:bodyPr lIns="0" tIns="0" rIns="0" bIns="0" anchor="t" anchorCtr="0"/>
          <a:lstStyle>
            <a:lvl1pPr algn="l">
              <a:defRPr sz="1300"/>
            </a:lvl1pPr>
            <a:lvl2pPr algn="l">
              <a:defRPr sz="1300"/>
            </a:lvl2pPr>
            <a:lvl3pPr algn="l">
              <a:defRPr sz="1300"/>
            </a:lvl3pPr>
            <a:lvl4pPr algn="l">
              <a:defRPr sz="1300"/>
            </a:lvl4pPr>
            <a:lvl5pPr algn="l">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66000" y="1412776"/>
            <a:ext cx="4212000" cy="4932462"/>
          </a:xfrm>
        </p:spPr>
        <p:txBody>
          <a:bodyPr lIns="0" tIns="0" rIns="0" bIns="0" anchor="t" anchorCtr="0"/>
          <a:lstStyle>
            <a:lvl1pPr marL="288000" indent="-288000" algn="l">
              <a:buFont typeface="+mj-lt"/>
              <a:buAutoNum type="arabicPeriod"/>
              <a:defRPr sz="1300"/>
            </a:lvl1pPr>
            <a:lvl2pPr marL="0" indent="0">
              <a:buNone/>
              <a:defRPr sz="1300"/>
            </a:lvl2pPr>
            <a:lvl3pPr marL="0" indent="0">
              <a:buNone/>
              <a:defRPr sz="1300"/>
            </a:lvl3pPr>
            <a:lvl4pPr marL="288000" indent="-288000">
              <a:buFont typeface="Wingdings" pitchFamily="2" charset="2"/>
              <a:buChar char="§"/>
              <a:defRPr lang="de-DE" sz="1300" kern="1200" smtClean="0">
                <a:solidFill>
                  <a:schemeClr val="tx1"/>
                </a:solidFill>
                <a:latin typeface="+mn-lt"/>
                <a:ea typeface="+mn-ea"/>
                <a:cs typeface="+mn-cs"/>
              </a:defRPr>
            </a:lvl4pPr>
            <a:lvl5pPr marL="504000" indent="-216000">
              <a:buFont typeface="Wingdings" pitchFamily="2" charset="2"/>
              <a:buChar char=""/>
              <a:defRPr lang="de-DE" sz="1300" kern="1200" smtClean="0">
                <a:solidFill>
                  <a:schemeClr val="tx1"/>
                </a:solidFill>
                <a:latin typeface="+mn-lt"/>
                <a:ea typeface="+mn-ea"/>
                <a:cs typeface="+mn-cs"/>
              </a:defRPr>
            </a:lvl5pPr>
            <a:lvl6pPr marL="720000" indent="-216000">
              <a:buFont typeface="Symbol" pitchFamily="18" charset="2"/>
              <a:buChar char="-"/>
              <a:defRPr sz="1300"/>
            </a:lvl6pPr>
            <a:lvl7pPr marL="936000" indent="-216000">
              <a:buFont typeface="Symbol" pitchFamily="18" charset="2"/>
              <a:buChar char="-"/>
              <a:defRPr sz="1300"/>
            </a:lvl7pPr>
            <a:lvl8pPr marL="0" indent="0">
              <a:buNone/>
              <a:defRPr sz="1300"/>
            </a:lvl8pPr>
            <a:lvl9pPr marL="0" indent="0">
              <a:buNone/>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5" name="Datumsplatzhalter 4"/>
          <p:cNvSpPr>
            <a:spLocks noGrp="1"/>
          </p:cNvSpPr>
          <p:nvPr>
            <p:ph type="dt" sz="half" idx="10"/>
          </p:nvPr>
        </p:nvSpPr>
        <p:spPr/>
        <p:txBody>
          <a:bodyPr/>
          <a:lstStyle/>
          <a:p>
            <a:r>
              <a:rPr lang="de-DE" dirty="0"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103867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RUCK Text und Bild">
    <p:spTree>
      <p:nvGrpSpPr>
        <p:cNvPr id="1" name=""/>
        <p:cNvGrpSpPr/>
        <p:nvPr/>
      </p:nvGrpSpPr>
      <p:grpSpPr>
        <a:xfrm>
          <a:off x="0" y="0"/>
          <a:ext cx="0" cy="0"/>
          <a:chOff x="0" y="0"/>
          <a:chExt cx="0" cy="0"/>
        </a:xfrm>
      </p:grpSpPr>
      <p:sp>
        <p:nvSpPr>
          <p:cNvPr id="2" name="Titel 1"/>
          <p:cNvSpPr>
            <a:spLocks noGrp="1"/>
          </p:cNvSpPr>
          <p:nvPr>
            <p:ph type="title"/>
          </p:nvPr>
        </p:nvSpPr>
        <p:spPr>
          <a:xfrm>
            <a:off x="666000" y="332716"/>
            <a:ext cx="7681257" cy="540000"/>
          </a:xfrm>
        </p:spPr>
        <p:txBody>
          <a:bodyPr lIns="0" tIns="0" rIns="0" bIns="0" anchor="ctr" anchorCtr="0">
            <a:normAutofit/>
          </a:bodyPr>
          <a:lstStyle>
            <a:lvl1pPr algn="l">
              <a:defRPr sz="1600" b="1"/>
            </a:lvl1pPr>
          </a:lstStyle>
          <a:p>
            <a:r>
              <a:rPr lang="de-DE" smtClean="0"/>
              <a:t>Titelmasterformat durch Klicken bearbeiten</a:t>
            </a:r>
            <a:endParaRPr lang="de-DE"/>
          </a:p>
        </p:txBody>
      </p:sp>
      <p:sp>
        <p:nvSpPr>
          <p:cNvPr id="4" name="Textplatzhalter 3"/>
          <p:cNvSpPr>
            <a:spLocks noGrp="1"/>
          </p:cNvSpPr>
          <p:nvPr>
            <p:ph type="body" sz="half" idx="2"/>
          </p:nvPr>
        </p:nvSpPr>
        <p:spPr>
          <a:xfrm>
            <a:off x="666000" y="1412776"/>
            <a:ext cx="4212000" cy="4932462"/>
          </a:xfrm>
        </p:spPr>
        <p:txBody>
          <a:bodyPr lIns="0" tIns="0" rIns="0" bIns="0" anchor="t" anchorCtr="0"/>
          <a:lstStyle>
            <a:lvl1pPr marL="288000" indent="-288000" algn="l">
              <a:buFont typeface="+mj-lt"/>
              <a:buAutoNum type="arabicPeriod"/>
              <a:defRPr sz="1300"/>
            </a:lvl1pPr>
            <a:lvl2pPr marL="0" indent="0">
              <a:buNone/>
              <a:defRPr sz="1300"/>
            </a:lvl2pPr>
            <a:lvl3pPr marL="0" indent="0">
              <a:buNone/>
              <a:defRPr sz="1300"/>
            </a:lvl3pPr>
            <a:lvl4pPr marL="288000" indent="-288000">
              <a:buFont typeface="Wingdings" pitchFamily="2" charset="2"/>
              <a:buChar char="§"/>
              <a:defRPr sz="1300"/>
            </a:lvl4pPr>
            <a:lvl5pPr marL="504000" indent="-216000">
              <a:buFont typeface="Wingdings" pitchFamily="2" charset="2"/>
              <a:buChar char="ú"/>
              <a:defRPr sz="1300"/>
            </a:lvl5pPr>
            <a:lvl6pPr marL="720000" indent="-216000">
              <a:buFont typeface="Symbol" pitchFamily="18" charset="2"/>
              <a:buChar char="-"/>
              <a:defRPr sz="1300"/>
            </a:lvl6pPr>
            <a:lvl7pPr marL="936000" indent="-216000">
              <a:buFont typeface="Symbol" pitchFamily="18" charset="2"/>
              <a:buChar char="-"/>
              <a:defRPr sz="1300"/>
            </a:lvl7pPr>
            <a:lvl8pPr marL="0" indent="0">
              <a:buNone/>
              <a:defRPr sz="1300" baseline="0"/>
            </a:lvl8pPr>
            <a:lvl9pPr marL="0" indent="0">
              <a:buNone/>
              <a:defRPr sz="13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3" name="Bildplatzhalter 2"/>
          <p:cNvSpPr>
            <a:spLocks noGrp="1"/>
          </p:cNvSpPr>
          <p:nvPr>
            <p:ph type="pic" idx="1"/>
          </p:nvPr>
        </p:nvSpPr>
        <p:spPr>
          <a:xfrm>
            <a:off x="5022000" y="1412776"/>
            <a:ext cx="4212000" cy="4932462"/>
          </a:xfrm>
        </p:spPr>
        <p:txBody>
          <a:bodyPr lIns="0" tIns="0" rIns="0" bIns="0" anchor="t" anchorCtr="0"/>
          <a:lstStyle>
            <a:lvl1pPr marL="0" indent="0" algn="l">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5" name="Datumsplatzhalter 4"/>
          <p:cNvSpPr>
            <a:spLocks noGrp="1"/>
          </p:cNvSpPr>
          <p:nvPr>
            <p:ph type="dt" sz="half" idx="10"/>
          </p:nvPr>
        </p:nvSpPr>
        <p:spPr/>
        <p:txBody>
          <a:bodyPr/>
          <a:lstStyle/>
          <a:p>
            <a:r>
              <a:rPr lang="de-DE" dirty="0"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5407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Titelfolie mit Bi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66000" y="4149080"/>
            <a:ext cx="8568000" cy="2196158"/>
          </a:xfrm>
        </p:spPr>
        <p:txBody>
          <a:bodyPr wrap="none" lIns="0" tIns="0" rIns="0" bIns="0" anchor="t" anchorCtr="0">
            <a:noAutofit/>
          </a:bodyPr>
          <a:lstStyle>
            <a:lvl1pPr algn="l">
              <a:defRPr sz="2400" b="1" cap="none" baseline="0"/>
            </a:lvl1pPr>
          </a:lstStyle>
          <a:p>
            <a:r>
              <a:rPr lang="de-DE" smtClean="0"/>
              <a:t>Titelmasterformat durch Klicken bearbeiten</a:t>
            </a:r>
            <a:endParaRPr lang="de-DE"/>
          </a:p>
        </p:txBody>
      </p:sp>
      <p:sp>
        <p:nvSpPr>
          <p:cNvPr id="3" name="Textplatzhalter 2"/>
          <p:cNvSpPr>
            <a:spLocks noGrp="1"/>
          </p:cNvSpPr>
          <p:nvPr>
            <p:ph type="body" idx="1"/>
          </p:nvPr>
        </p:nvSpPr>
        <p:spPr>
          <a:xfrm>
            <a:off x="-3600" y="6861600"/>
            <a:ext cx="1588" cy="1588"/>
          </a:xfrm>
        </p:spPr>
        <p:txBody>
          <a:bodyPr wrap="square" lIns="0" tIns="0" rIns="0" bIns="0" anchor="b" anchorCtr="0"/>
          <a:lstStyle>
            <a:lvl1pPr marL="0" indent="0" algn="l">
              <a:lnSpc>
                <a:spcPct val="100000"/>
              </a:lnSpc>
              <a:spcBef>
                <a:spcPts val="0"/>
              </a:spcBef>
              <a:buNone/>
              <a:defRPr sz="100" b="0">
                <a:no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666000" y="6489340"/>
            <a:ext cx="5544000" cy="232138"/>
          </a:xfrm>
        </p:spPr>
        <p:txBody>
          <a:bodyPr lIns="0" tIns="0" rIns="0" bIns="0" anchor="b" anchorCtr="0"/>
          <a:lstStyle>
            <a:lvl1pPr algn="l">
              <a:defRPr sz="1200">
                <a:solidFill>
                  <a:schemeClr val="tx1"/>
                </a:solidFill>
              </a:defRPr>
            </a:lvl1pPr>
          </a:lstStyle>
          <a:p>
            <a:r>
              <a:rPr lang="de-DE" dirty="0" smtClean="0"/>
              <a:t>Vorname Name, Datum</a:t>
            </a:r>
            <a:endParaRPr lang="en-GB" dirty="0"/>
          </a:p>
        </p:txBody>
      </p:sp>
      <p:sp>
        <p:nvSpPr>
          <p:cNvPr id="5" name="Fußzeilenplatzhalter 4"/>
          <p:cNvSpPr>
            <a:spLocks noGrp="1"/>
          </p:cNvSpPr>
          <p:nvPr>
            <p:ph type="ftr" sz="quarter" idx="11"/>
          </p:nvPr>
        </p:nvSpPr>
        <p:spPr>
          <a:xfrm>
            <a:off x="-3600" y="6861600"/>
            <a:ext cx="1588" cy="1588"/>
          </a:xfrm>
        </p:spPr>
        <p:txBody>
          <a:bodyPr lIns="0" tIns="0" rIns="0" bIns="0" anchor="b" anchorCtr="0"/>
          <a:lstStyle>
            <a:lvl1pPr algn="r">
              <a:defRPr sz="100">
                <a:noFill/>
              </a:defRPr>
            </a:lvl1pPr>
          </a:lstStyle>
          <a:p>
            <a:endParaRPr lang="en-GB" dirty="0"/>
          </a:p>
        </p:txBody>
      </p:sp>
      <p:sp>
        <p:nvSpPr>
          <p:cNvPr id="14" name="Foliennummernplatzhalter 13"/>
          <p:cNvSpPr>
            <a:spLocks noGrp="1"/>
          </p:cNvSpPr>
          <p:nvPr>
            <p:ph type="sldNum" sz="quarter" idx="12"/>
          </p:nvPr>
        </p:nvSpPr>
        <p:spPr>
          <a:xfrm>
            <a:off x="-3600" y="6861600"/>
            <a:ext cx="0" cy="0"/>
          </a:xfrm>
        </p:spPr>
        <p:txBody>
          <a:bodyPr/>
          <a:lstStyle>
            <a:lvl1pPr>
              <a:defRPr sz="100">
                <a:noFill/>
              </a:defRPr>
            </a:lvl1pPr>
          </a:lstStyle>
          <a:p>
            <a:fld id="{2B7C62E5-B0B0-44DD-B7FE-EEECB729582C}" type="slidenum">
              <a:rPr lang="en-GB" smtClean="0"/>
              <a:t>‹Nr.›</a:t>
            </a:fld>
            <a:endParaRPr lang="en-GB" dirty="0"/>
          </a:p>
        </p:txBody>
      </p:sp>
      <p:sp>
        <p:nvSpPr>
          <p:cNvPr id="8" name="Rechteck 7"/>
          <p:cNvSpPr/>
          <p:nvPr/>
        </p:nvSpPr>
        <p:spPr>
          <a:xfrm>
            <a:off x="6753200" y="1416252"/>
            <a:ext cx="2480800" cy="2480800"/>
          </a:xfrm>
          <a:prstGeom prst="rect">
            <a:avLst/>
          </a:prstGeom>
          <a:solidFill>
            <a:schemeClr val="tx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t="13719"/>
          <a:stretch/>
        </p:blipFill>
        <p:spPr>
          <a:xfrm>
            <a:off x="668338" y="1416251"/>
            <a:ext cx="6094800" cy="2488937"/>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00" y="476672"/>
            <a:ext cx="1266521" cy="216408"/>
          </a:xfrm>
          <a:prstGeom prst="rect">
            <a:avLst/>
          </a:prstGeom>
        </p:spPr>
      </p:pic>
    </p:spTree>
    <p:extLst>
      <p:ext uri="{BB962C8B-B14F-4D97-AF65-F5344CB8AC3E}">
        <p14:creationId xmlns:p14="http://schemas.microsoft.com/office/powerpoint/2010/main" val="387170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hne Inhaltsplatzhal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34066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r mit Logo">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Vorname Name, Datum</a:t>
            </a:r>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2B7C62E5-B0B0-44DD-B7FE-EEECB729582C}" type="slidenum">
              <a:rPr lang="en-GB" smtClean="0"/>
              <a:t>‹Nr.›</a:t>
            </a:fld>
            <a:endParaRPr lang="en-GB" dirty="0"/>
          </a:p>
        </p:txBody>
      </p:sp>
      <p:sp>
        <p:nvSpPr>
          <p:cNvPr id="6" name="Textfeld 5"/>
          <p:cNvSpPr txBox="1"/>
          <p:nvPr/>
        </p:nvSpPr>
        <p:spPr>
          <a:xfrm>
            <a:off x="8754772" y="6489340"/>
            <a:ext cx="479228" cy="232138"/>
          </a:xfrm>
          <a:prstGeom prst="rect">
            <a:avLst/>
          </a:prstGeom>
          <a:noFill/>
        </p:spPr>
        <p:txBody>
          <a:bodyPr wrap="none" lIns="0" tIns="0" rIns="0" bIns="0" rtlCol="0" anchor="b" anchorCtr="0">
            <a:noAutofit/>
          </a:bodyPr>
          <a:lstStyle/>
          <a:p>
            <a:pPr algn="r"/>
            <a:fld id="{D1539C26-015F-4D63-BC23-985940D2DAF7}" type="slidenum">
              <a:rPr lang="de-DE" sz="1200" smtClean="0"/>
              <a:pPr algn="r"/>
              <a:t>‹Nr.›</a:t>
            </a:fld>
            <a:endParaRPr lang="de-DE" sz="1200" dirty="0" smtClean="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 y="6552975"/>
            <a:ext cx="844296" cy="143256"/>
          </a:xfrm>
          <a:prstGeom prst="rect">
            <a:avLst/>
          </a:prstGeom>
        </p:spPr>
      </p:pic>
    </p:spTree>
    <p:extLst>
      <p:ext uri="{BB962C8B-B14F-4D97-AF65-F5344CB8AC3E}">
        <p14:creationId xmlns:p14="http://schemas.microsoft.com/office/powerpoint/2010/main" val="184914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ohne Logo">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Vorname Name, Datum</a:t>
            </a:r>
            <a:endParaRPr lang="en-GB" dirty="0"/>
          </a:p>
        </p:txBody>
      </p:sp>
      <p:sp>
        <p:nvSpPr>
          <p:cNvPr id="4" name="Foliennummernplatzhalter 3"/>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04493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PEZIAL Titel">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253430" y="1475257"/>
            <a:ext cx="8460000" cy="2880000"/>
          </a:xfrm>
          <a:prstGeom prst="rect">
            <a:avLst/>
          </a:prstGeom>
          <a:solidFill>
            <a:schemeClr val="tx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endParaRPr lang="de-DE" dirty="0"/>
          </a:p>
        </p:txBody>
      </p:sp>
      <p:sp>
        <p:nvSpPr>
          <p:cNvPr id="2" name="Titel 1"/>
          <p:cNvSpPr>
            <a:spLocks noGrp="1"/>
          </p:cNvSpPr>
          <p:nvPr>
            <p:ph type="ctrTitle"/>
          </p:nvPr>
        </p:nvSpPr>
        <p:spPr>
          <a:xfrm>
            <a:off x="666000" y="1897881"/>
            <a:ext cx="7667900" cy="414995"/>
          </a:xfrm>
        </p:spPr>
        <p:txBody>
          <a:bodyPr lIns="0" tIns="0" rIns="0" bIns="0" anchor="t" anchorCtr="0">
            <a:noAutofit/>
          </a:bodyPr>
          <a:lstStyle>
            <a:lvl1pPr algn="l">
              <a:defRPr sz="2400" cap="none" baseline="0">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66000" y="2295922"/>
            <a:ext cx="7667900" cy="917054"/>
          </a:xfrm>
        </p:spPr>
        <p:txBody>
          <a:bodyPr wrap="square" lIns="0" tIns="0" rIns="0" bIns="0" anchor="t" anchorCtr="0"/>
          <a:lstStyle>
            <a:lvl1pPr marL="0" indent="0" algn="l">
              <a:lnSpc>
                <a:spcPct val="100000"/>
              </a:lnSpc>
              <a:spcBef>
                <a:spcPts val="0"/>
              </a:spcBef>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Fußzeilenplatzhalter 4"/>
          <p:cNvSpPr>
            <a:spLocks noGrp="1"/>
          </p:cNvSpPr>
          <p:nvPr>
            <p:ph type="ftr" sz="quarter" idx="11"/>
          </p:nvPr>
        </p:nvSpPr>
        <p:spPr>
          <a:xfrm>
            <a:off x="-3600" y="6861600"/>
            <a:ext cx="0" cy="0"/>
          </a:xfrm>
        </p:spPr>
        <p:txBody>
          <a:bodyPr/>
          <a:lstStyle>
            <a:lvl1pPr>
              <a:defRPr sz="100">
                <a:noFill/>
              </a:defRPr>
            </a:lvl1pPr>
          </a:lstStyle>
          <a:p>
            <a:endParaRPr lang="en-GB" dirty="0"/>
          </a:p>
        </p:txBody>
      </p:sp>
      <p:sp>
        <p:nvSpPr>
          <p:cNvPr id="10" name="Foliennummernplatzhalter 9"/>
          <p:cNvSpPr>
            <a:spLocks noGrp="1"/>
          </p:cNvSpPr>
          <p:nvPr>
            <p:ph type="sldNum" sz="quarter" idx="12"/>
          </p:nvPr>
        </p:nvSpPr>
        <p:spPr>
          <a:xfrm>
            <a:off x="-3600" y="6861600"/>
            <a:ext cx="0" cy="0"/>
          </a:xfrm>
        </p:spPr>
        <p:txBody>
          <a:bodyPr/>
          <a:lstStyle>
            <a:lvl1pPr>
              <a:defRPr sz="100">
                <a:noFill/>
              </a:defRPr>
            </a:lvl1pPr>
          </a:lstStyle>
          <a:p>
            <a:fld id="{2B7C62E5-B0B0-44DD-B7FE-EEECB729582C}" type="slidenum">
              <a:rPr lang="en-GB" smtClean="0"/>
              <a:t>‹Nr.›</a:t>
            </a:fld>
            <a:endParaRPr lang="en-GB"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 y="476672"/>
            <a:ext cx="1266521" cy="216408"/>
          </a:xfrm>
          <a:prstGeom prst="rect">
            <a:avLst/>
          </a:prstGeom>
        </p:spPr>
      </p:pic>
      <p:sp>
        <p:nvSpPr>
          <p:cNvPr id="11" name="Textfeld 10"/>
          <p:cNvSpPr txBox="1"/>
          <p:nvPr/>
        </p:nvSpPr>
        <p:spPr>
          <a:xfrm>
            <a:off x="649979" y="6566865"/>
            <a:ext cx="1096454" cy="138499"/>
          </a:xfrm>
          <a:prstGeom prst="rect">
            <a:avLst/>
          </a:prstGeom>
          <a:noFill/>
        </p:spPr>
        <p:txBody>
          <a:bodyPr wrap="none" lIns="0" tIns="0" rIns="0" bIns="0" rtlCol="0">
            <a:spAutoFit/>
          </a:bodyPr>
          <a:lstStyle/>
          <a:p>
            <a:r>
              <a:rPr lang="de-DE" sz="900" b="1" dirty="0" smtClean="0"/>
              <a:t>www.gleisslutz.com</a:t>
            </a:r>
          </a:p>
        </p:txBody>
      </p:sp>
      <p:sp>
        <p:nvSpPr>
          <p:cNvPr id="9" name="Textplatzhalter 8"/>
          <p:cNvSpPr>
            <a:spLocks noGrp="1"/>
          </p:cNvSpPr>
          <p:nvPr>
            <p:ph type="body" sz="quarter" idx="13" hasCustomPrompt="1"/>
          </p:nvPr>
        </p:nvSpPr>
        <p:spPr>
          <a:xfrm>
            <a:off x="666000" y="3736922"/>
            <a:ext cx="7667900" cy="232138"/>
          </a:xfrm>
        </p:spPr>
        <p:txBody>
          <a:bodyPr lIns="0" tIns="0" rIns="0" bIns="0" anchor="t" anchorCtr="0"/>
          <a:lstStyle>
            <a:lvl1pPr marL="0" indent="0" algn="l">
              <a:buNone/>
              <a:defRPr sz="1000" b="0" i="1">
                <a:solidFill>
                  <a:schemeClr val="bg1"/>
                </a:solidFill>
              </a:defRPr>
            </a:lvl1pPr>
          </a:lstStyle>
          <a:p>
            <a:pPr lvl="0"/>
            <a:r>
              <a:rPr lang="de-DE" smtClean="0"/>
              <a:t>TT. Monat Jahr</a:t>
            </a:r>
          </a:p>
        </p:txBody>
      </p:sp>
    </p:spTree>
    <p:extLst>
      <p:ext uri="{BB962C8B-B14F-4D97-AF65-F5344CB8AC3E}">
        <p14:creationId xmlns:p14="http://schemas.microsoft.com/office/powerpoint/2010/main" val="178611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PEZIAL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5999" y="1052734"/>
            <a:ext cx="8568000" cy="396000"/>
          </a:xfrm>
        </p:spPr>
        <p:txBody>
          <a:bodyPr/>
          <a:lstStyle>
            <a:lvl1pPr marL="0" indent="0">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5999" y="1844824"/>
            <a:ext cx="1224136" cy="4500415"/>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90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7" name="Textplatzhalter 6"/>
          <p:cNvSpPr>
            <a:spLocks noGrp="1"/>
          </p:cNvSpPr>
          <p:nvPr>
            <p:ph type="body" sz="quarter" idx="13"/>
          </p:nvPr>
        </p:nvSpPr>
        <p:spPr>
          <a:xfrm>
            <a:off x="2360712" y="1836436"/>
            <a:ext cx="3312368" cy="4508802"/>
          </a:xfrm>
        </p:spPr>
        <p:txBody>
          <a:bodyPr lIns="0" tIns="0" rIns="0" bIns="0" anchor="t" anchorCtr="0"/>
          <a:lstStyle>
            <a:lvl1pPr marL="0" indent="0" algn="l">
              <a:lnSpc>
                <a:spcPct val="114000"/>
              </a:lnSpc>
              <a:spcBef>
                <a:spcPts val="1800"/>
              </a:spcBef>
              <a:buNone/>
              <a:defRPr sz="900" b="0"/>
            </a:lvl1pPr>
            <a:lvl2pPr marL="126000" indent="-126000" algn="l">
              <a:lnSpc>
                <a:spcPct val="114000"/>
              </a:lnSpc>
              <a:spcBef>
                <a:spcPts val="900"/>
              </a:spcBef>
              <a:buFont typeface="Wingdings" pitchFamily="2" charset="2"/>
              <a:buChar char="§"/>
              <a:defRPr lang="de-DE" sz="900" b="0" kern="1200" smtClean="0">
                <a:solidFill>
                  <a:schemeClr val="tx1"/>
                </a:solidFill>
                <a:latin typeface="+mn-lt"/>
                <a:ea typeface="+mn-ea"/>
                <a:cs typeface="+mn-cs"/>
              </a:defRPr>
            </a:lvl2pPr>
            <a:lvl3pPr marL="0" indent="0" algn="l">
              <a:lnSpc>
                <a:spcPct val="114000"/>
              </a:lnSpc>
              <a:spcBef>
                <a:spcPts val="900"/>
              </a:spcBef>
              <a:buFont typeface="Wingdings" pitchFamily="2" charset="2"/>
              <a:buNone/>
              <a:defRPr lang="de-DE" sz="1600" b="1" kern="1200" smtClean="0">
                <a:solidFill>
                  <a:schemeClr val="tx1"/>
                </a:solidFill>
                <a:latin typeface="+mn-lt"/>
                <a:ea typeface="+mn-ea"/>
                <a:cs typeface="+mn-cs"/>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16" name="Textplatzhalter 6"/>
          <p:cNvSpPr>
            <a:spLocks noGrp="1"/>
          </p:cNvSpPr>
          <p:nvPr>
            <p:ph type="body" sz="quarter" idx="18"/>
          </p:nvPr>
        </p:nvSpPr>
        <p:spPr>
          <a:xfrm>
            <a:off x="5899798" y="1861602"/>
            <a:ext cx="3334202" cy="4478847"/>
          </a:xfrm>
          <a:solidFill>
            <a:schemeClr val="tx1"/>
          </a:solidFill>
        </p:spPr>
        <p:txBody>
          <a:bodyPr lIns="180000" tIns="162000" rIns="180000" bIns="144000" numCol="2" spcCol="180000" anchor="t" anchorCtr="0"/>
          <a:lstStyle>
            <a:lvl1pPr marL="0" indent="0" algn="l">
              <a:lnSpc>
                <a:spcPct val="114000"/>
              </a:lnSpc>
              <a:spcBef>
                <a:spcPts val="1200"/>
              </a:spcBef>
              <a:buNone/>
              <a:defRPr sz="700" b="0">
                <a:solidFill>
                  <a:schemeClr val="bg1"/>
                </a:solidFill>
              </a:defRPr>
            </a:lvl1pPr>
            <a:lvl2pPr marL="108000" indent="-108000" algn="l">
              <a:lnSpc>
                <a:spcPct val="114000"/>
              </a:lnSpc>
              <a:spcBef>
                <a:spcPts val="300"/>
              </a:spcBef>
              <a:buClr>
                <a:schemeClr val="bg1"/>
              </a:buClr>
              <a:buSzPct val="125000"/>
              <a:buFont typeface="Wingdings" pitchFamily="2" charset="2"/>
              <a:buChar char="§"/>
              <a:defRPr sz="700" b="0">
                <a:solidFill>
                  <a:schemeClr val="bg1"/>
                </a:solidFill>
              </a:defRPr>
            </a:lvl2pPr>
            <a:lvl3pPr marL="0" indent="0" algn="l">
              <a:lnSpc>
                <a:spcPct val="114000"/>
              </a:lnSpc>
              <a:spcBef>
                <a:spcPts val="0"/>
              </a:spcBef>
              <a:buFont typeface="Wingdings" pitchFamily="2" charset="2"/>
              <a:buNone/>
              <a:defRPr sz="700" b="0">
                <a:solidFill>
                  <a:schemeClr val="bg1"/>
                </a:solidFill>
              </a:defRPr>
            </a:lvl3pPr>
            <a:lvl4pPr marL="216000" indent="-108000" algn="l">
              <a:lnSpc>
                <a:spcPct val="114000"/>
              </a:lnSpc>
              <a:spcBef>
                <a:spcPts val="0"/>
              </a:spcBef>
              <a:buFont typeface="Arial" pitchFamily="34" charset="0"/>
              <a:buChar char="‗"/>
              <a:defRPr lang="de-DE" sz="700" b="0" kern="1200" smtClean="0">
                <a:solidFill>
                  <a:schemeClr val="bg1"/>
                </a:solidFill>
                <a:latin typeface="+mn-lt"/>
                <a:ea typeface="+mn-ea"/>
                <a:cs typeface="+mn-cs"/>
              </a:defRPr>
            </a:lvl4pPr>
            <a:lvl5pPr marL="0" indent="0" algn="l">
              <a:lnSpc>
                <a:spcPct val="114000"/>
              </a:lnSpc>
              <a:spcBef>
                <a:spcPts val="900"/>
              </a:spcBef>
              <a:buFont typeface="Symbol" pitchFamily="18" charset="2"/>
              <a:buNone/>
              <a:defRPr lang="de-DE" sz="1800" b="1" kern="1200" smtClean="0">
                <a:solidFill>
                  <a:schemeClr val="bg1"/>
                </a:solidFill>
                <a:latin typeface="+mn-lt"/>
                <a:ea typeface="+mn-ea"/>
                <a:cs typeface="+mn-cs"/>
              </a:defRPr>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11368373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PEZIAL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5999" y="1052734"/>
            <a:ext cx="8568000" cy="396000"/>
          </a:xfrm>
        </p:spPr>
        <p:txBody>
          <a:bodyPr/>
          <a:lstStyle>
            <a:lvl1pPr marL="0" indent="0">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5999" y="1844824"/>
            <a:ext cx="1224136" cy="4500415"/>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90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16" name="Textplatzhalter 6"/>
          <p:cNvSpPr>
            <a:spLocks noGrp="1"/>
          </p:cNvSpPr>
          <p:nvPr>
            <p:ph type="body" sz="quarter" idx="18"/>
          </p:nvPr>
        </p:nvSpPr>
        <p:spPr>
          <a:xfrm>
            <a:off x="2338878" y="1856952"/>
            <a:ext cx="3334202" cy="4478847"/>
          </a:xfrm>
          <a:solidFill>
            <a:schemeClr val="tx1"/>
          </a:solidFill>
        </p:spPr>
        <p:txBody>
          <a:bodyPr lIns="180000" tIns="162000" rIns="180000" bIns="180000" numCol="1" spcCol="180000" anchor="t" anchorCtr="0"/>
          <a:lstStyle>
            <a:lvl1pPr marL="0" indent="0" algn="l">
              <a:lnSpc>
                <a:spcPct val="114000"/>
              </a:lnSpc>
              <a:spcBef>
                <a:spcPts val="1500"/>
              </a:spcBef>
              <a:spcAft>
                <a:spcPts val="0"/>
              </a:spcAft>
              <a:buNone/>
              <a:defRPr sz="900" b="0">
                <a:solidFill>
                  <a:schemeClr val="bg1"/>
                </a:solidFill>
              </a:defRPr>
            </a:lvl1pPr>
            <a:lvl2pPr marL="126000" indent="-126000" algn="l">
              <a:lnSpc>
                <a:spcPct val="114000"/>
              </a:lnSpc>
              <a:spcBef>
                <a:spcPts val="1500"/>
              </a:spcBef>
              <a:buSzPct val="125000"/>
              <a:buFont typeface="Wingdings" pitchFamily="2" charset="2"/>
              <a:buChar char="§"/>
              <a:defRPr sz="900" b="0">
                <a:solidFill>
                  <a:schemeClr val="bg1"/>
                </a:solidFill>
              </a:defRPr>
            </a:lvl2pPr>
            <a:lvl3pPr marL="0" indent="0" algn="l">
              <a:lnSpc>
                <a:spcPct val="114000"/>
              </a:lnSpc>
              <a:spcBef>
                <a:spcPts val="900"/>
              </a:spcBef>
              <a:buFont typeface="Wingdings" pitchFamily="2" charset="2"/>
              <a:buNone/>
              <a:defRPr sz="1600" b="1">
                <a:solidFill>
                  <a:schemeClr val="bg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
        <p:nvSpPr>
          <p:cNvPr id="9" name="Textplatzhalter 6"/>
          <p:cNvSpPr>
            <a:spLocks noGrp="1"/>
          </p:cNvSpPr>
          <p:nvPr>
            <p:ph type="body" sz="quarter" idx="19"/>
          </p:nvPr>
        </p:nvSpPr>
        <p:spPr>
          <a:xfrm>
            <a:off x="5899798" y="1861602"/>
            <a:ext cx="3334202" cy="4478847"/>
          </a:xfrm>
          <a:solidFill>
            <a:schemeClr val="tx1"/>
          </a:solidFill>
        </p:spPr>
        <p:txBody>
          <a:bodyPr lIns="180000" tIns="162000" rIns="180000" bIns="180000" numCol="1" spcCol="180000" anchor="t" anchorCtr="0"/>
          <a:lstStyle>
            <a:lvl1pPr marL="0" indent="0" algn="l">
              <a:lnSpc>
                <a:spcPct val="114000"/>
              </a:lnSpc>
              <a:spcBef>
                <a:spcPts val="1500"/>
              </a:spcBef>
              <a:spcAft>
                <a:spcPts val="0"/>
              </a:spcAft>
              <a:buNone/>
              <a:defRPr sz="900" b="0">
                <a:solidFill>
                  <a:schemeClr val="bg1"/>
                </a:solidFill>
              </a:defRPr>
            </a:lvl1pPr>
            <a:lvl2pPr marL="126000" indent="-126000" algn="l">
              <a:lnSpc>
                <a:spcPct val="114000"/>
              </a:lnSpc>
              <a:spcBef>
                <a:spcPts val="1500"/>
              </a:spcBef>
              <a:buSzPct val="125000"/>
              <a:buFont typeface="Wingdings" pitchFamily="2" charset="2"/>
              <a:buChar char="§"/>
              <a:defRPr sz="900" b="0">
                <a:solidFill>
                  <a:schemeClr val="bg1"/>
                </a:solidFill>
              </a:defRPr>
            </a:lvl2pPr>
            <a:lvl3pPr marL="0" indent="0" algn="l">
              <a:lnSpc>
                <a:spcPct val="114000"/>
              </a:lnSpc>
              <a:spcBef>
                <a:spcPts val="900"/>
              </a:spcBef>
              <a:buFont typeface="Wingdings" pitchFamily="2" charset="2"/>
              <a:buNone/>
              <a:defRPr sz="1600" b="1">
                <a:solidFill>
                  <a:schemeClr val="bg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117018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ZIAL (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5999" y="1052734"/>
            <a:ext cx="8568000" cy="396000"/>
          </a:xfrm>
        </p:spPr>
        <p:txBody>
          <a:bodyPr/>
          <a:lstStyle>
            <a:lvl1pPr marL="0" indent="0">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5999" y="1844824"/>
            <a:ext cx="1224136" cy="4500415"/>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90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7" name="Textplatzhalter 6"/>
          <p:cNvSpPr>
            <a:spLocks noGrp="1"/>
          </p:cNvSpPr>
          <p:nvPr>
            <p:ph type="body" sz="quarter" idx="13"/>
          </p:nvPr>
        </p:nvSpPr>
        <p:spPr>
          <a:xfrm>
            <a:off x="2360712" y="1836436"/>
            <a:ext cx="3312368" cy="4508802"/>
          </a:xfrm>
        </p:spPr>
        <p:txBody>
          <a:bodyPr lIns="0" tIns="0" rIns="0" bIns="0" anchor="t" anchorCtr="0"/>
          <a:lstStyle>
            <a:lvl1pPr marL="0" indent="0" algn="l">
              <a:lnSpc>
                <a:spcPct val="114000"/>
              </a:lnSpc>
              <a:spcBef>
                <a:spcPts val="1800"/>
              </a:spcBef>
              <a:buNone/>
              <a:defRPr sz="900" b="0"/>
            </a:lvl1pPr>
            <a:lvl2pPr marL="126000" indent="-126000" algn="l">
              <a:lnSpc>
                <a:spcPct val="114000"/>
              </a:lnSpc>
              <a:spcBef>
                <a:spcPts val="1800"/>
              </a:spcBef>
              <a:buFont typeface="Wingdings" pitchFamily="2" charset="2"/>
              <a:buChar char="§"/>
              <a:defRPr lang="de-DE" sz="900" b="0" kern="1200" smtClean="0">
                <a:solidFill>
                  <a:schemeClr val="tx1"/>
                </a:solidFill>
                <a:latin typeface="+mn-lt"/>
                <a:ea typeface="+mn-ea"/>
                <a:cs typeface="+mn-cs"/>
              </a:defRPr>
            </a:lvl2pPr>
            <a:lvl3pPr marL="0" indent="0" algn="l">
              <a:lnSpc>
                <a:spcPct val="114000"/>
              </a:lnSpc>
              <a:spcBef>
                <a:spcPts val="900"/>
              </a:spcBef>
              <a:buFont typeface="Wingdings" pitchFamily="2" charset="2"/>
              <a:buNone/>
              <a:defRPr lang="de-DE" sz="1600" b="1" kern="1200" smtClean="0">
                <a:solidFill>
                  <a:schemeClr val="tx1"/>
                </a:solidFill>
                <a:latin typeface="+mn-lt"/>
                <a:ea typeface="+mn-ea"/>
                <a:cs typeface="+mn-cs"/>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16" name="Textplatzhalter 6"/>
          <p:cNvSpPr>
            <a:spLocks noGrp="1"/>
          </p:cNvSpPr>
          <p:nvPr>
            <p:ph type="body" sz="quarter" idx="18"/>
          </p:nvPr>
        </p:nvSpPr>
        <p:spPr>
          <a:xfrm>
            <a:off x="5899798" y="1861602"/>
            <a:ext cx="3334202" cy="4478847"/>
          </a:xfrm>
          <a:solidFill>
            <a:schemeClr val="tx1"/>
          </a:solidFill>
        </p:spPr>
        <p:txBody>
          <a:bodyPr lIns="180000" tIns="162000" rIns="180000" bIns="180000" numCol="1" spcCol="180000" anchor="t" anchorCtr="0"/>
          <a:lstStyle>
            <a:lvl1pPr marL="0" indent="0" algn="l">
              <a:lnSpc>
                <a:spcPct val="114000"/>
              </a:lnSpc>
              <a:spcBef>
                <a:spcPts val="1800"/>
              </a:spcBef>
              <a:buNone/>
              <a:defRPr sz="900" b="0">
                <a:solidFill>
                  <a:schemeClr val="bg1"/>
                </a:solidFill>
              </a:defRPr>
            </a:lvl1pPr>
            <a:lvl2pPr marL="126000" indent="-126000" algn="l">
              <a:lnSpc>
                <a:spcPct val="114000"/>
              </a:lnSpc>
              <a:spcBef>
                <a:spcPts val="1800"/>
              </a:spcBef>
              <a:buSzPct val="125000"/>
              <a:buFont typeface="Wingdings" pitchFamily="2" charset="2"/>
              <a:buChar char="§"/>
              <a:defRPr sz="900" b="0">
                <a:solidFill>
                  <a:schemeClr val="bg1"/>
                </a:solidFill>
              </a:defRPr>
            </a:lvl2pPr>
            <a:lvl3pPr marL="0" indent="0" algn="l">
              <a:lnSpc>
                <a:spcPct val="114000"/>
              </a:lnSpc>
              <a:spcBef>
                <a:spcPts val="900"/>
              </a:spcBef>
              <a:buFont typeface="Wingdings" pitchFamily="2" charset="2"/>
              <a:buNone/>
              <a:defRPr sz="1600" b="1">
                <a:solidFill>
                  <a:schemeClr val="bg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63458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EAMER Inhalt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94668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PEZIAL (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5999" y="1052734"/>
            <a:ext cx="8568000" cy="396000"/>
          </a:xfrm>
        </p:spPr>
        <p:txBody>
          <a:bodyPr/>
          <a:lstStyle>
            <a:lvl1pPr marL="0" indent="0">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5999" y="1844823"/>
            <a:ext cx="1224136" cy="4500415"/>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90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7" name="Textplatzhalter 6"/>
          <p:cNvSpPr>
            <a:spLocks noGrp="1"/>
          </p:cNvSpPr>
          <p:nvPr>
            <p:ph type="body" sz="quarter" idx="13"/>
          </p:nvPr>
        </p:nvSpPr>
        <p:spPr>
          <a:xfrm>
            <a:off x="2360712" y="1836436"/>
            <a:ext cx="3312368" cy="4508802"/>
          </a:xfrm>
        </p:spPr>
        <p:txBody>
          <a:bodyPr lIns="0" tIns="0" rIns="0" bIns="0" anchor="t" anchorCtr="0"/>
          <a:lstStyle>
            <a:lvl1pPr marL="0" indent="0" algn="l">
              <a:lnSpc>
                <a:spcPct val="114000"/>
              </a:lnSpc>
              <a:spcBef>
                <a:spcPts val="1800"/>
              </a:spcBef>
              <a:buNone/>
              <a:defRPr sz="900" b="0"/>
            </a:lvl1pPr>
            <a:lvl2pPr marL="126000" indent="-126000" algn="l">
              <a:lnSpc>
                <a:spcPct val="114000"/>
              </a:lnSpc>
              <a:spcBef>
                <a:spcPts val="1800"/>
              </a:spcBef>
              <a:buFont typeface="Wingdings" pitchFamily="2" charset="2"/>
              <a:buChar char="§"/>
              <a:defRPr lang="de-DE" sz="900" b="0" kern="1200" smtClean="0">
                <a:solidFill>
                  <a:schemeClr val="tx1"/>
                </a:solidFill>
                <a:latin typeface="+mn-lt"/>
                <a:ea typeface="+mn-ea"/>
                <a:cs typeface="+mn-cs"/>
              </a:defRPr>
            </a:lvl2pPr>
            <a:lvl3pPr marL="0" indent="0" algn="l">
              <a:lnSpc>
                <a:spcPct val="114000"/>
              </a:lnSpc>
              <a:spcBef>
                <a:spcPts val="800"/>
              </a:spcBef>
              <a:buFont typeface="Wingdings" pitchFamily="2" charset="2"/>
              <a:buNone/>
              <a:defRPr lang="de-DE" sz="1600" b="1" kern="1200" smtClean="0">
                <a:solidFill>
                  <a:schemeClr val="tx1"/>
                </a:solidFill>
                <a:latin typeface="+mn-lt"/>
                <a:ea typeface="+mn-ea"/>
                <a:cs typeface="+mn-cs"/>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8" name="Inhaltsplatzhalter 7"/>
          <p:cNvSpPr>
            <a:spLocks noGrp="1"/>
          </p:cNvSpPr>
          <p:nvPr>
            <p:ph sz="quarter" idx="18" hasCustomPrompt="1"/>
          </p:nvPr>
        </p:nvSpPr>
        <p:spPr>
          <a:xfrm>
            <a:off x="5899798" y="1836436"/>
            <a:ext cx="3334202" cy="4508802"/>
          </a:xfrm>
        </p:spPr>
        <p:txBody>
          <a:bodyPr lIns="180000" tIns="1584000" rIns="180000" bIns="180000" anchor="ctr" anchorCtr="0"/>
          <a:lstStyle>
            <a:lvl1pPr marL="0" indent="0" algn="ctr">
              <a:buNone/>
              <a:defRPr sz="1800" b="0"/>
            </a:lvl1pPr>
            <a:lvl2pPr algn="l">
              <a:defRPr/>
            </a:lvl2pPr>
            <a:lvl3pPr algn="l">
              <a:defRPr/>
            </a:lvl3pPr>
            <a:lvl4pPr algn="l">
              <a:defRPr/>
            </a:lvl4pPr>
            <a:lvl5pPr algn="l">
              <a:defRPr/>
            </a:lvl5pPr>
          </a:lstStyle>
          <a:p>
            <a:pPr lvl="0"/>
            <a:r>
              <a:rPr lang="de-DE" smtClean="0"/>
              <a:t>Diesen Platzhalter bitte nur für Abbildungen verwenden</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1473992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PEZIAL (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5999" y="1052734"/>
            <a:ext cx="8568000" cy="396000"/>
          </a:xfrm>
        </p:spPr>
        <p:txBody>
          <a:bodyPr/>
          <a:lstStyle>
            <a:lvl1pPr marL="0" indent="0">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5999" y="1844823"/>
            <a:ext cx="1224136" cy="4500415"/>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90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7" name="Textplatzhalter 6"/>
          <p:cNvSpPr>
            <a:spLocks noGrp="1"/>
          </p:cNvSpPr>
          <p:nvPr>
            <p:ph type="body" sz="quarter" idx="13"/>
          </p:nvPr>
        </p:nvSpPr>
        <p:spPr>
          <a:xfrm>
            <a:off x="2360712" y="1836436"/>
            <a:ext cx="3312368" cy="4508802"/>
          </a:xfrm>
        </p:spPr>
        <p:txBody>
          <a:bodyPr lIns="0" tIns="0" rIns="0" bIns="0" anchor="t" anchorCtr="0"/>
          <a:lstStyle>
            <a:lvl1pPr marL="0" indent="0" algn="l">
              <a:lnSpc>
                <a:spcPct val="114000"/>
              </a:lnSpc>
              <a:spcBef>
                <a:spcPts val="1800"/>
              </a:spcBef>
              <a:buNone/>
              <a:defRPr sz="900" b="0"/>
            </a:lvl1pPr>
            <a:lvl2pPr marL="126000" indent="-126000" algn="l">
              <a:lnSpc>
                <a:spcPct val="114000"/>
              </a:lnSpc>
              <a:spcBef>
                <a:spcPts val="1200"/>
              </a:spcBef>
              <a:buFont typeface="Wingdings" pitchFamily="2" charset="2"/>
              <a:buChar char="§"/>
              <a:defRPr lang="de-DE" sz="900" b="0" kern="1200" smtClean="0">
                <a:solidFill>
                  <a:schemeClr val="tx1"/>
                </a:solidFill>
                <a:latin typeface="+mn-lt"/>
                <a:ea typeface="+mn-ea"/>
                <a:cs typeface="+mn-cs"/>
              </a:defRPr>
            </a:lvl2pPr>
            <a:lvl3pPr marL="0" indent="0" algn="l">
              <a:lnSpc>
                <a:spcPct val="114000"/>
              </a:lnSpc>
              <a:spcBef>
                <a:spcPts val="800"/>
              </a:spcBef>
              <a:buFont typeface="Wingdings" pitchFamily="2" charset="2"/>
              <a:buNone/>
              <a:defRPr lang="de-DE" sz="1600" b="1" kern="1200" smtClean="0">
                <a:solidFill>
                  <a:schemeClr val="tx1"/>
                </a:solidFill>
                <a:latin typeface="+mn-lt"/>
                <a:ea typeface="+mn-ea"/>
                <a:cs typeface="+mn-cs"/>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
        <p:nvSpPr>
          <p:cNvPr id="11" name="Textplatzhalter 6"/>
          <p:cNvSpPr>
            <a:spLocks noGrp="1"/>
          </p:cNvSpPr>
          <p:nvPr>
            <p:ph type="body" sz="quarter" idx="18"/>
          </p:nvPr>
        </p:nvSpPr>
        <p:spPr>
          <a:xfrm>
            <a:off x="5921631" y="1836436"/>
            <a:ext cx="3312368" cy="4508802"/>
          </a:xfrm>
        </p:spPr>
        <p:txBody>
          <a:bodyPr lIns="0" tIns="0" rIns="0" bIns="0" anchor="t" anchorCtr="0"/>
          <a:lstStyle>
            <a:lvl1pPr marL="0" indent="0" algn="l">
              <a:lnSpc>
                <a:spcPct val="114000"/>
              </a:lnSpc>
              <a:spcBef>
                <a:spcPts val="1800"/>
              </a:spcBef>
              <a:buNone/>
              <a:defRPr sz="900" b="0"/>
            </a:lvl1pPr>
            <a:lvl2pPr marL="126000" indent="-126000" algn="l">
              <a:lnSpc>
                <a:spcPct val="114000"/>
              </a:lnSpc>
              <a:spcBef>
                <a:spcPts val="1200"/>
              </a:spcBef>
              <a:buFont typeface="Wingdings" pitchFamily="2" charset="2"/>
              <a:buChar char="§"/>
              <a:defRPr lang="de-DE" sz="900" b="0" kern="1200" smtClean="0">
                <a:solidFill>
                  <a:schemeClr val="tx1"/>
                </a:solidFill>
                <a:latin typeface="+mn-lt"/>
                <a:ea typeface="+mn-ea"/>
                <a:cs typeface="+mn-cs"/>
              </a:defRPr>
            </a:lvl2pPr>
            <a:lvl3pPr marL="0" indent="0" algn="l">
              <a:lnSpc>
                <a:spcPct val="114000"/>
              </a:lnSpc>
              <a:spcBef>
                <a:spcPts val="800"/>
              </a:spcBef>
              <a:buFont typeface="Wingdings" pitchFamily="2" charset="2"/>
              <a:buNone/>
              <a:defRPr lang="de-DE" sz="1600" b="1" kern="1200" smtClean="0">
                <a:solidFill>
                  <a:schemeClr val="tx1"/>
                </a:solidFill>
                <a:latin typeface="+mn-lt"/>
                <a:ea typeface="+mn-ea"/>
                <a:cs typeface="+mn-cs"/>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65288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6000" y="1052734"/>
            <a:ext cx="8568000" cy="252000"/>
          </a:xfrm>
        </p:spPr>
        <p:txBody>
          <a:bodyPr lIns="0" tIns="0" rIns="0" bIns="0" anchor="t" anchorCtr="0"/>
          <a:lstStyle>
            <a:lvl1pPr marL="0" indent="0" algn="l">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6001" y="3645025"/>
            <a:ext cx="2054974" cy="2700213"/>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
        <p:nvSpPr>
          <p:cNvPr id="10" name="Bildplatzhalter 8"/>
          <p:cNvSpPr>
            <a:spLocks noGrp="1"/>
          </p:cNvSpPr>
          <p:nvPr>
            <p:ph type="pic" sz="quarter" idx="14"/>
          </p:nvPr>
        </p:nvSpPr>
        <p:spPr>
          <a:xfrm>
            <a:off x="666000" y="1412775"/>
            <a:ext cx="1802724" cy="1189763"/>
          </a:xfrm>
        </p:spPr>
        <p:txBody>
          <a:bodyPr/>
          <a:lstStyle>
            <a:lvl1pPr marL="0" indent="0">
              <a:buFontTx/>
              <a:buNone/>
              <a:defRPr/>
            </a:lvl1pPr>
          </a:lstStyle>
          <a:p>
            <a:r>
              <a:rPr lang="de-DE" dirty="0" smtClean="0"/>
              <a:t>Bild durch Klicken auf Symbol hinzufügen</a:t>
            </a:r>
            <a:endParaRPr lang="de-DE" dirty="0"/>
          </a:p>
        </p:txBody>
      </p:sp>
      <p:sp>
        <p:nvSpPr>
          <p:cNvPr id="11" name="Textplatzhalter 10"/>
          <p:cNvSpPr>
            <a:spLocks noGrp="1"/>
          </p:cNvSpPr>
          <p:nvPr>
            <p:ph type="body" sz="quarter" idx="15"/>
          </p:nvPr>
        </p:nvSpPr>
        <p:spPr>
          <a:xfrm>
            <a:off x="666001" y="2782056"/>
            <a:ext cx="2054974" cy="826964"/>
          </a:xfrm>
        </p:spPr>
        <p:txBody>
          <a:bodyPr/>
          <a:lstStyle>
            <a:lvl1pPr marL="0" indent="0">
              <a:lnSpc>
                <a:spcPct val="113000"/>
              </a:lnSpc>
              <a:spcBef>
                <a:spcPts val="0"/>
              </a:spcBef>
              <a:buFont typeface="Arial" pitchFamily="34" charset="0"/>
              <a:buNone/>
              <a:tabLst>
                <a:tab pos="176213" algn="l"/>
              </a:tabLst>
              <a:defRPr sz="700" b="0"/>
            </a:lvl1pPr>
            <a:lvl2pPr marL="0" indent="0">
              <a:spcBef>
                <a:spcPts val="0"/>
              </a:spcBef>
              <a:buFont typeface="Arial" pitchFamily="34" charset="0"/>
              <a:buNone/>
              <a:defRPr sz="1600"/>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a:p>
            <a:pPr lvl="1"/>
            <a:r>
              <a:rPr lang="de-DE" smtClean="0"/>
              <a:t>Zweite Ebene</a:t>
            </a:r>
          </a:p>
        </p:txBody>
      </p:sp>
      <p:sp>
        <p:nvSpPr>
          <p:cNvPr id="14" name="Textplatzhalter 6"/>
          <p:cNvSpPr>
            <a:spLocks noGrp="1"/>
          </p:cNvSpPr>
          <p:nvPr>
            <p:ph type="body" sz="quarter" idx="13"/>
          </p:nvPr>
        </p:nvSpPr>
        <p:spPr>
          <a:xfrm>
            <a:off x="3044825" y="1379319"/>
            <a:ext cx="6189175" cy="972009"/>
          </a:xfrm>
        </p:spPr>
        <p:txBody>
          <a:bodyPr lIns="0" tIns="0" rIns="0" bIns="0" anchor="t" anchorCtr="0"/>
          <a:lstStyle>
            <a:lvl1pPr marL="0" indent="0" algn="l">
              <a:lnSpc>
                <a:spcPct val="114000"/>
              </a:lnSpc>
              <a:buNone/>
              <a:defRPr sz="900" b="0"/>
            </a:lvl1pPr>
            <a:lvl2pPr algn="l">
              <a:lnSpc>
                <a:spcPct val="114000"/>
              </a:lnSpc>
              <a:defRPr sz="1600"/>
            </a:lvl2pPr>
            <a:lvl3pPr marL="288000" indent="-288000" algn="l">
              <a:lnSpc>
                <a:spcPct val="114000"/>
              </a:lnSpc>
              <a:spcBef>
                <a:spcPts val="800"/>
              </a:spcBef>
              <a:buFont typeface="Wingdings" pitchFamily="2" charset="2"/>
              <a:buChar char="§"/>
              <a:defRPr sz="1050"/>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p:txBody>
      </p:sp>
      <p:sp>
        <p:nvSpPr>
          <p:cNvPr id="15" name="Textplatzhalter 6"/>
          <p:cNvSpPr>
            <a:spLocks noGrp="1"/>
          </p:cNvSpPr>
          <p:nvPr>
            <p:ph type="body" sz="quarter" idx="18"/>
          </p:nvPr>
        </p:nvSpPr>
        <p:spPr>
          <a:xfrm>
            <a:off x="3044825" y="2492994"/>
            <a:ext cx="6189175" cy="196700"/>
          </a:xfrm>
        </p:spPr>
        <p:txBody>
          <a:bodyPr lIns="0" tIns="0" rIns="0" bIns="0" anchor="t" anchorCtr="0"/>
          <a:lstStyle>
            <a:lvl1pPr marL="0" indent="0" algn="l">
              <a:lnSpc>
                <a:spcPct val="114000"/>
              </a:lnSpc>
              <a:buNone/>
              <a:defRPr sz="900" b="1"/>
            </a:lvl1pPr>
            <a:lvl2pPr algn="l">
              <a:lnSpc>
                <a:spcPct val="114000"/>
              </a:lnSpc>
              <a:defRPr sz="1600"/>
            </a:lvl2pPr>
            <a:lvl3pPr marL="288000" indent="-288000" algn="l">
              <a:lnSpc>
                <a:spcPct val="114000"/>
              </a:lnSpc>
              <a:spcBef>
                <a:spcPts val="800"/>
              </a:spcBef>
              <a:buFont typeface="Wingdings" pitchFamily="2" charset="2"/>
              <a:buChar char="§"/>
              <a:defRPr sz="1050"/>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p:txBody>
      </p:sp>
      <p:sp>
        <p:nvSpPr>
          <p:cNvPr id="16" name="Textplatzhalter 6"/>
          <p:cNvSpPr>
            <a:spLocks noGrp="1"/>
          </p:cNvSpPr>
          <p:nvPr>
            <p:ph type="body" sz="quarter" idx="19"/>
          </p:nvPr>
        </p:nvSpPr>
        <p:spPr>
          <a:xfrm>
            <a:off x="3044825" y="2781190"/>
            <a:ext cx="6189175" cy="3564048"/>
          </a:xfrm>
        </p:spPr>
        <p:txBody>
          <a:bodyPr lIns="0" tIns="0" rIns="0" bIns="0" numCol="2" spcCol="180000" anchor="t" anchorCtr="0"/>
          <a:lstStyle>
            <a:lvl1pPr marL="216000" indent="-216000" algn="l">
              <a:lnSpc>
                <a:spcPct val="114000"/>
              </a:lnSpc>
              <a:buFont typeface="Wingdings" pitchFamily="2" charset="2"/>
              <a:buChar char="§"/>
              <a:defRPr sz="900" b="0"/>
            </a:lvl1pPr>
            <a:lvl2pPr algn="l">
              <a:lnSpc>
                <a:spcPct val="114000"/>
              </a:lnSpc>
              <a:defRPr sz="1600"/>
            </a:lvl2pPr>
            <a:lvl3pPr marL="288000" indent="-288000" algn="l">
              <a:lnSpc>
                <a:spcPct val="114000"/>
              </a:lnSpc>
              <a:spcBef>
                <a:spcPts val="800"/>
              </a:spcBef>
              <a:buFont typeface="Wingdings" pitchFamily="2" charset="2"/>
              <a:buChar char="§"/>
              <a:defRPr sz="1050"/>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90656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V - Fortsetz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10"/>
          <p:cNvSpPr>
            <a:spLocks noGrp="1"/>
          </p:cNvSpPr>
          <p:nvPr>
            <p:ph type="body" sz="quarter" idx="16"/>
          </p:nvPr>
        </p:nvSpPr>
        <p:spPr>
          <a:xfrm>
            <a:off x="666000" y="1052734"/>
            <a:ext cx="8568000" cy="252000"/>
          </a:xfrm>
        </p:spPr>
        <p:txBody>
          <a:bodyPr lIns="0" tIns="0" rIns="0" bIns="0" anchor="t" anchorCtr="0"/>
          <a:lstStyle>
            <a:lvl1pPr marL="0" indent="0" algn="l">
              <a:lnSpc>
                <a:spcPct val="113000"/>
              </a:lnSpc>
              <a:spcBef>
                <a:spcPts val="0"/>
              </a:spcBef>
              <a:buFont typeface="Arial" pitchFamily="34" charset="0"/>
              <a:buNone/>
              <a:defRPr sz="1100"/>
            </a:lvl1pPr>
            <a:lvl2pPr marL="0" indent="0">
              <a:buFont typeface="Arial" pitchFamily="34" charset="0"/>
              <a:buNone/>
              <a:defRPr/>
            </a:lvl2pPr>
            <a:lvl3pPr marL="0" indent="0">
              <a:buFont typeface="Arial" pitchFamily="34" charset="0"/>
              <a:buNone/>
              <a:defRPr/>
            </a:lvl3pPr>
            <a:lvl4pPr marL="0" indent="0">
              <a:buNone/>
              <a:defRPr/>
            </a:lvl4pPr>
            <a:lvl5pPr marL="288000" indent="0">
              <a:buNone/>
              <a:defRPr/>
            </a:lvl5pPr>
          </a:lstStyle>
          <a:p>
            <a:pPr lvl="0"/>
            <a:r>
              <a:rPr lang="de-DE" smtClean="0"/>
              <a:t>Textmasterformat bearbeiten</a:t>
            </a:r>
          </a:p>
        </p:txBody>
      </p:sp>
      <p:sp>
        <p:nvSpPr>
          <p:cNvPr id="13" name="Textplatzhalter 6"/>
          <p:cNvSpPr>
            <a:spLocks noGrp="1"/>
          </p:cNvSpPr>
          <p:nvPr>
            <p:ph type="body" sz="quarter" idx="17"/>
          </p:nvPr>
        </p:nvSpPr>
        <p:spPr>
          <a:xfrm>
            <a:off x="666001" y="1584493"/>
            <a:ext cx="2054974" cy="4752442"/>
          </a:xfrm>
        </p:spPr>
        <p:txBody>
          <a:bodyPr lIns="0" tIns="0" rIns="0" bIns="0" anchor="t" anchorCtr="0"/>
          <a:lstStyle>
            <a:lvl1pPr marL="0" indent="0" algn="l">
              <a:lnSpc>
                <a:spcPct val="114000"/>
              </a:lnSpc>
              <a:spcBef>
                <a:spcPts val="1800"/>
              </a:spcBef>
              <a:buNone/>
              <a:defRPr sz="700" b="1">
                <a:solidFill>
                  <a:schemeClr val="accent1"/>
                </a:solidFill>
              </a:defRPr>
            </a:lvl1pPr>
            <a:lvl2pPr algn="l">
              <a:lnSpc>
                <a:spcPct val="114000"/>
              </a:lnSpc>
              <a:spcBef>
                <a:spcPts val="0"/>
              </a:spcBef>
              <a:defRPr sz="700" b="0">
                <a:solidFill>
                  <a:schemeClr val="accent1"/>
                </a:solidFill>
              </a:defRPr>
            </a:lvl2pPr>
            <a:lvl3pPr marL="0" indent="0" algn="l">
              <a:lnSpc>
                <a:spcPct val="114000"/>
              </a:lnSpc>
              <a:spcBef>
                <a:spcPts val="0"/>
              </a:spcBef>
              <a:buFont typeface="Wingdings" pitchFamily="2" charset="2"/>
              <a:buNone/>
              <a:defRPr sz="1600" b="1">
                <a:solidFill>
                  <a:schemeClr val="accent1"/>
                </a:solidFill>
              </a:defRPr>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stStyle>
          <a:p>
            <a:pPr lvl="0"/>
            <a:r>
              <a:rPr lang="de-DE" smtClean="0"/>
              <a:t>Textmasterformat bearbeiten</a:t>
            </a:r>
          </a:p>
          <a:p>
            <a:pPr lvl="1"/>
            <a:r>
              <a:rPr lang="de-DE" smtClean="0"/>
              <a:t>Zweite Ebene</a:t>
            </a:r>
          </a:p>
          <a:p>
            <a:pPr lvl="2"/>
            <a:r>
              <a:rPr lang="de-DE" smtClean="0"/>
              <a:t>Dritte Ebene</a:t>
            </a:r>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B7C62E5-B0B0-44DD-B7FE-EEECB729582C}" type="slidenum">
              <a:rPr lang="en-GB" smtClean="0"/>
              <a:t>‹Nr.›</a:t>
            </a:fld>
            <a:endParaRPr lang="en-GB" dirty="0"/>
          </a:p>
        </p:txBody>
      </p:sp>
      <p:sp>
        <p:nvSpPr>
          <p:cNvPr id="15" name="Textplatzhalter 6"/>
          <p:cNvSpPr>
            <a:spLocks noGrp="1"/>
          </p:cNvSpPr>
          <p:nvPr>
            <p:ph type="body" sz="quarter" idx="18"/>
          </p:nvPr>
        </p:nvSpPr>
        <p:spPr>
          <a:xfrm>
            <a:off x="3044825" y="1379319"/>
            <a:ext cx="6189175" cy="196700"/>
          </a:xfrm>
        </p:spPr>
        <p:txBody>
          <a:bodyPr lIns="0" tIns="0" rIns="0" bIns="0" anchor="t" anchorCtr="0"/>
          <a:lstStyle>
            <a:lvl1pPr marL="0" indent="0" algn="l">
              <a:lnSpc>
                <a:spcPct val="114000"/>
              </a:lnSpc>
              <a:buNone/>
              <a:defRPr sz="900" b="1"/>
            </a:lvl1pPr>
            <a:lvl2pPr algn="l">
              <a:lnSpc>
                <a:spcPct val="114000"/>
              </a:lnSpc>
              <a:defRPr sz="1600"/>
            </a:lvl2pPr>
            <a:lvl3pPr marL="288000" indent="-288000" algn="l">
              <a:lnSpc>
                <a:spcPct val="114000"/>
              </a:lnSpc>
              <a:spcBef>
                <a:spcPts val="800"/>
              </a:spcBef>
              <a:buFont typeface="Wingdings" pitchFamily="2" charset="2"/>
              <a:buChar char="§"/>
              <a:defRPr sz="1050"/>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p:txBody>
      </p:sp>
      <p:sp>
        <p:nvSpPr>
          <p:cNvPr id="16" name="Textplatzhalter 6"/>
          <p:cNvSpPr>
            <a:spLocks noGrp="1"/>
          </p:cNvSpPr>
          <p:nvPr>
            <p:ph type="body" sz="quarter" idx="19"/>
          </p:nvPr>
        </p:nvSpPr>
        <p:spPr>
          <a:xfrm>
            <a:off x="3044825" y="1584493"/>
            <a:ext cx="6189175" cy="4752442"/>
          </a:xfrm>
        </p:spPr>
        <p:txBody>
          <a:bodyPr lIns="0" tIns="0" rIns="0" bIns="0" numCol="2" spcCol="180000" anchor="t" anchorCtr="0"/>
          <a:lstStyle>
            <a:lvl1pPr marL="216000" indent="-216000" algn="l">
              <a:lnSpc>
                <a:spcPct val="114000"/>
              </a:lnSpc>
              <a:buFont typeface="Wingdings" pitchFamily="2" charset="2"/>
              <a:buChar char="§"/>
              <a:defRPr sz="900" b="0"/>
            </a:lvl1pPr>
            <a:lvl2pPr algn="l">
              <a:lnSpc>
                <a:spcPct val="114000"/>
              </a:lnSpc>
              <a:defRPr sz="1600"/>
            </a:lvl2pPr>
            <a:lvl3pPr marL="288000" indent="-288000" algn="l">
              <a:lnSpc>
                <a:spcPct val="114000"/>
              </a:lnSpc>
              <a:spcBef>
                <a:spcPts val="800"/>
              </a:spcBef>
              <a:buFont typeface="Wingdings" pitchFamily="2" charset="2"/>
              <a:buChar char="§"/>
              <a:defRPr sz="1050"/>
            </a:lvl3pPr>
            <a:lvl4pPr marL="504000" indent="-216000" algn="l">
              <a:lnSpc>
                <a:spcPct val="114000"/>
              </a:lnSpc>
              <a:spcBef>
                <a:spcPts val="800"/>
              </a:spcBef>
              <a:buFont typeface="Wingdings" pitchFamily="2" charset="2"/>
              <a:buChar char=""/>
              <a:defRPr sz="1050"/>
            </a:lvl4pPr>
            <a:lvl5pPr marL="720000" indent="-216000" algn="l">
              <a:lnSpc>
                <a:spcPct val="114000"/>
              </a:lnSpc>
              <a:spcBef>
                <a:spcPts val="800"/>
              </a:spcBef>
              <a:buFont typeface="Symbol" pitchFamily="18" charset="2"/>
              <a:buChar char="-"/>
              <a:defRPr sz="1050"/>
            </a:lvl5pPr>
            <a:lvl6pPr marL="0" indent="0">
              <a:buNone/>
              <a:defRPr sz="1600" b="1"/>
            </a:lvl6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097383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Gleiss Lutz DE">
    <p:bg>
      <p:bgPr>
        <a:solidFill>
          <a:schemeClr val="bg1"/>
        </a:solidFill>
        <a:effectLst/>
      </p:bgPr>
    </p:bg>
    <p:spTree>
      <p:nvGrpSpPr>
        <p:cNvPr id="1" name=""/>
        <p:cNvGrpSpPr/>
        <p:nvPr/>
      </p:nvGrpSpPr>
      <p:grpSpPr>
        <a:xfrm>
          <a:off x="0" y="0"/>
          <a:ext cx="0" cy="0"/>
          <a:chOff x="0" y="0"/>
          <a:chExt cx="0" cy="0"/>
        </a:xfrm>
      </p:grpSpPr>
      <p:sp>
        <p:nvSpPr>
          <p:cNvPr id="22" name="Rechteck 21"/>
          <p:cNvSpPr/>
          <p:nvPr/>
        </p:nvSpPr>
        <p:spPr bwMode="invGray">
          <a:xfrm>
            <a:off x="687897" y="1023457"/>
            <a:ext cx="8531604" cy="4823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a:xfrm>
            <a:off x="-3600" y="6861600"/>
            <a:ext cx="0" cy="0"/>
          </a:xfrm>
        </p:spPr>
        <p:txBody>
          <a:bodyPr/>
          <a:lstStyle>
            <a:lvl1pPr>
              <a:defRPr sz="100">
                <a:noFill/>
              </a:defRPr>
            </a:lvl1pPr>
          </a:lstStyle>
          <a:p>
            <a:endParaRPr lang="en-GB" dirty="0"/>
          </a:p>
        </p:txBody>
      </p:sp>
      <p:sp>
        <p:nvSpPr>
          <p:cNvPr id="5" name="Foliennummernplatzhalter 4"/>
          <p:cNvSpPr>
            <a:spLocks noGrp="1"/>
          </p:cNvSpPr>
          <p:nvPr>
            <p:ph type="sldNum" sz="quarter" idx="12"/>
          </p:nvPr>
        </p:nvSpPr>
        <p:spPr>
          <a:xfrm>
            <a:off x="-3600" y="6861600"/>
            <a:ext cx="0" cy="0"/>
          </a:xfrm>
        </p:spPr>
        <p:txBody>
          <a:bodyPr/>
          <a:lstStyle>
            <a:lvl1pPr>
              <a:defRPr sz="100">
                <a:noFill/>
              </a:defRPr>
            </a:lvl1pPr>
          </a:lstStyle>
          <a:p>
            <a:fld id="{2B7C62E5-B0B0-44DD-B7FE-EEECB729582C}" type="slidenum">
              <a:rPr lang="en-GB" smtClean="0"/>
              <a:t>‹Nr.›</a:t>
            </a:fld>
            <a:endParaRPr lang="en-GB"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36623" y="1204947"/>
            <a:ext cx="1148400" cy="198000"/>
          </a:xfrm>
          <a:prstGeom prst="rect">
            <a:avLst/>
          </a:prstGeom>
        </p:spPr>
      </p:pic>
      <p:sp>
        <p:nvSpPr>
          <p:cNvPr id="11" name="Textfeld 10"/>
          <p:cNvSpPr txBox="1"/>
          <p:nvPr/>
        </p:nvSpPr>
        <p:spPr>
          <a:xfrm>
            <a:off x="7390701" y="1686188"/>
            <a:ext cx="1500411" cy="1231106"/>
          </a:xfrm>
          <a:prstGeom prst="rect">
            <a:avLst/>
          </a:prstGeom>
          <a:noFill/>
        </p:spPr>
        <p:txBody>
          <a:bodyPr wrap="none" lIns="0" tIns="0" rIns="0" bIns="0" rtlCol="0">
            <a:spAutoFit/>
          </a:bodyPr>
          <a:lstStyle/>
          <a:p>
            <a:r>
              <a:rPr lang="de-DE" sz="1000" b="1" noProof="1" smtClean="0">
                <a:solidFill>
                  <a:schemeClr val="bg1"/>
                </a:solidFill>
              </a:rPr>
              <a:t>Prag</a:t>
            </a:r>
          </a:p>
          <a:p>
            <a:r>
              <a:rPr lang="de-DE" sz="1000" noProof="1" smtClean="0">
                <a:solidFill>
                  <a:schemeClr val="bg1"/>
                </a:solidFill>
              </a:rPr>
              <a:t>Kooperationspartner:</a:t>
            </a:r>
          </a:p>
          <a:p>
            <a:r>
              <a:rPr lang="de-DE" sz="1000" noProof="1" smtClean="0">
                <a:solidFill>
                  <a:schemeClr val="bg1"/>
                </a:solidFill>
              </a:rPr>
              <a:t>Kubánek &amp; Nedelka v.o.s. </a:t>
            </a:r>
          </a:p>
          <a:p>
            <a:r>
              <a:rPr lang="de-DE" sz="1000" noProof="1" smtClean="0">
                <a:solidFill>
                  <a:schemeClr val="bg1"/>
                </a:solidFill>
              </a:rPr>
              <a:t>nám. Republiky 1a</a:t>
            </a:r>
          </a:p>
          <a:p>
            <a:r>
              <a:rPr lang="de-DE" sz="1000" noProof="1" smtClean="0">
                <a:solidFill>
                  <a:schemeClr val="bg1"/>
                </a:solidFill>
              </a:rPr>
              <a:t>110 00 Prag 1</a:t>
            </a:r>
          </a:p>
          <a:p>
            <a:r>
              <a:rPr lang="de-DE" sz="1000" noProof="1" smtClean="0">
                <a:solidFill>
                  <a:schemeClr val="bg1"/>
                </a:solidFill>
              </a:rPr>
              <a:t>Tschechische Republik</a:t>
            </a:r>
          </a:p>
          <a:p>
            <a:r>
              <a:rPr lang="de-DE" sz="1000" noProof="1" smtClean="0">
                <a:solidFill>
                  <a:schemeClr val="bg1"/>
                </a:solidFill>
              </a:rPr>
              <a:t>T +420 225 996-500</a:t>
            </a:r>
          </a:p>
          <a:p>
            <a:r>
              <a:rPr lang="de-DE" sz="1000" noProof="1" smtClean="0">
                <a:solidFill>
                  <a:schemeClr val="bg1"/>
                </a:solidFill>
              </a:rPr>
              <a:t>F +420 225 996-555</a:t>
            </a:r>
          </a:p>
        </p:txBody>
      </p:sp>
      <p:sp>
        <p:nvSpPr>
          <p:cNvPr id="12" name="Textfeld 11"/>
          <p:cNvSpPr txBox="1"/>
          <p:nvPr/>
        </p:nvSpPr>
        <p:spPr>
          <a:xfrm>
            <a:off x="7390701" y="3133072"/>
            <a:ext cx="1189428" cy="1231106"/>
          </a:xfrm>
          <a:prstGeom prst="rect">
            <a:avLst/>
          </a:prstGeom>
          <a:noFill/>
        </p:spPr>
        <p:txBody>
          <a:bodyPr wrap="none" lIns="0" tIns="0" rIns="0" bIns="0" rtlCol="0">
            <a:spAutoFit/>
          </a:bodyPr>
          <a:lstStyle/>
          <a:p>
            <a:r>
              <a:rPr lang="de-DE" sz="1000" b="1" noProof="1" smtClean="0">
                <a:solidFill>
                  <a:schemeClr val="bg1"/>
                </a:solidFill>
              </a:rPr>
              <a:t>Warschau</a:t>
            </a:r>
          </a:p>
          <a:p>
            <a:r>
              <a:rPr lang="de-DE" sz="1000" b="0" noProof="1" smtClean="0">
                <a:solidFill>
                  <a:schemeClr val="bg1"/>
                </a:solidFill>
              </a:rPr>
              <a:t>Kooperationspartner:</a:t>
            </a:r>
          </a:p>
          <a:p>
            <a:r>
              <a:rPr lang="pl-PL" sz="1000" b="0" noProof="1" smtClean="0">
                <a:solidFill>
                  <a:schemeClr val="bg1"/>
                </a:solidFill>
              </a:rPr>
              <a:t>Cvak Sp. k.</a:t>
            </a:r>
          </a:p>
          <a:p>
            <a:r>
              <a:rPr lang="pl-PL" sz="1000" b="0" noProof="1" smtClean="0">
                <a:solidFill>
                  <a:schemeClr val="bg1"/>
                </a:solidFill>
              </a:rPr>
              <a:t>ul. Próżna 9, II piętro</a:t>
            </a:r>
          </a:p>
          <a:p>
            <a:r>
              <a:rPr lang="pl-PL" sz="1000" b="0" noProof="1" smtClean="0">
                <a:solidFill>
                  <a:schemeClr val="bg1"/>
                </a:solidFill>
              </a:rPr>
              <a:t>00-107 Warschau</a:t>
            </a:r>
          </a:p>
          <a:p>
            <a:r>
              <a:rPr lang="pl-PL" sz="1000" b="0" noProof="1" smtClean="0">
                <a:solidFill>
                  <a:schemeClr val="bg1"/>
                </a:solidFill>
              </a:rPr>
              <a:t>Polen</a:t>
            </a:r>
          </a:p>
          <a:p>
            <a:r>
              <a:rPr lang="pl-PL" sz="1000" b="0" noProof="1" smtClean="0">
                <a:solidFill>
                  <a:schemeClr val="bg1"/>
                </a:solidFill>
              </a:rPr>
              <a:t>T +48 22 22309-00</a:t>
            </a:r>
          </a:p>
          <a:p>
            <a:r>
              <a:rPr lang="pl-PL" sz="1000" b="0" noProof="1" smtClean="0">
                <a:solidFill>
                  <a:schemeClr val="bg1"/>
                </a:solidFill>
              </a:rPr>
              <a:t>F +48 22 22309-02</a:t>
            </a:r>
          </a:p>
        </p:txBody>
      </p:sp>
      <p:sp>
        <p:nvSpPr>
          <p:cNvPr id="13" name="Textfeld 12"/>
          <p:cNvSpPr txBox="1"/>
          <p:nvPr/>
        </p:nvSpPr>
        <p:spPr>
          <a:xfrm>
            <a:off x="7390701" y="5318620"/>
            <a:ext cx="1459438" cy="184666"/>
          </a:xfrm>
          <a:prstGeom prst="rect">
            <a:avLst/>
          </a:prstGeom>
          <a:noFill/>
        </p:spPr>
        <p:txBody>
          <a:bodyPr wrap="none" lIns="0" tIns="0" rIns="0" bIns="0" rtlCol="0">
            <a:spAutoFit/>
          </a:bodyPr>
          <a:lstStyle/>
          <a:p>
            <a:r>
              <a:rPr lang="de-DE" sz="1200" b="1" baseline="0" noProof="1" smtClean="0">
                <a:solidFill>
                  <a:schemeClr val="bg1"/>
                </a:solidFill>
              </a:rPr>
              <a:t>www.gleisslutz.com</a:t>
            </a:r>
          </a:p>
        </p:txBody>
      </p:sp>
      <p:sp>
        <p:nvSpPr>
          <p:cNvPr id="14" name="Textfeld 13"/>
          <p:cNvSpPr txBox="1"/>
          <p:nvPr/>
        </p:nvSpPr>
        <p:spPr>
          <a:xfrm>
            <a:off x="5276673" y="3133072"/>
            <a:ext cx="1450718" cy="1231106"/>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Budapest</a:t>
            </a:r>
            <a:endParaRPr lang="de-DE" sz="1000" noProof="1" smtClean="0">
              <a:solidFill>
                <a:schemeClr val="bg1"/>
              </a:solidFill>
            </a:endParaRPr>
          </a:p>
          <a:p>
            <a:pPr eaLnBrk="1" hangingPunct="1">
              <a:lnSpc>
                <a:spcPct val="100000"/>
              </a:lnSpc>
            </a:pPr>
            <a:r>
              <a:rPr lang="de-DE" sz="1000" noProof="1" smtClean="0">
                <a:solidFill>
                  <a:schemeClr val="bg1"/>
                </a:solidFill>
              </a:rPr>
              <a:t>Kooperationspartner:</a:t>
            </a:r>
          </a:p>
          <a:p>
            <a:pPr eaLnBrk="1" hangingPunct="1">
              <a:lnSpc>
                <a:spcPct val="100000"/>
              </a:lnSpc>
            </a:pPr>
            <a:r>
              <a:rPr lang="de-DE" sz="1000" noProof="1" smtClean="0">
                <a:solidFill>
                  <a:schemeClr val="bg1"/>
                </a:solidFill>
              </a:rPr>
              <a:t>Bán, S. Szabó &amp; Partners</a:t>
            </a:r>
          </a:p>
          <a:p>
            <a:pPr eaLnBrk="1" hangingPunct="1">
              <a:lnSpc>
                <a:spcPct val="100000"/>
              </a:lnSpc>
            </a:pPr>
            <a:r>
              <a:rPr lang="de-DE" sz="1000" noProof="1" smtClean="0">
                <a:solidFill>
                  <a:schemeClr val="bg1"/>
                </a:solidFill>
              </a:rPr>
              <a:t>József nádor tér 5–6</a:t>
            </a:r>
          </a:p>
          <a:p>
            <a:pPr eaLnBrk="1" hangingPunct="1">
              <a:lnSpc>
                <a:spcPct val="100000"/>
              </a:lnSpc>
            </a:pPr>
            <a:r>
              <a:rPr lang="de-DE" sz="1000" noProof="1" smtClean="0">
                <a:solidFill>
                  <a:schemeClr val="bg1"/>
                </a:solidFill>
              </a:rPr>
              <a:t>1051 Budapest</a:t>
            </a:r>
          </a:p>
          <a:p>
            <a:pPr eaLnBrk="1" hangingPunct="1">
              <a:lnSpc>
                <a:spcPct val="100000"/>
              </a:lnSpc>
            </a:pPr>
            <a:r>
              <a:rPr lang="de-DE" sz="1000" noProof="1" smtClean="0">
                <a:solidFill>
                  <a:schemeClr val="bg1"/>
                </a:solidFill>
              </a:rPr>
              <a:t>Ungarn</a:t>
            </a:r>
          </a:p>
          <a:p>
            <a:pPr eaLnBrk="1" hangingPunct="1">
              <a:lnSpc>
                <a:spcPct val="100000"/>
              </a:lnSpc>
            </a:pPr>
            <a:r>
              <a:rPr lang="de-DE" sz="1000" noProof="1" smtClean="0">
                <a:solidFill>
                  <a:schemeClr val="bg1"/>
                </a:solidFill>
              </a:rPr>
              <a:t>T +36 1 266-3522</a:t>
            </a:r>
          </a:p>
          <a:p>
            <a:pPr eaLnBrk="1" hangingPunct="1">
              <a:lnSpc>
                <a:spcPct val="100000"/>
              </a:lnSpc>
            </a:pPr>
            <a:r>
              <a:rPr lang="de-DE" sz="1000" noProof="1" smtClean="0">
                <a:solidFill>
                  <a:schemeClr val="bg1"/>
                </a:solidFill>
              </a:rPr>
              <a:t>F +36 1 266-3523</a:t>
            </a:r>
            <a:endParaRPr lang="de-DE" sz="1000" noProof="1">
              <a:solidFill>
                <a:schemeClr val="bg1"/>
              </a:solidFill>
            </a:endParaRPr>
          </a:p>
        </p:txBody>
      </p:sp>
      <p:sp>
        <p:nvSpPr>
          <p:cNvPr id="15" name="Textfeld 14"/>
          <p:cNvSpPr txBox="1"/>
          <p:nvPr/>
        </p:nvSpPr>
        <p:spPr>
          <a:xfrm>
            <a:off x="5276673" y="1686188"/>
            <a:ext cx="1008289" cy="923330"/>
          </a:xfrm>
          <a:prstGeom prst="rect">
            <a:avLst/>
          </a:prstGeom>
          <a:noFill/>
        </p:spPr>
        <p:txBody>
          <a:bodyPr wrap="none" lIns="0" tIns="0" rIns="0" bIns="0" rtlCol="0">
            <a:spAutoFit/>
          </a:bodyPr>
          <a:lstStyle/>
          <a:p>
            <a:r>
              <a:rPr lang="de-DE" sz="1000" b="1" noProof="1" smtClean="0">
                <a:solidFill>
                  <a:schemeClr val="bg1"/>
                </a:solidFill>
              </a:rPr>
              <a:t>Brüssel</a:t>
            </a:r>
          </a:p>
          <a:p>
            <a:r>
              <a:rPr lang="de-DE" sz="1000" b="0" noProof="1" smtClean="0">
                <a:solidFill>
                  <a:schemeClr val="bg1"/>
                </a:solidFill>
              </a:rPr>
              <a:t>Rue de Loxum 25</a:t>
            </a:r>
          </a:p>
          <a:p>
            <a:r>
              <a:rPr lang="de-DE" sz="1000" b="0" noProof="1" smtClean="0">
                <a:solidFill>
                  <a:schemeClr val="bg1"/>
                </a:solidFill>
              </a:rPr>
              <a:t>1000 Brüssel</a:t>
            </a:r>
          </a:p>
          <a:p>
            <a:r>
              <a:rPr lang="de-DE" sz="1000" b="0" noProof="1" smtClean="0">
                <a:solidFill>
                  <a:schemeClr val="bg1"/>
                </a:solidFill>
              </a:rPr>
              <a:t>Belgien</a:t>
            </a:r>
          </a:p>
          <a:p>
            <a:r>
              <a:rPr lang="de-DE" sz="1000" b="0" noProof="1" smtClean="0">
                <a:solidFill>
                  <a:schemeClr val="bg1"/>
                </a:solidFill>
              </a:rPr>
              <a:t>T +32 2 551-1020</a:t>
            </a:r>
          </a:p>
          <a:p>
            <a:r>
              <a:rPr lang="de-DE" sz="1000" b="0" noProof="1" smtClean="0">
                <a:solidFill>
                  <a:schemeClr val="bg1"/>
                </a:solidFill>
              </a:rPr>
              <a:t>F +32 2 551-1039</a:t>
            </a:r>
          </a:p>
        </p:txBody>
      </p:sp>
      <p:sp>
        <p:nvSpPr>
          <p:cNvPr id="16" name="Textfeld 15"/>
          <p:cNvSpPr txBox="1"/>
          <p:nvPr/>
        </p:nvSpPr>
        <p:spPr>
          <a:xfrm>
            <a:off x="3137480" y="3133072"/>
            <a:ext cx="1256754"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München</a:t>
            </a:r>
          </a:p>
          <a:p>
            <a:pPr eaLnBrk="1" hangingPunct="1">
              <a:lnSpc>
                <a:spcPct val="100000"/>
              </a:lnSpc>
            </a:pPr>
            <a:r>
              <a:rPr lang="de-DE" sz="1000" b="0" noProof="1" smtClean="0">
                <a:solidFill>
                  <a:schemeClr val="bg1"/>
                </a:solidFill>
              </a:rPr>
              <a:t>Karl-Scharnagl-Ring 6</a:t>
            </a:r>
          </a:p>
          <a:p>
            <a:pPr eaLnBrk="1" hangingPunct="1">
              <a:lnSpc>
                <a:spcPct val="100000"/>
              </a:lnSpc>
            </a:pPr>
            <a:r>
              <a:rPr lang="de-DE" sz="1000" b="0" noProof="1" smtClean="0">
                <a:solidFill>
                  <a:schemeClr val="bg1"/>
                </a:solidFill>
              </a:rPr>
              <a:t>80539 München</a:t>
            </a:r>
          </a:p>
          <a:p>
            <a:pPr eaLnBrk="1" hangingPunct="1">
              <a:lnSpc>
                <a:spcPct val="100000"/>
              </a:lnSpc>
            </a:pPr>
            <a:r>
              <a:rPr lang="de-DE" sz="1000" b="0" noProof="1" smtClean="0">
                <a:solidFill>
                  <a:schemeClr val="bg1"/>
                </a:solidFill>
              </a:rPr>
              <a:t>Deutschland</a:t>
            </a:r>
          </a:p>
          <a:p>
            <a:pPr eaLnBrk="1" hangingPunct="1">
              <a:lnSpc>
                <a:spcPct val="100000"/>
              </a:lnSpc>
            </a:pPr>
            <a:r>
              <a:rPr lang="de-DE" sz="1000" b="0" noProof="1" smtClean="0">
                <a:solidFill>
                  <a:schemeClr val="bg1"/>
                </a:solidFill>
              </a:rPr>
              <a:t>T +49 89 21667-0</a:t>
            </a:r>
          </a:p>
          <a:p>
            <a:pPr eaLnBrk="1" hangingPunct="1">
              <a:lnSpc>
                <a:spcPct val="100000"/>
              </a:lnSpc>
            </a:pPr>
            <a:r>
              <a:rPr lang="de-DE" sz="1000" b="0" noProof="1" smtClean="0">
                <a:solidFill>
                  <a:schemeClr val="bg1"/>
                </a:solidFill>
              </a:rPr>
              <a:t>F +49 89 21667-111</a:t>
            </a:r>
          </a:p>
        </p:txBody>
      </p:sp>
      <p:sp>
        <p:nvSpPr>
          <p:cNvPr id="17" name="Textfeld 16"/>
          <p:cNvSpPr txBox="1"/>
          <p:nvPr/>
        </p:nvSpPr>
        <p:spPr>
          <a:xfrm>
            <a:off x="3137480" y="1686188"/>
            <a:ext cx="1149354" cy="923330"/>
          </a:xfrm>
          <a:prstGeom prst="rect">
            <a:avLst/>
          </a:prstGeom>
          <a:noFill/>
        </p:spPr>
        <p:txBody>
          <a:bodyPr wrap="none" lIns="0" tIns="0" rIns="0" bIns="0" rtlCol="0">
            <a:spAutoFit/>
          </a:bodyPr>
          <a:lstStyle/>
          <a:p>
            <a:r>
              <a:rPr lang="de-DE" sz="1000" b="1" noProof="1" smtClean="0">
                <a:solidFill>
                  <a:schemeClr val="bg1"/>
                </a:solidFill>
              </a:rPr>
              <a:t>Hamburg</a:t>
            </a:r>
          </a:p>
          <a:p>
            <a:r>
              <a:rPr lang="de-DE" sz="1000" b="0" noProof="1" smtClean="0">
                <a:solidFill>
                  <a:schemeClr val="bg1"/>
                </a:solidFill>
              </a:rPr>
              <a:t>Hohe Bleichen 19</a:t>
            </a:r>
          </a:p>
          <a:p>
            <a:r>
              <a:rPr lang="de-DE" sz="1000" b="0" noProof="1" smtClean="0">
                <a:solidFill>
                  <a:schemeClr val="bg1"/>
                </a:solidFill>
              </a:rPr>
              <a:t>20354 Hamburg </a:t>
            </a:r>
          </a:p>
          <a:p>
            <a:r>
              <a:rPr lang="de-DE" sz="1000" b="0" noProof="1" smtClean="0">
                <a:solidFill>
                  <a:schemeClr val="bg1"/>
                </a:solidFill>
              </a:rPr>
              <a:t>Deutschland</a:t>
            </a:r>
          </a:p>
          <a:p>
            <a:r>
              <a:rPr lang="de-DE" sz="1000" b="0" noProof="1" smtClean="0">
                <a:solidFill>
                  <a:schemeClr val="bg1"/>
                </a:solidFill>
              </a:rPr>
              <a:t>T +49 40 460017-0</a:t>
            </a:r>
          </a:p>
          <a:p>
            <a:r>
              <a:rPr lang="de-DE" sz="1000" b="0" noProof="1" smtClean="0">
                <a:solidFill>
                  <a:schemeClr val="bg1"/>
                </a:solidFill>
              </a:rPr>
              <a:t>F +49 40 460017-28</a:t>
            </a:r>
          </a:p>
        </p:txBody>
      </p:sp>
      <p:sp>
        <p:nvSpPr>
          <p:cNvPr id="18" name="Textfeld 17"/>
          <p:cNvSpPr txBox="1"/>
          <p:nvPr/>
        </p:nvSpPr>
        <p:spPr>
          <a:xfrm>
            <a:off x="3137480" y="4579956"/>
            <a:ext cx="1452321"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Stuttgart</a:t>
            </a:r>
          </a:p>
          <a:p>
            <a:pPr eaLnBrk="1" hangingPunct="1">
              <a:lnSpc>
                <a:spcPct val="100000"/>
              </a:lnSpc>
            </a:pPr>
            <a:r>
              <a:rPr lang="de-DE" sz="1000" b="0" noProof="1" smtClean="0">
                <a:solidFill>
                  <a:schemeClr val="bg1"/>
                </a:solidFill>
              </a:rPr>
              <a:t>Lautenschlagerstraße 21</a:t>
            </a:r>
          </a:p>
          <a:p>
            <a:pPr eaLnBrk="1" hangingPunct="1">
              <a:lnSpc>
                <a:spcPct val="100000"/>
              </a:lnSpc>
            </a:pPr>
            <a:r>
              <a:rPr lang="de-DE" sz="1000" b="0" noProof="1" smtClean="0">
                <a:solidFill>
                  <a:schemeClr val="bg1"/>
                </a:solidFill>
              </a:rPr>
              <a:t>70173 Stuttgart</a:t>
            </a:r>
          </a:p>
          <a:p>
            <a:pPr eaLnBrk="1" hangingPunct="1">
              <a:lnSpc>
                <a:spcPct val="100000"/>
              </a:lnSpc>
            </a:pPr>
            <a:r>
              <a:rPr lang="de-DE" sz="1000" b="0" noProof="1" smtClean="0">
                <a:solidFill>
                  <a:schemeClr val="bg1"/>
                </a:solidFill>
              </a:rPr>
              <a:t>Deutschland</a:t>
            </a:r>
          </a:p>
          <a:p>
            <a:pPr eaLnBrk="1" hangingPunct="1">
              <a:lnSpc>
                <a:spcPct val="100000"/>
              </a:lnSpc>
            </a:pPr>
            <a:r>
              <a:rPr lang="de-DE" sz="1000" b="0" noProof="1" smtClean="0">
                <a:solidFill>
                  <a:schemeClr val="bg1"/>
                </a:solidFill>
              </a:rPr>
              <a:t>T +49 711 8997-0</a:t>
            </a:r>
          </a:p>
          <a:p>
            <a:pPr eaLnBrk="1" hangingPunct="1">
              <a:lnSpc>
                <a:spcPct val="100000"/>
              </a:lnSpc>
            </a:pPr>
            <a:r>
              <a:rPr lang="de-DE" sz="1000" b="0" noProof="1" smtClean="0">
                <a:solidFill>
                  <a:schemeClr val="bg1"/>
                </a:solidFill>
              </a:rPr>
              <a:t>F +49 711 855096</a:t>
            </a:r>
          </a:p>
        </p:txBody>
      </p:sp>
      <p:sp>
        <p:nvSpPr>
          <p:cNvPr id="19" name="Textfeld 18"/>
          <p:cNvSpPr txBox="1"/>
          <p:nvPr/>
        </p:nvSpPr>
        <p:spPr>
          <a:xfrm>
            <a:off x="1036623" y="3133072"/>
            <a:ext cx="1219886"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Düsseldorf</a:t>
            </a:r>
          </a:p>
          <a:p>
            <a:pPr eaLnBrk="1" hangingPunct="1">
              <a:lnSpc>
                <a:spcPct val="100000"/>
              </a:lnSpc>
            </a:pPr>
            <a:r>
              <a:rPr lang="de-DE" sz="1000" b="0" noProof="1" smtClean="0">
                <a:solidFill>
                  <a:schemeClr val="bg1"/>
                </a:solidFill>
              </a:rPr>
              <a:t>Bleichstraße 8</a:t>
            </a:r>
            <a:r>
              <a:rPr lang="de-DE" sz="1000" b="0" baseline="0" noProof="1" smtClean="0">
                <a:solidFill>
                  <a:schemeClr val="bg1"/>
                </a:solidFill>
              </a:rPr>
              <a:t>–10 </a:t>
            </a:r>
            <a:endParaRPr lang="de-DE" sz="1000" b="0" noProof="1" smtClean="0">
              <a:solidFill>
                <a:schemeClr val="bg1"/>
              </a:solidFill>
            </a:endParaRPr>
          </a:p>
          <a:p>
            <a:pPr eaLnBrk="1" hangingPunct="1">
              <a:lnSpc>
                <a:spcPct val="100000"/>
              </a:lnSpc>
            </a:pPr>
            <a:r>
              <a:rPr lang="de-DE" sz="1000" b="0" noProof="1" smtClean="0">
                <a:solidFill>
                  <a:schemeClr val="bg1"/>
                </a:solidFill>
              </a:rPr>
              <a:t>40211 Düsseldorf</a:t>
            </a:r>
          </a:p>
          <a:p>
            <a:pPr eaLnBrk="1" hangingPunct="1">
              <a:lnSpc>
                <a:spcPct val="100000"/>
              </a:lnSpc>
            </a:pPr>
            <a:r>
              <a:rPr lang="de-DE" sz="1000" b="0" noProof="1" smtClean="0">
                <a:solidFill>
                  <a:schemeClr val="bg1"/>
                </a:solidFill>
              </a:rPr>
              <a:t>Deutschland</a:t>
            </a:r>
          </a:p>
          <a:p>
            <a:pPr eaLnBrk="1" hangingPunct="1">
              <a:lnSpc>
                <a:spcPct val="100000"/>
              </a:lnSpc>
            </a:pPr>
            <a:r>
              <a:rPr lang="de-DE" sz="1000" b="0" noProof="1" smtClean="0">
                <a:solidFill>
                  <a:schemeClr val="bg1"/>
                </a:solidFill>
              </a:rPr>
              <a:t>T +49 211 54061-0</a:t>
            </a:r>
          </a:p>
          <a:p>
            <a:pPr eaLnBrk="1" hangingPunct="1">
              <a:lnSpc>
                <a:spcPct val="100000"/>
              </a:lnSpc>
            </a:pPr>
            <a:r>
              <a:rPr lang="de-DE" sz="1000" b="0" noProof="1" smtClean="0">
                <a:solidFill>
                  <a:schemeClr val="bg1"/>
                </a:solidFill>
              </a:rPr>
              <a:t>F +49 211 54061-111</a:t>
            </a:r>
          </a:p>
        </p:txBody>
      </p:sp>
      <p:sp>
        <p:nvSpPr>
          <p:cNvPr id="20" name="Textfeld 19"/>
          <p:cNvSpPr txBox="1"/>
          <p:nvPr/>
        </p:nvSpPr>
        <p:spPr>
          <a:xfrm>
            <a:off x="1036623" y="1686188"/>
            <a:ext cx="1219886" cy="923330"/>
          </a:xfrm>
          <a:prstGeom prst="rect">
            <a:avLst/>
          </a:prstGeom>
          <a:noFill/>
        </p:spPr>
        <p:txBody>
          <a:bodyPr wrap="none" lIns="0" tIns="0" rIns="0" bIns="0" rtlCol="0">
            <a:spAutoFit/>
          </a:bodyPr>
          <a:lstStyle/>
          <a:p>
            <a:r>
              <a:rPr lang="de-DE" sz="1000" b="1" noProof="1" smtClean="0">
                <a:solidFill>
                  <a:schemeClr val="bg1"/>
                </a:solidFill>
              </a:rPr>
              <a:t>Berlin</a:t>
            </a:r>
          </a:p>
          <a:p>
            <a:r>
              <a:rPr lang="de-DE" sz="1000" b="0" noProof="1" smtClean="0">
                <a:solidFill>
                  <a:schemeClr val="bg1"/>
                </a:solidFill>
              </a:rPr>
              <a:t>Friedrichstraße 71</a:t>
            </a:r>
          </a:p>
          <a:p>
            <a:r>
              <a:rPr lang="de-DE" sz="1000" b="0" noProof="1" smtClean="0">
                <a:solidFill>
                  <a:schemeClr val="bg1"/>
                </a:solidFill>
              </a:rPr>
              <a:t>10117 Berlin </a:t>
            </a:r>
          </a:p>
          <a:p>
            <a:r>
              <a:rPr lang="de-DE" sz="1000" b="0" noProof="1" smtClean="0">
                <a:solidFill>
                  <a:schemeClr val="bg1"/>
                </a:solidFill>
              </a:rPr>
              <a:t>Deutschland</a:t>
            </a:r>
          </a:p>
          <a:p>
            <a:r>
              <a:rPr lang="de-DE" sz="1000" b="0" noProof="1" smtClean="0">
                <a:solidFill>
                  <a:schemeClr val="bg1"/>
                </a:solidFill>
              </a:rPr>
              <a:t>T +49 30 800979-0</a:t>
            </a:r>
          </a:p>
          <a:p>
            <a:r>
              <a:rPr lang="de-DE" sz="1000" b="0" noProof="1" smtClean="0">
                <a:solidFill>
                  <a:schemeClr val="bg1"/>
                </a:solidFill>
              </a:rPr>
              <a:t>F +49 30 800979-979</a:t>
            </a:r>
          </a:p>
        </p:txBody>
      </p:sp>
      <p:sp>
        <p:nvSpPr>
          <p:cNvPr id="21" name="Textfeld 20"/>
          <p:cNvSpPr txBox="1"/>
          <p:nvPr/>
        </p:nvSpPr>
        <p:spPr>
          <a:xfrm>
            <a:off x="1036623" y="4579956"/>
            <a:ext cx="1425070"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Frankfurt</a:t>
            </a:r>
          </a:p>
          <a:p>
            <a:pPr eaLnBrk="1" hangingPunct="1">
              <a:lnSpc>
                <a:spcPct val="100000"/>
              </a:lnSpc>
            </a:pPr>
            <a:r>
              <a:rPr lang="de-DE" sz="1000" b="0" i="0" noProof="1" smtClean="0">
                <a:solidFill>
                  <a:schemeClr val="bg1"/>
                </a:solidFill>
              </a:rPr>
              <a:t>Taunusanlage 11</a:t>
            </a:r>
          </a:p>
          <a:p>
            <a:pPr eaLnBrk="1" hangingPunct="1">
              <a:lnSpc>
                <a:spcPct val="100000"/>
              </a:lnSpc>
            </a:pPr>
            <a:r>
              <a:rPr lang="de-DE" sz="1000" b="0" i="0" noProof="1" smtClean="0">
                <a:solidFill>
                  <a:schemeClr val="bg1"/>
                </a:solidFill>
              </a:rPr>
              <a:t>60329 Frankfurt am Main</a:t>
            </a:r>
          </a:p>
          <a:p>
            <a:pPr eaLnBrk="1" hangingPunct="1">
              <a:lnSpc>
                <a:spcPct val="100000"/>
              </a:lnSpc>
            </a:pPr>
            <a:r>
              <a:rPr lang="de-DE" sz="1000" b="0" noProof="1" smtClean="0">
                <a:solidFill>
                  <a:schemeClr val="bg1"/>
                </a:solidFill>
              </a:rPr>
              <a:t>Deutschland</a:t>
            </a:r>
          </a:p>
          <a:p>
            <a:pPr eaLnBrk="1" hangingPunct="1">
              <a:lnSpc>
                <a:spcPct val="100000"/>
              </a:lnSpc>
            </a:pPr>
            <a:r>
              <a:rPr lang="de-DE" sz="1000" b="0" noProof="1" smtClean="0">
                <a:solidFill>
                  <a:schemeClr val="bg1"/>
                </a:solidFill>
              </a:rPr>
              <a:t>T +49 69 95514-0</a:t>
            </a:r>
          </a:p>
          <a:p>
            <a:pPr eaLnBrk="1" hangingPunct="1">
              <a:lnSpc>
                <a:spcPct val="100000"/>
              </a:lnSpc>
            </a:pPr>
            <a:r>
              <a:rPr lang="de-DE" sz="1000" b="0" noProof="1" smtClean="0">
                <a:solidFill>
                  <a:schemeClr val="bg1"/>
                </a:solidFill>
              </a:rPr>
              <a:t>F +49 69 95514-198</a:t>
            </a:r>
          </a:p>
        </p:txBody>
      </p:sp>
      <p:sp>
        <p:nvSpPr>
          <p:cNvPr id="23" name="Textfeld 22"/>
          <p:cNvSpPr txBox="1"/>
          <p:nvPr/>
        </p:nvSpPr>
        <p:spPr>
          <a:xfrm>
            <a:off x="1033990" y="6294221"/>
            <a:ext cx="4639090" cy="123111"/>
          </a:xfrm>
          <a:prstGeom prst="rect">
            <a:avLst/>
          </a:prstGeom>
          <a:noFill/>
        </p:spPr>
        <p:txBody>
          <a:bodyPr wrap="none" lIns="0" tIns="0" rIns="0" bIns="0" rtlCol="0">
            <a:spAutoFit/>
          </a:bodyPr>
          <a:lstStyle/>
          <a:p>
            <a:r>
              <a:rPr lang="de-DE" sz="800" dirty="0"/>
              <a:t>Gleiss Lutz Hootz Hirsch PartmbB Rechtsanwälte, Steuerberater (Sitz Stuttgart, AG Stuttgart PR 136)</a:t>
            </a:r>
            <a:endParaRPr lang="de-DE" sz="800" dirty="0" smtClean="0"/>
          </a:p>
        </p:txBody>
      </p:sp>
    </p:spTree>
    <p:extLst>
      <p:ext uri="{BB962C8B-B14F-4D97-AF65-F5344CB8AC3E}">
        <p14:creationId xmlns:p14="http://schemas.microsoft.com/office/powerpoint/2010/main" val="4029469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Gleiss Lutz EN">
    <p:bg>
      <p:bgPr>
        <a:solidFill>
          <a:schemeClr val="bg1"/>
        </a:solidFill>
        <a:effectLst/>
      </p:bgPr>
    </p:bg>
    <p:spTree>
      <p:nvGrpSpPr>
        <p:cNvPr id="1" name=""/>
        <p:cNvGrpSpPr/>
        <p:nvPr/>
      </p:nvGrpSpPr>
      <p:grpSpPr>
        <a:xfrm>
          <a:off x="0" y="0"/>
          <a:ext cx="0" cy="0"/>
          <a:chOff x="0" y="0"/>
          <a:chExt cx="0" cy="0"/>
        </a:xfrm>
      </p:grpSpPr>
      <p:sp>
        <p:nvSpPr>
          <p:cNvPr id="22" name="Rechteck 21"/>
          <p:cNvSpPr/>
          <p:nvPr/>
        </p:nvSpPr>
        <p:spPr bwMode="invGray">
          <a:xfrm>
            <a:off x="687897" y="1023457"/>
            <a:ext cx="8531604" cy="4823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p:cNvSpPr>
            <a:spLocks noGrp="1"/>
          </p:cNvSpPr>
          <p:nvPr>
            <p:ph type="dt" sz="half" idx="10"/>
          </p:nvPr>
        </p:nvSpPr>
        <p:spPr/>
        <p:txBody>
          <a:bodyPr/>
          <a:lstStyle/>
          <a:p>
            <a:r>
              <a:rPr lang="de-DE" dirty="0" smtClean="0"/>
              <a:t>Vorname Name, Datum</a:t>
            </a:r>
            <a:endParaRPr lang="en-GB" dirty="0"/>
          </a:p>
        </p:txBody>
      </p:sp>
      <p:sp>
        <p:nvSpPr>
          <p:cNvPr id="4" name="Fußzeilenplatzhalter 3"/>
          <p:cNvSpPr>
            <a:spLocks noGrp="1"/>
          </p:cNvSpPr>
          <p:nvPr>
            <p:ph type="ftr" sz="quarter" idx="11"/>
          </p:nvPr>
        </p:nvSpPr>
        <p:spPr>
          <a:xfrm>
            <a:off x="-3600" y="6861600"/>
            <a:ext cx="0" cy="0"/>
          </a:xfrm>
        </p:spPr>
        <p:txBody>
          <a:bodyPr/>
          <a:lstStyle>
            <a:lvl1pPr>
              <a:defRPr sz="100">
                <a:noFill/>
              </a:defRPr>
            </a:lvl1pPr>
          </a:lstStyle>
          <a:p>
            <a:endParaRPr lang="en-GB" dirty="0"/>
          </a:p>
        </p:txBody>
      </p:sp>
      <p:sp>
        <p:nvSpPr>
          <p:cNvPr id="5" name="Foliennummernplatzhalter 4"/>
          <p:cNvSpPr>
            <a:spLocks noGrp="1"/>
          </p:cNvSpPr>
          <p:nvPr>
            <p:ph type="sldNum" sz="quarter" idx="12"/>
          </p:nvPr>
        </p:nvSpPr>
        <p:spPr>
          <a:xfrm>
            <a:off x="-3600" y="6861600"/>
            <a:ext cx="0" cy="0"/>
          </a:xfrm>
        </p:spPr>
        <p:txBody>
          <a:bodyPr/>
          <a:lstStyle>
            <a:lvl1pPr>
              <a:defRPr sz="100">
                <a:noFill/>
              </a:defRPr>
            </a:lvl1pPr>
          </a:lstStyle>
          <a:p>
            <a:fld id="{2B7C62E5-B0B0-44DD-B7FE-EEECB729582C}" type="slidenum">
              <a:rPr lang="en-GB" smtClean="0"/>
              <a:t>‹Nr.›</a:t>
            </a:fld>
            <a:endParaRPr lang="en-GB"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36623" y="1204947"/>
            <a:ext cx="1148400" cy="198000"/>
          </a:xfrm>
          <a:prstGeom prst="rect">
            <a:avLst/>
          </a:prstGeom>
        </p:spPr>
      </p:pic>
      <p:sp>
        <p:nvSpPr>
          <p:cNvPr id="11" name="Textfeld 10"/>
          <p:cNvSpPr txBox="1"/>
          <p:nvPr/>
        </p:nvSpPr>
        <p:spPr>
          <a:xfrm>
            <a:off x="7390701" y="1686188"/>
            <a:ext cx="1500411" cy="1231106"/>
          </a:xfrm>
          <a:prstGeom prst="rect">
            <a:avLst/>
          </a:prstGeom>
          <a:noFill/>
        </p:spPr>
        <p:txBody>
          <a:bodyPr wrap="none" lIns="0" tIns="0" rIns="0" bIns="0" rtlCol="0">
            <a:spAutoFit/>
          </a:bodyPr>
          <a:lstStyle/>
          <a:p>
            <a:r>
              <a:rPr lang="de-DE" sz="1000" b="1" noProof="1" smtClean="0">
                <a:solidFill>
                  <a:schemeClr val="bg1"/>
                </a:solidFill>
              </a:rPr>
              <a:t>Prague</a:t>
            </a:r>
          </a:p>
          <a:p>
            <a:r>
              <a:rPr lang="de-DE" sz="1000" b="0" noProof="1" smtClean="0">
                <a:solidFill>
                  <a:schemeClr val="bg1"/>
                </a:solidFill>
              </a:rPr>
              <a:t>Associated firm:</a:t>
            </a:r>
          </a:p>
          <a:p>
            <a:r>
              <a:rPr lang="de-DE" sz="1000" b="0" noProof="1" smtClean="0">
                <a:solidFill>
                  <a:schemeClr val="bg1"/>
                </a:solidFill>
              </a:rPr>
              <a:t>Kubánek &amp; Nedelka v.o.s. </a:t>
            </a:r>
          </a:p>
          <a:p>
            <a:r>
              <a:rPr lang="de-DE" sz="1000" b="0" noProof="1" smtClean="0">
                <a:solidFill>
                  <a:schemeClr val="bg1"/>
                </a:solidFill>
              </a:rPr>
              <a:t>nám. Republiky 1a</a:t>
            </a:r>
          </a:p>
          <a:p>
            <a:r>
              <a:rPr lang="de-DE" sz="1000" b="0" noProof="1" smtClean="0">
                <a:solidFill>
                  <a:schemeClr val="bg1"/>
                </a:solidFill>
              </a:rPr>
              <a:t>110 00 Prague 1</a:t>
            </a:r>
          </a:p>
          <a:p>
            <a:r>
              <a:rPr lang="de-DE" sz="1000" b="0" noProof="1" smtClean="0">
                <a:solidFill>
                  <a:schemeClr val="bg1"/>
                </a:solidFill>
              </a:rPr>
              <a:t>Czech Republic</a:t>
            </a:r>
          </a:p>
          <a:p>
            <a:r>
              <a:rPr lang="de-DE" sz="1000" b="0" noProof="1" smtClean="0">
                <a:solidFill>
                  <a:schemeClr val="bg1"/>
                </a:solidFill>
              </a:rPr>
              <a:t>T +420 225 996-500</a:t>
            </a:r>
          </a:p>
          <a:p>
            <a:r>
              <a:rPr lang="de-DE" sz="1000" b="0" noProof="1" smtClean="0">
                <a:solidFill>
                  <a:schemeClr val="bg1"/>
                </a:solidFill>
              </a:rPr>
              <a:t>F +420 225 996-555</a:t>
            </a:r>
          </a:p>
        </p:txBody>
      </p:sp>
      <p:sp>
        <p:nvSpPr>
          <p:cNvPr id="12" name="Textfeld 11"/>
          <p:cNvSpPr txBox="1"/>
          <p:nvPr/>
        </p:nvSpPr>
        <p:spPr>
          <a:xfrm>
            <a:off x="7390701" y="3133072"/>
            <a:ext cx="1175002" cy="1231106"/>
          </a:xfrm>
          <a:prstGeom prst="rect">
            <a:avLst/>
          </a:prstGeom>
          <a:noFill/>
        </p:spPr>
        <p:txBody>
          <a:bodyPr wrap="none" lIns="0" tIns="0" rIns="0" bIns="0" rtlCol="0">
            <a:spAutoFit/>
          </a:bodyPr>
          <a:lstStyle/>
          <a:p>
            <a:r>
              <a:rPr lang="de-DE" sz="1000" b="1" noProof="1" smtClean="0">
                <a:solidFill>
                  <a:schemeClr val="bg1"/>
                </a:solidFill>
              </a:rPr>
              <a:t>Warsaw</a:t>
            </a:r>
          </a:p>
          <a:p>
            <a:r>
              <a:rPr lang="de-DE" sz="1000" b="0" noProof="1" smtClean="0">
                <a:solidFill>
                  <a:schemeClr val="bg1"/>
                </a:solidFill>
              </a:rPr>
              <a:t>Associated firm:</a:t>
            </a:r>
          </a:p>
          <a:p>
            <a:r>
              <a:rPr lang="pl-PL" sz="1000" b="0" noProof="1" smtClean="0">
                <a:solidFill>
                  <a:schemeClr val="bg1"/>
                </a:solidFill>
              </a:rPr>
              <a:t>Cvak Sp. k.</a:t>
            </a:r>
          </a:p>
          <a:p>
            <a:r>
              <a:rPr lang="pl-PL" sz="1000" b="0" noProof="1" smtClean="0">
                <a:solidFill>
                  <a:schemeClr val="bg1"/>
                </a:solidFill>
              </a:rPr>
              <a:t>ul. Próżna 9, II piętro</a:t>
            </a:r>
          </a:p>
          <a:p>
            <a:r>
              <a:rPr lang="pl-PL" sz="1000" b="0" noProof="1" smtClean="0">
                <a:solidFill>
                  <a:schemeClr val="bg1"/>
                </a:solidFill>
              </a:rPr>
              <a:t>00-107 Wars</a:t>
            </a:r>
            <a:r>
              <a:rPr lang="de-DE" sz="1000" b="0" noProof="1" smtClean="0">
                <a:solidFill>
                  <a:schemeClr val="bg1"/>
                </a:solidFill>
              </a:rPr>
              <a:t>aw</a:t>
            </a:r>
            <a:endParaRPr lang="pl-PL" sz="1000" b="0" noProof="1" smtClean="0">
              <a:solidFill>
                <a:schemeClr val="bg1"/>
              </a:solidFill>
            </a:endParaRPr>
          </a:p>
          <a:p>
            <a:r>
              <a:rPr lang="pl-PL" sz="1000" b="0" noProof="1" smtClean="0">
                <a:solidFill>
                  <a:schemeClr val="bg1"/>
                </a:solidFill>
              </a:rPr>
              <a:t>Pol</a:t>
            </a:r>
            <a:r>
              <a:rPr lang="de-DE" sz="1000" b="0" noProof="1" smtClean="0">
                <a:solidFill>
                  <a:schemeClr val="bg1"/>
                </a:solidFill>
              </a:rPr>
              <a:t>and</a:t>
            </a:r>
            <a:endParaRPr lang="pl-PL" sz="1000" b="0" noProof="1" smtClean="0">
              <a:solidFill>
                <a:schemeClr val="bg1"/>
              </a:solidFill>
            </a:endParaRPr>
          </a:p>
          <a:p>
            <a:r>
              <a:rPr lang="pl-PL" sz="1000" b="0" noProof="1" smtClean="0">
                <a:solidFill>
                  <a:schemeClr val="bg1"/>
                </a:solidFill>
              </a:rPr>
              <a:t>T +48 22 22309-00</a:t>
            </a:r>
          </a:p>
          <a:p>
            <a:r>
              <a:rPr lang="pl-PL" sz="1000" b="0" noProof="1" smtClean="0">
                <a:solidFill>
                  <a:schemeClr val="bg1"/>
                </a:solidFill>
              </a:rPr>
              <a:t>F +48 22 22309-02</a:t>
            </a:r>
          </a:p>
        </p:txBody>
      </p:sp>
      <p:sp>
        <p:nvSpPr>
          <p:cNvPr id="13" name="Textfeld 12"/>
          <p:cNvSpPr txBox="1"/>
          <p:nvPr/>
        </p:nvSpPr>
        <p:spPr>
          <a:xfrm>
            <a:off x="7390701" y="5318620"/>
            <a:ext cx="1459438" cy="184666"/>
          </a:xfrm>
          <a:prstGeom prst="rect">
            <a:avLst/>
          </a:prstGeom>
          <a:noFill/>
        </p:spPr>
        <p:txBody>
          <a:bodyPr wrap="none" lIns="0" tIns="0" rIns="0" bIns="0" rtlCol="0">
            <a:spAutoFit/>
          </a:bodyPr>
          <a:lstStyle/>
          <a:p>
            <a:r>
              <a:rPr lang="de-DE" sz="1200" b="1" baseline="0" noProof="1" smtClean="0">
                <a:solidFill>
                  <a:schemeClr val="bg1"/>
                </a:solidFill>
              </a:rPr>
              <a:t>www.gleisslutz.com</a:t>
            </a:r>
          </a:p>
        </p:txBody>
      </p:sp>
      <p:sp>
        <p:nvSpPr>
          <p:cNvPr id="14" name="Textfeld 13"/>
          <p:cNvSpPr txBox="1"/>
          <p:nvPr/>
        </p:nvSpPr>
        <p:spPr>
          <a:xfrm>
            <a:off x="5276673" y="3133072"/>
            <a:ext cx="1450718" cy="1231106"/>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Budapest</a:t>
            </a:r>
          </a:p>
          <a:p>
            <a:pPr eaLnBrk="1" hangingPunct="1">
              <a:lnSpc>
                <a:spcPct val="100000"/>
              </a:lnSpc>
            </a:pPr>
            <a:r>
              <a:rPr lang="de-DE" sz="1000" b="0" noProof="1" smtClean="0">
                <a:solidFill>
                  <a:schemeClr val="bg1"/>
                </a:solidFill>
              </a:rPr>
              <a:t>Associated firm:</a:t>
            </a:r>
          </a:p>
          <a:p>
            <a:pPr eaLnBrk="1" hangingPunct="1">
              <a:lnSpc>
                <a:spcPct val="100000"/>
              </a:lnSpc>
            </a:pPr>
            <a:r>
              <a:rPr lang="de-DE" sz="1000" b="0" noProof="1" smtClean="0">
                <a:solidFill>
                  <a:schemeClr val="bg1"/>
                </a:solidFill>
              </a:rPr>
              <a:t>Bán, S. Szabó &amp; Partners</a:t>
            </a:r>
          </a:p>
          <a:p>
            <a:pPr eaLnBrk="1" hangingPunct="1">
              <a:lnSpc>
                <a:spcPct val="100000"/>
              </a:lnSpc>
            </a:pPr>
            <a:r>
              <a:rPr lang="de-DE" sz="1000" b="0" noProof="1" smtClean="0">
                <a:solidFill>
                  <a:schemeClr val="bg1"/>
                </a:solidFill>
              </a:rPr>
              <a:t>József nádor tér 5</a:t>
            </a:r>
            <a:r>
              <a:rPr lang="de-DE" sz="1000" b="0" baseline="0" noProof="1" smtClean="0">
                <a:solidFill>
                  <a:schemeClr val="bg1"/>
                </a:solidFill>
              </a:rPr>
              <a:t>–6 </a:t>
            </a:r>
            <a:endParaRPr lang="de-DE" sz="1000" b="0" noProof="1" smtClean="0">
              <a:solidFill>
                <a:schemeClr val="bg1"/>
              </a:solidFill>
            </a:endParaRPr>
          </a:p>
          <a:p>
            <a:pPr eaLnBrk="1" hangingPunct="1">
              <a:lnSpc>
                <a:spcPct val="100000"/>
              </a:lnSpc>
            </a:pPr>
            <a:r>
              <a:rPr lang="de-DE" sz="1000" b="0" noProof="1" smtClean="0">
                <a:solidFill>
                  <a:schemeClr val="bg1"/>
                </a:solidFill>
              </a:rPr>
              <a:t>1051 Budapest</a:t>
            </a:r>
          </a:p>
          <a:p>
            <a:pPr eaLnBrk="1" hangingPunct="1">
              <a:lnSpc>
                <a:spcPct val="100000"/>
              </a:lnSpc>
            </a:pPr>
            <a:r>
              <a:rPr lang="de-DE" sz="1000" b="0" noProof="1" smtClean="0">
                <a:solidFill>
                  <a:schemeClr val="bg1"/>
                </a:solidFill>
              </a:rPr>
              <a:t>Hungary</a:t>
            </a:r>
          </a:p>
          <a:p>
            <a:pPr eaLnBrk="1" hangingPunct="1">
              <a:lnSpc>
                <a:spcPct val="100000"/>
              </a:lnSpc>
            </a:pPr>
            <a:r>
              <a:rPr lang="de-DE" sz="1000" b="0" noProof="1" smtClean="0">
                <a:solidFill>
                  <a:schemeClr val="bg1"/>
                </a:solidFill>
              </a:rPr>
              <a:t>T +36 1 266-3522</a:t>
            </a:r>
          </a:p>
          <a:p>
            <a:pPr eaLnBrk="1" hangingPunct="1">
              <a:lnSpc>
                <a:spcPct val="100000"/>
              </a:lnSpc>
            </a:pPr>
            <a:r>
              <a:rPr lang="de-DE" sz="1000" b="0" noProof="1" smtClean="0">
                <a:solidFill>
                  <a:schemeClr val="bg1"/>
                </a:solidFill>
              </a:rPr>
              <a:t>F +36 1 266-3523</a:t>
            </a:r>
          </a:p>
        </p:txBody>
      </p:sp>
      <p:sp>
        <p:nvSpPr>
          <p:cNvPr id="15" name="Textfeld 14"/>
          <p:cNvSpPr txBox="1"/>
          <p:nvPr/>
        </p:nvSpPr>
        <p:spPr>
          <a:xfrm>
            <a:off x="5276673" y="1686188"/>
            <a:ext cx="1008289" cy="923330"/>
          </a:xfrm>
          <a:prstGeom prst="rect">
            <a:avLst/>
          </a:prstGeom>
          <a:noFill/>
        </p:spPr>
        <p:txBody>
          <a:bodyPr wrap="none" lIns="0" tIns="0" rIns="0" bIns="0" rtlCol="0">
            <a:spAutoFit/>
          </a:bodyPr>
          <a:lstStyle/>
          <a:p>
            <a:r>
              <a:rPr lang="de-DE" sz="1000" b="1" noProof="1" smtClean="0">
                <a:solidFill>
                  <a:schemeClr val="bg1"/>
                </a:solidFill>
              </a:rPr>
              <a:t>Brussels</a:t>
            </a:r>
          </a:p>
          <a:p>
            <a:r>
              <a:rPr lang="de-DE" sz="1000" b="0" noProof="1" smtClean="0">
                <a:solidFill>
                  <a:schemeClr val="bg1"/>
                </a:solidFill>
              </a:rPr>
              <a:t>Rue de Loxum 25</a:t>
            </a:r>
          </a:p>
          <a:p>
            <a:r>
              <a:rPr lang="de-DE" sz="1000" b="0" noProof="1" smtClean="0">
                <a:solidFill>
                  <a:schemeClr val="bg1"/>
                </a:solidFill>
              </a:rPr>
              <a:t>1000 Brussels</a:t>
            </a:r>
          </a:p>
          <a:p>
            <a:r>
              <a:rPr lang="de-DE" sz="1000" b="0" noProof="1" smtClean="0">
                <a:solidFill>
                  <a:schemeClr val="bg1"/>
                </a:solidFill>
              </a:rPr>
              <a:t>Belgium</a:t>
            </a:r>
          </a:p>
          <a:p>
            <a:r>
              <a:rPr lang="de-DE" sz="1000" b="0" noProof="1" smtClean="0">
                <a:solidFill>
                  <a:schemeClr val="bg1"/>
                </a:solidFill>
              </a:rPr>
              <a:t>T +32 2 551-1020</a:t>
            </a:r>
          </a:p>
          <a:p>
            <a:r>
              <a:rPr lang="de-DE" sz="1000" b="0" noProof="1" smtClean="0">
                <a:solidFill>
                  <a:schemeClr val="bg1"/>
                </a:solidFill>
              </a:rPr>
              <a:t>F +32 2 551-1039</a:t>
            </a:r>
          </a:p>
        </p:txBody>
      </p:sp>
      <p:sp>
        <p:nvSpPr>
          <p:cNvPr id="16" name="Textfeld 15"/>
          <p:cNvSpPr txBox="1"/>
          <p:nvPr/>
        </p:nvSpPr>
        <p:spPr>
          <a:xfrm>
            <a:off x="3137480" y="3133072"/>
            <a:ext cx="1256754"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Munich</a:t>
            </a:r>
          </a:p>
          <a:p>
            <a:pPr eaLnBrk="1" hangingPunct="1">
              <a:lnSpc>
                <a:spcPct val="100000"/>
              </a:lnSpc>
            </a:pPr>
            <a:r>
              <a:rPr lang="de-DE" sz="1000" b="0" noProof="1" smtClean="0">
                <a:solidFill>
                  <a:schemeClr val="bg1"/>
                </a:solidFill>
              </a:rPr>
              <a:t>Karl-Scharnagl-Ring 6</a:t>
            </a:r>
          </a:p>
          <a:p>
            <a:pPr eaLnBrk="1" hangingPunct="1">
              <a:lnSpc>
                <a:spcPct val="100000"/>
              </a:lnSpc>
            </a:pPr>
            <a:r>
              <a:rPr lang="de-DE" sz="1000" b="0" noProof="1" smtClean="0">
                <a:solidFill>
                  <a:schemeClr val="bg1"/>
                </a:solidFill>
              </a:rPr>
              <a:t>80539 Munich</a:t>
            </a:r>
          </a:p>
          <a:p>
            <a:pPr eaLnBrk="1" hangingPunct="1">
              <a:lnSpc>
                <a:spcPct val="100000"/>
              </a:lnSpc>
            </a:pPr>
            <a:r>
              <a:rPr lang="de-DE" sz="1000" b="0" noProof="1" smtClean="0">
                <a:solidFill>
                  <a:schemeClr val="bg1"/>
                </a:solidFill>
              </a:rPr>
              <a:t>Germany</a:t>
            </a:r>
          </a:p>
          <a:p>
            <a:pPr eaLnBrk="1" hangingPunct="1">
              <a:lnSpc>
                <a:spcPct val="100000"/>
              </a:lnSpc>
            </a:pPr>
            <a:r>
              <a:rPr lang="de-DE" sz="1000" b="0" noProof="1" smtClean="0">
                <a:solidFill>
                  <a:schemeClr val="bg1"/>
                </a:solidFill>
              </a:rPr>
              <a:t>T +49 89 21667-0</a:t>
            </a:r>
          </a:p>
          <a:p>
            <a:pPr eaLnBrk="1" hangingPunct="1">
              <a:lnSpc>
                <a:spcPct val="100000"/>
              </a:lnSpc>
            </a:pPr>
            <a:r>
              <a:rPr lang="de-DE" sz="1000" b="0" noProof="1" smtClean="0">
                <a:solidFill>
                  <a:schemeClr val="bg1"/>
                </a:solidFill>
              </a:rPr>
              <a:t>F +49 89 21667-111</a:t>
            </a:r>
          </a:p>
        </p:txBody>
      </p:sp>
      <p:sp>
        <p:nvSpPr>
          <p:cNvPr id="17" name="Textfeld 16"/>
          <p:cNvSpPr txBox="1"/>
          <p:nvPr/>
        </p:nvSpPr>
        <p:spPr>
          <a:xfrm>
            <a:off x="3137480" y="1686188"/>
            <a:ext cx="1149354" cy="923330"/>
          </a:xfrm>
          <a:prstGeom prst="rect">
            <a:avLst/>
          </a:prstGeom>
          <a:noFill/>
        </p:spPr>
        <p:txBody>
          <a:bodyPr wrap="none" lIns="0" tIns="0" rIns="0" bIns="0" rtlCol="0">
            <a:spAutoFit/>
          </a:bodyPr>
          <a:lstStyle/>
          <a:p>
            <a:r>
              <a:rPr lang="de-DE" sz="1000" b="1" noProof="1" smtClean="0">
                <a:solidFill>
                  <a:schemeClr val="bg1"/>
                </a:solidFill>
              </a:rPr>
              <a:t>Hamburg</a:t>
            </a:r>
          </a:p>
          <a:p>
            <a:r>
              <a:rPr lang="de-DE" sz="1000" b="0" noProof="1" smtClean="0">
                <a:solidFill>
                  <a:schemeClr val="bg1"/>
                </a:solidFill>
              </a:rPr>
              <a:t>Hohe Bleichen 19</a:t>
            </a:r>
          </a:p>
          <a:p>
            <a:r>
              <a:rPr lang="de-DE" sz="1000" b="0" noProof="1" smtClean="0">
                <a:solidFill>
                  <a:schemeClr val="bg1"/>
                </a:solidFill>
              </a:rPr>
              <a:t>20354 Hamburg </a:t>
            </a:r>
          </a:p>
          <a:p>
            <a:r>
              <a:rPr lang="de-DE" sz="1000" b="0" noProof="1" smtClean="0">
                <a:solidFill>
                  <a:schemeClr val="bg1"/>
                </a:solidFill>
              </a:rPr>
              <a:t>Germany</a:t>
            </a:r>
          </a:p>
          <a:p>
            <a:r>
              <a:rPr lang="de-DE" sz="1000" b="0" noProof="1" smtClean="0">
                <a:solidFill>
                  <a:schemeClr val="bg1"/>
                </a:solidFill>
              </a:rPr>
              <a:t>T +49 40 460017-0</a:t>
            </a:r>
          </a:p>
          <a:p>
            <a:r>
              <a:rPr lang="de-DE" sz="1000" b="0" noProof="1" smtClean="0">
                <a:solidFill>
                  <a:schemeClr val="bg1"/>
                </a:solidFill>
              </a:rPr>
              <a:t>F +49 40 460017-28</a:t>
            </a:r>
          </a:p>
        </p:txBody>
      </p:sp>
      <p:sp>
        <p:nvSpPr>
          <p:cNvPr id="18" name="Textfeld 17"/>
          <p:cNvSpPr txBox="1"/>
          <p:nvPr/>
        </p:nvSpPr>
        <p:spPr>
          <a:xfrm>
            <a:off x="3137480" y="4579956"/>
            <a:ext cx="1458733"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Stuttgart</a:t>
            </a:r>
          </a:p>
          <a:p>
            <a:pPr eaLnBrk="1" hangingPunct="1">
              <a:lnSpc>
                <a:spcPct val="100000"/>
              </a:lnSpc>
            </a:pPr>
            <a:r>
              <a:rPr lang="de-DE" sz="1000" b="0" noProof="1" smtClean="0">
                <a:solidFill>
                  <a:schemeClr val="bg1"/>
                </a:solidFill>
              </a:rPr>
              <a:t>Lautenschlagerstrasse 21</a:t>
            </a:r>
          </a:p>
          <a:p>
            <a:pPr eaLnBrk="1" hangingPunct="1">
              <a:lnSpc>
                <a:spcPct val="100000"/>
              </a:lnSpc>
            </a:pPr>
            <a:r>
              <a:rPr lang="de-DE" sz="1000" b="0" noProof="1" smtClean="0">
                <a:solidFill>
                  <a:schemeClr val="bg1"/>
                </a:solidFill>
              </a:rPr>
              <a:t>70173 Stuttgart</a:t>
            </a:r>
          </a:p>
          <a:p>
            <a:pPr eaLnBrk="1" hangingPunct="1">
              <a:lnSpc>
                <a:spcPct val="100000"/>
              </a:lnSpc>
            </a:pPr>
            <a:r>
              <a:rPr lang="de-DE" sz="1000" b="0" noProof="1" smtClean="0">
                <a:solidFill>
                  <a:schemeClr val="bg1"/>
                </a:solidFill>
              </a:rPr>
              <a:t>Germany</a:t>
            </a:r>
          </a:p>
          <a:p>
            <a:pPr eaLnBrk="1" hangingPunct="1">
              <a:lnSpc>
                <a:spcPct val="100000"/>
              </a:lnSpc>
            </a:pPr>
            <a:r>
              <a:rPr lang="de-DE" sz="1000" b="0" noProof="1" smtClean="0">
                <a:solidFill>
                  <a:schemeClr val="bg1"/>
                </a:solidFill>
              </a:rPr>
              <a:t>T +49 711 8997-0</a:t>
            </a:r>
          </a:p>
          <a:p>
            <a:pPr eaLnBrk="1" hangingPunct="1">
              <a:lnSpc>
                <a:spcPct val="100000"/>
              </a:lnSpc>
            </a:pPr>
            <a:r>
              <a:rPr lang="de-DE" sz="1000" b="0" noProof="1" smtClean="0">
                <a:solidFill>
                  <a:schemeClr val="bg1"/>
                </a:solidFill>
              </a:rPr>
              <a:t>F +49 711 855096</a:t>
            </a:r>
          </a:p>
        </p:txBody>
      </p:sp>
      <p:sp>
        <p:nvSpPr>
          <p:cNvPr id="19" name="Textfeld 18"/>
          <p:cNvSpPr txBox="1"/>
          <p:nvPr/>
        </p:nvSpPr>
        <p:spPr>
          <a:xfrm>
            <a:off x="1036623" y="3133072"/>
            <a:ext cx="1219886"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Düsseldorf</a:t>
            </a:r>
          </a:p>
          <a:p>
            <a:pPr eaLnBrk="1" hangingPunct="1">
              <a:lnSpc>
                <a:spcPct val="100000"/>
              </a:lnSpc>
            </a:pPr>
            <a:r>
              <a:rPr lang="de-DE" sz="1000" b="0" noProof="1" smtClean="0">
                <a:solidFill>
                  <a:schemeClr val="bg1"/>
                </a:solidFill>
              </a:rPr>
              <a:t>Bleichstrasse</a:t>
            </a:r>
            <a:r>
              <a:rPr lang="de-DE" sz="1000" b="0" baseline="0" noProof="1" smtClean="0">
                <a:solidFill>
                  <a:schemeClr val="bg1"/>
                </a:solidFill>
              </a:rPr>
              <a:t> 8–10 </a:t>
            </a:r>
            <a:endParaRPr lang="de-DE" sz="1000" b="0" noProof="1" smtClean="0">
              <a:solidFill>
                <a:schemeClr val="bg1"/>
              </a:solidFill>
            </a:endParaRPr>
          </a:p>
          <a:p>
            <a:pPr eaLnBrk="1" hangingPunct="1">
              <a:lnSpc>
                <a:spcPct val="100000"/>
              </a:lnSpc>
            </a:pPr>
            <a:r>
              <a:rPr lang="de-DE" sz="1000" b="0" noProof="1" smtClean="0">
                <a:solidFill>
                  <a:schemeClr val="bg1"/>
                </a:solidFill>
              </a:rPr>
              <a:t>40211 Düsseldorf</a:t>
            </a:r>
          </a:p>
          <a:p>
            <a:pPr eaLnBrk="1" hangingPunct="1">
              <a:lnSpc>
                <a:spcPct val="100000"/>
              </a:lnSpc>
            </a:pPr>
            <a:r>
              <a:rPr lang="de-DE" sz="1000" b="0" noProof="1" smtClean="0">
                <a:solidFill>
                  <a:schemeClr val="bg1"/>
                </a:solidFill>
              </a:rPr>
              <a:t>Germany</a:t>
            </a:r>
          </a:p>
          <a:p>
            <a:pPr eaLnBrk="1" hangingPunct="1">
              <a:lnSpc>
                <a:spcPct val="100000"/>
              </a:lnSpc>
            </a:pPr>
            <a:r>
              <a:rPr lang="de-DE" sz="1000" b="0" noProof="1" smtClean="0">
                <a:solidFill>
                  <a:schemeClr val="bg1"/>
                </a:solidFill>
              </a:rPr>
              <a:t>T +49 211 54061-0</a:t>
            </a:r>
          </a:p>
          <a:p>
            <a:pPr eaLnBrk="1" hangingPunct="1">
              <a:lnSpc>
                <a:spcPct val="100000"/>
              </a:lnSpc>
            </a:pPr>
            <a:r>
              <a:rPr lang="de-DE" sz="1000" b="0" noProof="1" smtClean="0">
                <a:solidFill>
                  <a:schemeClr val="bg1"/>
                </a:solidFill>
              </a:rPr>
              <a:t>F +49 211 54061-111</a:t>
            </a:r>
          </a:p>
        </p:txBody>
      </p:sp>
      <p:sp>
        <p:nvSpPr>
          <p:cNvPr id="20" name="Textfeld 19"/>
          <p:cNvSpPr txBox="1"/>
          <p:nvPr/>
        </p:nvSpPr>
        <p:spPr>
          <a:xfrm>
            <a:off x="1036623" y="1686188"/>
            <a:ext cx="1219886" cy="923330"/>
          </a:xfrm>
          <a:prstGeom prst="rect">
            <a:avLst/>
          </a:prstGeom>
          <a:noFill/>
        </p:spPr>
        <p:txBody>
          <a:bodyPr wrap="none" lIns="0" tIns="0" rIns="0" bIns="0" rtlCol="0">
            <a:spAutoFit/>
          </a:bodyPr>
          <a:lstStyle/>
          <a:p>
            <a:r>
              <a:rPr lang="de-DE" sz="1000" b="1" noProof="1" smtClean="0">
                <a:solidFill>
                  <a:schemeClr val="bg1"/>
                </a:solidFill>
              </a:rPr>
              <a:t>Berlin</a:t>
            </a:r>
          </a:p>
          <a:p>
            <a:r>
              <a:rPr lang="de-DE" sz="1000" b="0" noProof="1" smtClean="0">
                <a:solidFill>
                  <a:schemeClr val="bg1"/>
                </a:solidFill>
              </a:rPr>
              <a:t>Friedrichstrasse 71</a:t>
            </a:r>
          </a:p>
          <a:p>
            <a:r>
              <a:rPr lang="de-DE" sz="1000" b="0" noProof="1" smtClean="0">
                <a:solidFill>
                  <a:schemeClr val="bg1"/>
                </a:solidFill>
              </a:rPr>
              <a:t>10117 Berlin </a:t>
            </a:r>
          </a:p>
          <a:p>
            <a:r>
              <a:rPr lang="de-DE" sz="1000" b="0" noProof="1" smtClean="0">
                <a:solidFill>
                  <a:schemeClr val="bg1"/>
                </a:solidFill>
              </a:rPr>
              <a:t>Germany</a:t>
            </a:r>
          </a:p>
          <a:p>
            <a:r>
              <a:rPr lang="de-DE" sz="1000" b="0" noProof="1" smtClean="0">
                <a:solidFill>
                  <a:schemeClr val="bg1"/>
                </a:solidFill>
              </a:rPr>
              <a:t>T +49 30 800979-0</a:t>
            </a:r>
          </a:p>
          <a:p>
            <a:r>
              <a:rPr lang="de-DE" sz="1000" b="0" noProof="1" smtClean="0">
                <a:solidFill>
                  <a:schemeClr val="bg1"/>
                </a:solidFill>
              </a:rPr>
              <a:t>F +49 30 800979-979</a:t>
            </a:r>
          </a:p>
        </p:txBody>
      </p:sp>
      <p:sp>
        <p:nvSpPr>
          <p:cNvPr id="21" name="Textfeld 20"/>
          <p:cNvSpPr txBox="1"/>
          <p:nvPr/>
        </p:nvSpPr>
        <p:spPr>
          <a:xfrm>
            <a:off x="1036623" y="4579956"/>
            <a:ext cx="1425070" cy="923330"/>
          </a:xfrm>
          <a:prstGeom prst="rect">
            <a:avLst/>
          </a:prstGeom>
          <a:noFill/>
        </p:spPr>
        <p:txBody>
          <a:bodyPr wrap="none" lIns="0" tIns="0" rIns="0" bIns="0" rtlCol="0">
            <a:spAutoFit/>
          </a:bodyPr>
          <a:lstStyle/>
          <a:p>
            <a:pPr eaLnBrk="1" hangingPunct="1">
              <a:lnSpc>
                <a:spcPct val="100000"/>
              </a:lnSpc>
            </a:pPr>
            <a:r>
              <a:rPr lang="de-DE" sz="1000" b="1" noProof="1" smtClean="0">
                <a:solidFill>
                  <a:schemeClr val="bg1"/>
                </a:solidFill>
              </a:rPr>
              <a:t>Frankfurt</a:t>
            </a:r>
          </a:p>
          <a:p>
            <a:pPr eaLnBrk="1" hangingPunct="1">
              <a:lnSpc>
                <a:spcPct val="100000"/>
              </a:lnSpc>
            </a:pPr>
            <a:r>
              <a:rPr lang="de-DE" sz="1000" b="0" i="0" noProof="1" smtClean="0">
                <a:solidFill>
                  <a:schemeClr val="bg1"/>
                </a:solidFill>
              </a:rPr>
              <a:t>Taunusanlage 11</a:t>
            </a:r>
          </a:p>
          <a:p>
            <a:pPr eaLnBrk="1" hangingPunct="1">
              <a:lnSpc>
                <a:spcPct val="100000"/>
              </a:lnSpc>
            </a:pPr>
            <a:r>
              <a:rPr lang="de-DE" sz="1000" b="0" i="0" noProof="1" smtClean="0">
                <a:solidFill>
                  <a:schemeClr val="bg1"/>
                </a:solidFill>
              </a:rPr>
              <a:t>60329 Frankfurt am Main</a:t>
            </a:r>
          </a:p>
          <a:p>
            <a:pPr eaLnBrk="1" hangingPunct="1">
              <a:lnSpc>
                <a:spcPct val="100000"/>
              </a:lnSpc>
            </a:pPr>
            <a:r>
              <a:rPr lang="de-DE" sz="1000" b="0" i="0" noProof="1" smtClean="0">
                <a:solidFill>
                  <a:schemeClr val="bg1"/>
                </a:solidFill>
              </a:rPr>
              <a:t>Germany</a:t>
            </a:r>
          </a:p>
          <a:p>
            <a:pPr eaLnBrk="1" hangingPunct="1">
              <a:lnSpc>
                <a:spcPct val="100000"/>
              </a:lnSpc>
            </a:pPr>
            <a:r>
              <a:rPr lang="de-DE" sz="1000" b="0" i="0" noProof="1" smtClean="0">
                <a:solidFill>
                  <a:schemeClr val="bg1"/>
                </a:solidFill>
              </a:rPr>
              <a:t>T +49 69 95514-0</a:t>
            </a:r>
          </a:p>
          <a:p>
            <a:pPr eaLnBrk="1" hangingPunct="1">
              <a:lnSpc>
                <a:spcPct val="100000"/>
              </a:lnSpc>
            </a:pPr>
            <a:r>
              <a:rPr lang="de-DE" sz="1000" b="0" i="0" noProof="1" smtClean="0">
                <a:solidFill>
                  <a:schemeClr val="bg1"/>
                </a:solidFill>
              </a:rPr>
              <a:t>F +49 69 95514-198</a:t>
            </a:r>
          </a:p>
        </p:txBody>
      </p:sp>
      <p:sp>
        <p:nvSpPr>
          <p:cNvPr id="23" name="Textfeld 22"/>
          <p:cNvSpPr txBox="1"/>
          <p:nvPr/>
        </p:nvSpPr>
        <p:spPr>
          <a:xfrm>
            <a:off x="1033990" y="6294221"/>
            <a:ext cx="4639090" cy="123111"/>
          </a:xfrm>
          <a:prstGeom prst="rect">
            <a:avLst/>
          </a:prstGeom>
          <a:noFill/>
        </p:spPr>
        <p:txBody>
          <a:bodyPr wrap="none" lIns="0" tIns="0" rIns="0" bIns="0" rtlCol="0">
            <a:spAutoFit/>
          </a:bodyPr>
          <a:lstStyle/>
          <a:p>
            <a:r>
              <a:rPr lang="de-DE" sz="800" dirty="0"/>
              <a:t>Gleiss Lutz Hootz Hirsch PartmbB Rechtsanwälte, Steuerberater (Sitz Stuttgart, AG Stuttgart PR 136)</a:t>
            </a:r>
            <a:endParaRPr lang="de-DE" sz="800" dirty="0" smtClean="0"/>
          </a:p>
        </p:txBody>
      </p:sp>
    </p:spTree>
    <p:extLst>
      <p:ext uri="{BB962C8B-B14F-4D97-AF65-F5344CB8AC3E}">
        <p14:creationId xmlns:p14="http://schemas.microsoft.com/office/powerpoint/2010/main" val="430789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135626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EAMER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6000" y="1412776"/>
            <a:ext cx="4212000" cy="4932462"/>
          </a:xfrm>
        </p:spPr>
        <p:txBody>
          <a:bodyPr lIns="0" tIns="0" rIns="0" bIns="0" anchor="t" anchorCtr="0"/>
          <a:lstStyle>
            <a:lvl1pPr algn="l">
              <a:defRPr sz="1600"/>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022000" y="1412776"/>
            <a:ext cx="4212000" cy="4932462"/>
          </a:xfrm>
        </p:spPr>
        <p:txBody>
          <a:bodyPr lIns="0" tIns="0" rIns="0" bIns="0" anchor="t" anchorCtr="0"/>
          <a:lstStyle>
            <a:lvl1pPr algn="l">
              <a:defRPr sz="1600"/>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0"/>
          </p:nvPr>
        </p:nvSpPr>
        <p:spPr/>
        <p:txBody>
          <a:bodyPr/>
          <a:lstStyle/>
          <a:p>
            <a:r>
              <a:rPr lang="de-DE" dirty="0" smtClean="0"/>
              <a:t>Vorname Name, Datum</a:t>
            </a:r>
            <a:endParaRPr lang="en-GB" dirty="0"/>
          </a:p>
        </p:txBody>
      </p:sp>
      <p:sp>
        <p:nvSpPr>
          <p:cNvPr id="9" name="Fußzeilenplatzhalter 8"/>
          <p:cNvSpPr>
            <a:spLocks noGrp="1"/>
          </p:cNvSpPr>
          <p:nvPr>
            <p:ph type="ftr" sz="quarter" idx="11"/>
          </p:nvPr>
        </p:nvSpPr>
        <p:spPr/>
        <p:txBody>
          <a:bodyPr/>
          <a:lstStyle/>
          <a:p>
            <a:endParaRPr lang="en-GB" dirty="0"/>
          </a:p>
        </p:txBody>
      </p:sp>
      <p:sp>
        <p:nvSpPr>
          <p:cNvPr id="10" name="Foliennummernplatzhalter 9"/>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357597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BEAMER Zwei Inhalte mit Zwischen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66000" y="1412776"/>
            <a:ext cx="4212000" cy="54000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66000" y="2024844"/>
            <a:ext cx="4212000" cy="4320394"/>
          </a:xfrm>
        </p:spPr>
        <p:txBody>
          <a:bodyPr lIns="0" tIns="0" rIns="0" bIns="0" anchor="t" anchorCtr="0"/>
          <a:lstStyle>
            <a:lvl1pPr algn="l">
              <a:defRPr sz="1600"/>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5022000" y="1412776"/>
            <a:ext cx="4212000" cy="54000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22000" y="2024844"/>
            <a:ext cx="4212000" cy="4320394"/>
          </a:xfrm>
        </p:spPr>
        <p:txBody>
          <a:bodyPr lIns="0" tIns="0" rIns="0" bIns="0" anchor="t" anchorCtr="0"/>
          <a:lstStyle>
            <a:lvl1pPr algn="l">
              <a:defRPr sz="1600"/>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dirty="0" smtClean="0"/>
              <a:t>Vorname Name, Datum</a:t>
            </a:r>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314674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EAMER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66000" y="332716"/>
            <a:ext cx="7681257" cy="540000"/>
          </a:xfrm>
        </p:spPr>
        <p:txBody>
          <a:bodyPr lIns="0" tIns="0" rIns="0" bIns="0" anchor="ctr" anchorCtr="0">
            <a:normAutofit/>
          </a:bodyPr>
          <a:lstStyle>
            <a:lvl1pPr algn="l">
              <a:defRPr sz="1600" b="1"/>
            </a:lvl1pPr>
          </a:lstStyle>
          <a:p>
            <a:r>
              <a:rPr lang="de-DE" smtClean="0"/>
              <a:t>Titelmasterformat durch Klicken bearbeiten</a:t>
            </a:r>
            <a:endParaRPr lang="de-DE" dirty="0"/>
          </a:p>
        </p:txBody>
      </p:sp>
      <p:sp>
        <p:nvSpPr>
          <p:cNvPr id="3" name="Inhaltsplatzhalter 2"/>
          <p:cNvSpPr>
            <a:spLocks noGrp="1"/>
          </p:cNvSpPr>
          <p:nvPr>
            <p:ph idx="1"/>
          </p:nvPr>
        </p:nvSpPr>
        <p:spPr>
          <a:xfrm>
            <a:off x="5022000" y="1412776"/>
            <a:ext cx="4212000" cy="4932462"/>
          </a:xfrm>
        </p:spPr>
        <p:txBody>
          <a:bodyPr lIns="0" tIns="0" rIns="0" bIns="0" anchor="t" anchorCtr="0"/>
          <a:lstStyle>
            <a:lvl1pPr algn="l">
              <a:defRPr sz="1600"/>
            </a:lvl1pPr>
            <a:lvl2pPr algn="l">
              <a:defRPr sz="1600"/>
            </a:lvl2pPr>
            <a:lvl3pPr algn="l">
              <a:defRPr sz="1600"/>
            </a:lvl3pPr>
            <a:lvl4pPr algn="l">
              <a:defRPr sz="1600"/>
            </a:lvl4pPr>
            <a:lvl5pPr algn="l">
              <a:defRPr sz="1600"/>
            </a:lvl5pPr>
            <a:lvl6pPr>
              <a:defRPr sz="1600"/>
            </a:lvl6pPr>
            <a:lvl7pPr>
              <a:defRPr sz="1600" baseline="0"/>
            </a:lvl7pPr>
            <a:lvl8pPr>
              <a:defRPr sz="1600" baseline="0"/>
            </a:lvl8pPr>
            <a:lvl9pPr>
              <a:defRPr sz="16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66000" y="1412776"/>
            <a:ext cx="4212000" cy="4932462"/>
          </a:xfrm>
        </p:spPr>
        <p:txBody>
          <a:bodyPr lIns="0" tIns="0" rIns="0" bIns="0" anchor="t" anchorCtr="0"/>
          <a:lstStyle>
            <a:lvl1pPr marL="288000" indent="-288000" algn="l">
              <a:buFont typeface="+mj-lt"/>
              <a:buAutoNum type="arabicPeriod"/>
              <a:defRPr sz="1600"/>
            </a:lvl1pPr>
            <a:lvl2pPr marL="0" indent="0">
              <a:buNone/>
              <a:defRPr sz="1600"/>
            </a:lvl2pPr>
            <a:lvl3pPr marL="0" indent="0">
              <a:buNone/>
              <a:defRPr sz="1600"/>
            </a:lvl3pPr>
            <a:lvl4pPr marL="0" indent="-288000">
              <a:buFont typeface="Wingdings" pitchFamily="2" charset="2"/>
              <a:buChar char="§"/>
              <a:defRPr sz="1600"/>
            </a:lvl4pPr>
            <a:lvl5pPr marL="504000" indent="-216000">
              <a:buFont typeface="Wingdings" pitchFamily="2" charset="2"/>
              <a:buChar char="ú"/>
              <a:defRPr sz="1600" baseline="0"/>
            </a:lvl5pPr>
            <a:lvl6pPr marL="720000" indent="-216000">
              <a:buFont typeface="Symbol" pitchFamily="18" charset="2"/>
              <a:buChar char="-"/>
              <a:defRPr sz="1600" baseline="0"/>
            </a:lvl6pPr>
            <a:lvl7pPr marL="936000" indent="-216000">
              <a:buFont typeface="Symbol" pitchFamily="18" charset="2"/>
              <a:buChar char="-"/>
              <a:defRPr sz="1600" baseline="0"/>
            </a:lvl7pPr>
            <a:lvl8pPr marL="0" indent="0">
              <a:buNone/>
              <a:defRPr sz="1600" baseline="0"/>
            </a:lvl8pPr>
            <a:lvl9pPr marL="0" indent="0">
              <a:buNone/>
              <a:defRPr sz="16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5" name="Datumsplatzhalter 4"/>
          <p:cNvSpPr>
            <a:spLocks noGrp="1"/>
          </p:cNvSpPr>
          <p:nvPr>
            <p:ph type="dt" sz="half" idx="10"/>
          </p:nvPr>
        </p:nvSpPr>
        <p:spPr/>
        <p:txBody>
          <a:bodyPr/>
          <a:lstStyle/>
          <a:p>
            <a:r>
              <a:rPr lang="de-DE" dirty="0"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325794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EAMER Text und Bild">
    <p:spTree>
      <p:nvGrpSpPr>
        <p:cNvPr id="1" name=""/>
        <p:cNvGrpSpPr/>
        <p:nvPr/>
      </p:nvGrpSpPr>
      <p:grpSpPr>
        <a:xfrm>
          <a:off x="0" y="0"/>
          <a:ext cx="0" cy="0"/>
          <a:chOff x="0" y="0"/>
          <a:chExt cx="0" cy="0"/>
        </a:xfrm>
      </p:grpSpPr>
      <p:sp>
        <p:nvSpPr>
          <p:cNvPr id="2" name="Titel 1"/>
          <p:cNvSpPr>
            <a:spLocks noGrp="1"/>
          </p:cNvSpPr>
          <p:nvPr>
            <p:ph type="title"/>
          </p:nvPr>
        </p:nvSpPr>
        <p:spPr>
          <a:xfrm>
            <a:off x="666000" y="332716"/>
            <a:ext cx="7681257" cy="540000"/>
          </a:xfrm>
        </p:spPr>
        <p:txBody>
          <a:bodyPr lIns="0" tIns="0" rIns="0" bIns="0" anchor="ctr" anchorCtr="0">
            <a:normAutofit/>
          </a:bodyPr>
          <a:lstStyle>
            <a:lvl1pPr algn="l">
              <a:defRPr sz="1600" b="1"/>
            </a:lvl1pPr>
          </a:lstStyle>
          <a:p>
            <a:r>
              <a:rPr lang="de-DE" smtClean="0"/>
              <a:t>Titelmasterformat durch Klicken bearbeiten</a:t>
            </a:r>
            <a:endParaRPr lang="de-DE"/>
          </a:p>
        </p:txBody>
      </p:sp>
      <p:sp>
        <p:nvSpPr>
          <p:cNvPr id="4" name="Textplatzhalter 3"/>
          <p:cNvSpPr>
            <a:spLocks noGrp="1"/>
          </p:cNvSpPr>
          <p:nvPr>
            <p:ph type="body" sz="half" idx="2"/>
          </p:nvPr>
        </p:nvSpPr>
        <p:spPr>
          <a:xfrm>
            <a:off x="666000" y="1412776"/>
            <a:ext cx="4212000" cy="4932462"/>
          </a:xfrm>
        </p:spPr>
        <p:txBody>
          <a:bodyPr lIns="0" tIns="0" rIns="0" bIns="0" anchor="t" anchorCtr="0"/>
          <a:lstStyle>
            <a:lvl1pPr marL="288000" indent="-288000" algn="l">
              <a:buFont typeface="+mj-lt"/>
              <a:buAutoNum type="arabicPeriod"/>
              <a:defRPr sz="1600"/>
            </a:lvl1pPr>
            <a:lvl2pPr marL="0" indent="0">
              <a:buNone/>
              <a:defRPr sz="1600"/>
            </a:lvl2pPr>
            <a:lvl3pPr marL="0" indent="0">
              <a:buNone/>
              <a:defRPr sz="1600"/>
            </a:lvl3pPr>
            <a:lvl4pPr marL="0" indent="-288000">
              <a:buFont typeface="Wingdings" pitchFamily="2" charset="2"/>
              <a:buChar char="§"/>
              <a:defRPr sz="1600"/>
            </a:lvl4pPr>
            <a:lvl5pPr marL="504000" indent="-216000">
              <a:buFont typeface="Wingdings" pitchFamily="2" charset="2"/>
              <a:buChar char="ú"/>
              <a:defRPr sz="1600" baseline="0"/>
            </a:lvl5pPr>
            <a:lvl6pPr marL="720000" indent="-216000">
              <a:buFont typeface="Symbol" pitchFamily="18" charset="2"/>
              <a:buChar char="-"/>
              <a:defRPr sz="1600" baseline="0"/>
            </a:lvl6pPr>
            <a:lvl7pPr marL="936000" indent="-216000">
              <a:buFont typeface="Symbol" pitchFamily="18" charset="2"/>
              <a:buChar char="-"/>
              <a:defRPr sz="1600" baseline="0"/>
            </a:lvl7pPr>
            <a:lvl8pPr marL="0" indent="0">
              <a:buNone/>
              <a:defRPr sz="1600" baseline="0"/>
            </a:lvl8pPr>
            <a:lvl9pPr marL="0" indent="0">
              <a:buNone/>
              <a:defRPr sz="16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3" name="Bildplatzhalter 2"/>
          <p:cNvSpPr>
            <a:spLocks noGrp="1"/>
          </p:cNvSpPr>
          <p:nvPr>
            <p:ph type="pic" idx="1"/>
          </p:nvPr>
        </p:nvSpPr>
        <p:spPr>
          <a:xfrm>
            <a:off x="5022000" y="1412776"/>
            <a:ext cx="4212000" cy="4932462"/>
          </a:xfrm>
        </p:spPr>
        <p:txBody>
          <a:bodyPr lIns="0" tIns="0" rIns="0" bIns="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5" name="Datumsplatzhalter 4"/>
          <p:cNvSpPr>
            <a:spLocks noGrp="1"/>
          </p:cNvSpPr>
          <p:nvPr>
            <p:ph type="dt" sz="half" idx="10"/>
          </p:nvPr>
        </p:nvSpPr>
        <p:spPr/>
        <p:txBody>
          <a:bodyPr/>
          <a:lstStyle/>
          <a:p>
            <a:r>
              <a:rPr lang="de-DE" dirty="0"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80829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UCK Inhalt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dirty="0" smtClean="0"/>
              <a:t>Vorname Name, Datum</a:t>
            </a:r>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198210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RUCK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6000" y="1412776"/>
            <a:ext cx="4212000" cy="4932462"/>
          </a:xfrm>
        </p:spPr>
        <p:txBody>
          <a:bodyPr lIns="0" tIns="0" rIns="0" bIns="0" anchor="t" anchorCtr="0"/>
          <a:lstStyle>
            <a:lvl1pPr algn="l">
              <a:defRPr sz="1300"/>
            </a:lvl1pPr>
            <a:lvl2pPr algn="l">
              <a:defRPr sz="1300"/>
            </a:lvl2pPr>
            <a:lvl3pPr algn="l">
              <a:defRPr sz="1300"/>
            </a:lvl3pPr>
            <a:lvl4pPr algn="l">
              <a:defRPr sz="1300"/>
            </a:lvl4pPr>
            <a:lvl5pPr algn="l">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022000" y="1412776"/>
            <a:ext cx="4212000" cy="4932462"/>
          </a:xfrm>
        </p:spPr>
        <p:txBody>
          <a:bodyPr lIns="0" tIns="0" rIns="0" bIns="0" anchor="t" anchorCtr="0"/>
          <a:lstStyle>
            <a:lvl1pPr algn="l">
              <a:defRPr sz="1300"/>
            </a:lvl1pPr>
            <a:lvl2pPr algn="l">
              <a:defRPr sz="1300"/>
            </a:lvl2pPr>
            <a:lvl3pPr algn="l">
              <a:defRPr sz="1300"/>
            </a:lvl3pPr>
            <a:lvl4pPr algn="l">
              <a:defRPr sz="1300"/>
            </a:lvl4pPr>
            <a:lvl5pPr algn="l">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0"/>
          </p:nvPr>
        </p:nvSpPr>
        <p:spPr/>
        <p:txBody>
          <a:bodyPr/>
          <a:lstStyle/>
          <a:p>
            <a:r>
              <a:rPr lang="de-DE" dirty="0" smtClean="0"/>
              <a:t>Vorname Name, Datum</a:t>
            </a:r>
            <a:endParaRPr lang="en-GB" dirty="0"/>
          </a:p>
        </p:txBody>
      </p:sp>
      <p:sp>
        <p:nvSpPr>
          <p:cNvPr id="9" name="Fußzeilenplatzhalter 8"/>
          <p:cNvSpPr>
            <a:spLocks noGrp="1"/>
          </p:cNvSpPr>
          <p:nvPr>
            <p:ph type="ftr" sz="quarter" idx="11"/>
          </p:nvPr>
        </p:nvSpPr>
        <p:spPr/>
        <p:txBody>
          <a:bodyPr/>
          <a:lstStyle/>
          <a:p>
            <a:endParaRPr lang="en-GB" dirty="0"/>
          </a:p>
        </p:txBody>
      </p:sp>
      <p:sp>
        <p:nvSpPr>
          <p:cNvPr id="10" name="Foliennummernplatzhalter 9"/>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25031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DRUCK Zwei Inhalte mit Zwischen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66000" y="1412776"/>
            <a:ext cx="4212000" cy="54000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66000" y="2024844"/>
            <a:ext cx="4212000" cy="4320394"/>
          </a:xfrm>
        </p:spPr>
        <p:txBody>
          <a:bodyPr lIns="0" tIns="0" rIns="0" bIns="0" anchor="t" anchorCtr="0"/>
          <a:lstStyle>
            <a:lvl1pPr algn="l">
              <a:defRPr sz="1300"/>
            </a:lvl1pPr>
            <a:lvl2pPr algn="l">
              <a:defRPr sz="1300"/>
            </a:lvl2pPr>
            <a:lvl3pPr algn="l">
              <a:defRPr sz="1300"/>
            </a:lvl3pPr>
            <a:lvl4pPr algn="l">
              <a:defRPr sz="1300"/>
            </a:lvl4pPr>
            <a:lvl5pPr algn="l">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5022000" y="1412776"/>
            <a:ext cx="4212000" cy="54000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22000" y="2024844"/>
            <a:ext cx="4212000" cy="4320394"/>
          </a:xfrm>
        </p:spPr>
        <p:txBody>
          <a:bodyPr lIns="0" tIns="0" rIns="0" bIns="0" anchor="t" anchorCtr="0"/>
          <a:lstStyle>
            <a:lvl1pPr algn="l">
              <a:defRPr sz="1300"/>
            </a:lvl1pPr>
            <a:lvl2pPr algn="l">
              <a:defRPr sz="1300"/>
            </a:lvl2pPr>
            <a:lvl3pPr algn="l">
              <a:defRPr sz="1300"/>
            </a:lvl3pPr>
            <a:lvl4pPr algn="l">
              <a:defRPr sz="1300"/>
            </a:lvl4pPr>
            <a:lvl5pPr algn="l">
              <a:defRPr sz="1300"/>
            </a:lvl5pPr>
            <a:lvl6pPr>
              <a:defRPr sz="1300"/>
            </a:lvl6pPr>
            <a:lvl7pPr>
              <a:defRPr sz="1300"/>
            </a:lvl7pPr>
            <a:lvl8pPr>
              <a:defRPr sz="1300" baseline="0"/>
            </a:lvl8pPr>
            <a:lvl9pPr>
              <a:defRPr sz="13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dirty="0" smtClean="0"/>
              <a:t>Vorname Name, Datum</a:t>
            </a:r>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2B7C62E5-B0B0-44DD-B7FE-EEECB729582C}" type="slidenum">
              <a:rPr lang="en-GB" smtClean="0"/>
              <a:t>‹Nr.›</a:t>
            </a:fld>
            <a:endParaRPr lang="en-GB" dirty="0"/>
          </a:p>
        </p:txBody>
      </p:sp>
    </p:spTree>
    <p:extLst>
      <p:ext uri="{BB962C8B-B14F-4D97-AF65-F5344CB8AC3E}">
        <p14:creationId xmlns:p14="http://schemas.microsoft.com/office/powerpoint/2010/main" val="3321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66000" y="332716"/>
            <a:ext cx="7681257" cy="540000"/>
          </a:xfrm>
          <a:prstGeom prst="rect">
            <a:avLst/>
          </a:prstGeom>
        </p:spPr>
        <p:txBody>
          <a:bodyPr vert="horz" lIns="0" tIns="0" rIns="0" bIns="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666000" y="1412776"/>
            <a:ext cx="8568000" cy="4932462"/>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smtClean="0"/>
              <a:t>Sechste Ebene</a:t>
            </a:r>
          </a:p>
          <a:p>
            <a:pPr lvl="6"/>
            <a:r>
              <a:rPr lang="de-DE" smtClean="0"/>
              <a:t>Siebte Ebene</a:t>
            </a:r>
          </a:p>
          <a:p>
            <a:pPr lvl="7"/>
            <a:r>
              <a:rPr lang="de-DE" smtClean="0"/>
              <a:t>Achte Ebene</a:t>
            </a:r>
          </a:p>
          <a:p>
            <a:pPr lvl="8"/>
            <a:r>
              <a:rPr lang="de-DE" smtClean="0"/>
              <a:t>Neunte Ebene</a:t>
            </a:r>
            <a:endParaRPr lang="de-DE" dirty="0"/>
          </a:p>
        </p:txBody>
      </p:sp>
      <p:sp>
        <p:nvSpPr>
          <p:cNvPr id="4" name="Datumsplatzhalter 3"/>
          <p:cNvSpPr>
            <a:spLocks noGrp="1"/>
          </p:cNvSpPr>
          <p:nvPr>
            <p:ph type="dt" sz="half" idx="2"/>
          </p:nvPr>
        </p:nvSpPr>
        <p:spPr>
          <a:xfrm>
            <a:off x="-3600" y="6861600"/>
            <a:ext cx="0" cy="0"/>
          </a:xfrm>
          <a:prstGeom prst="rect">
            <a:avLst/>
          </a:prstGeom>
        </p:spPr>
        <p:txBody>
          <a:bodyPr vert="horz" wrap="none" lIns="0" tIns="0" rIns="0" bIns="0" rtlCol="0" anchor="b"/>
          <a:lstStyle>
            <a:lvl1pPr algn="l">
              <a:defRPr sz="100">
                <a:noFill/>
              </a:defRPr>
            </a:lvl1pPr>
          </a:lstStyle>
          <a:p>
            <a:r>
              <a:rPr lang="de-DE" dirty="0" smtClean="0"/>
              <a:t>Vorname Name, Datum</a:t>
            </a:r>
            <a:endParaRPr lang="en-GB" dirty="0"/>
          </a:p>
        </p:txBody>
      </p:sp>
      <p:sp>
        <p:nvSpPr>
          <p:cNvPr id="5" name="Fußzeilenplatzhalter 4"/>
          <p:cNvSpPr>
            <a:spLocks noGrp="1"/>
          </p:cNvSpPr>
          <p:nvPr>
            <p:ph type="ftr" sz="quarter" idx="3"/>
          </p:nvPr>
        </p:nvSpPr>
        <p:spPr>
          <a:xfrm>
            <a:off x="3333600" y="6489340"/>
            <a:ext cx="5580000" cy="232138"/>
          </a:xfrm>
          <a:prstGeom prst="rect">
            <a:avLst/>
          </a:prstGeom>
        </p:spPr>
        <p:txBody>
          <a:bodyPr vert="horz" wrap="none" lIns="0" tIns="0" rIns="0" bIns="0" rtlCol="0" anchor="b"/>
          <a:lstStyle>
            <a:lvl1pPr algn="r">
              <a:defRPr sz="1200">
                <a:solidFill>
                  <a:schemeClr val="tx1"/>
                </a:solidFill>
              </a:defRPr>
            </a:lvl1pPr>
          </a:lstStyle>
          <a:p>
            <a:endParaRPr lang="en-GB" dirty="0"/>
          </a:p>
        </p:txBody>
      </p:sp>
      <p:sp>
        <p:nvSpPr>
          <p:cNvPr id="6" name="Foliennummernplatzhalter 5"/>
          <p:cNvSpPr>
            <a:spLocks noGrp="1"/>
          </p:cNvSpPr>
          <p:nvPr>
            <p:ph type="sldNum" sz="quarter" idx="4"/>
          </p:nvPr>
        </p:nvSpPr>
        <p:spPr>
          <a:xfrm>
            <a:off x="-3600" y="6861600"/>
            <a:ext cx="1588" cy="1588"/>
          </a:xfrm>
          <a:prstGeom prst="rect">
            <a:avLst/>
          </a:prstGeom>
        </p:spPr>
        <p:txBody>
          <a:bodyPr vert="horz" wrap="none" lIns="0" tIns="0" rIns="0" bIns="0" rtlCol="0" anchor="b" anchorCtr="0"/>
          <a:lstStyle>
            <a:lvl1pPr algn="l">
              <a:defRPr sz="100">
                <a:noFill/>
              </a:defRPr>
            </a:lvl1pPr>
          </a:lstStyle>
          <a:p>
            <a:fld id="{2B7C62E5-B0B0-44DD-B7FE-EEECB729582C}" type="slidenum">
              <a:rPr lang="en-GB" smtClean="0"/>
              <a:t>‹Nr.›</a:t>
            </a:fld>
            <a:endParaRPr lang="en-GB" dirty="0"/>
          </a:p>
        </p:txBody>
      </p:sp>
      <p:sp>
        <p:nvSpPr>
          <p:cNvPr id="7" name="Rechteck 6"/>
          <p:cNvSpPr/>
          <p:nvPr/>
        </p:nvSpPr>
        <p:spPr>
          <a:xfrm>
            <a:off x="8694000" y="332716"/>
            <a:ext cx="540000" cy="540000"/>
          </a:xfrm>
          <a:prstGeom prst="rect">
            <a:avLst/>
          </a:prstGeom>
          <a:solidFill>
            <a:schemeClr val="tx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 Verbindung 8"/>
          <p:cNvCxnSpPr/>
          <p:nvPr/>
        </p:nvCxnSpPr>
        <p:spPr>
          <a:xfrm flipH="1">
            <a:off x="666000" y="872716"/>
            <a:ext cx="8568000" cy="0"/>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754772" y="6489340"/>
            <a:ext cx="479228" cy="232138"/>
          </a:xfrm>
          <a:prstGeom prst="rect">
            <a:avLst/>
          </a:prstGeom>
          <a:noFill/>
        </p:spPr>
        <p:txBody>
          <a:bodyPr wrap="none" lIns="0" tIns="0" rIns="0" bIns="0" rtlCol="0" anchor="b" anchorCtr="0">
            <a:noAutofit/>
          </a:bodyPr>
          <a:lstStyle/>
          <a:p>
            <a:pPr algn="r"/>
            <a:fld id="{D1539C26-015F-4D63-BC23-985940D2DAF7}" type="slidenum">
              <a:rPr lang="de-DE" sz="1200" smtClean="0"/>
              <a:pPr algn="r"/>
              <a:t>‹Nr.›</a:t>
            </a:fld>
            <a:endParaRPr lang="de-DE" sz="1200" dirty="0" smtClean="0"/>
          </a:p>
        </p:txBody>
      </p:sp>
      <p:pic>
        <p:nvPicPr>
          <p:cNvPr id="10" name="Grafik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66000" y="6552975"/>
            <a:ext cx="838403" cy="143256"/>
          </a:xfrm>
          <a:prstGeom prst="rect">
            <a:avLst/>
          </a:prstGeom>
        </p:spPr>
      </p:pic>
    </p:spTree>
    <p:extLst>
      <p:ext uri="{BB962C8B-B14F-4D97-AF65-F5344CB8AC3E}">
        <p14:creationId xmlns:p14="http://schemas.microsoft.com/office/powerpoint/2010/main" val="201346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720000" rtl="0" eaLnBrk="1" latinLnBrk="0" hangingPunct="1">
        <a:spcBef>
          <a:spcPct val="0"/>
        </a:spcBef>
        <a:buNone/>
        <a:defRPr sz="1600" b="1" kern="1200">
          <a:solidFill>
            <a:schemeClr val="tx1"/>
          </a:solidFill>
          <a:latin typeface="+mj-lt"/>
          <a:ea typeface="+mj-ea"/>
          <a:cs typeface="+mj-cs"/>
        </a:defRPr>
      </a:lvl1pPr>
    </p:titleStyle>
    <p:bodyStyle>
      <a:lvl1pPr marL="288000" indent="-288000" algn="l" defTabSz="720000" rtl="0" eaLnBrk="1" latinLnBrk="0" hangingPunct="1">
        <a:lnSpc>
          <a:spcPct val="120000"/>
        </a:lnSpc>
        <a:spcBef>
          <a:spcPts val="1000"/>
        </a:spcBef>
        <a:buFont typeface="+mj-lt"/>
        <a:buAutoNum type="arabicPeriod"/>
        <a:defRPr sz="13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3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3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3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3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3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3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3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300" b="1" kern="1200" baseline="0">
          <a:solidFill>
            <a:schemeClr val="accent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gif"/><Relationship Id="rId4" Type="http://schemas.openxmlformats.org/officeDocument/2006/relationships/image" Target="../media/image8.jp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gif"/><Relationship Id="rId4" Type="http://schemas.openxmlformats.org/officeDocument/2006/relationships/image" Target="../media/image8.jp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gif"/><Relationship Id="rId4" Type="http://schemas.openxmlformats.org/officeDocument/2006/relationships/image" Target="../media/image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de-DE" dirty="0" smtClean="0"/>
              <a:t>Umsatzsteuer in der InsolvenZ –</a:t>
            </a:r>
            <a:br>
              <a:rPr lang="de-DE" dirty="0" smtClean="0"/>
            </a:br>
            <a:r>
              <a:rPr lang="de-DE" dirty="0" smtClean="0"/>
              <a:t>Aktuelle Entwicklungen</a:t>
            </a:r>
            <a:endParaRPr lang="de-DE" dirty="0"/>
          </a:p>
        </p:txBody>
      </p:sp>
      <p:sp>
        <p:nvSpPr>
          <p:cNvPr id="11" name="Untertitel 10"/>
          <p:cNvSpPr>
            <a:spLocks noGrp="1"/>
          </p:cNvSpPr>
          <p:nvPr>
            <p:ph type="subTitle" idx="1"/>
          </p:nvPr>
        </p:nvSpPr>
        <p:spPr/>
        <p:txBody>
          <a:bodyPr/>
          <a:lstStyle/>
          <a:p>
            <a:r>
              <a:rPr lang="en-US" dirty="0" smtClean="0"/>
              <a:t>Norddeutsches Insolvenzforum </a:t>
            </a:r>
          </a:p>
          <a:p>
            <a:r>
              <a:rPr lang="en-US" dirty="0" smtClean="0"/>
              <a:t>8. </a:t>
            </a:r>
            <a:r>
              <a:rPr lang="en-US" dirty="0" err="1" smtClean="0"/>
              <a:t>Juni</a:t>
            </a:r>
            <a:r>
              <a:rPr lang="en-US" dirty="0" smtClean="0"/>
              <a:t> 2015</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Dr. Hendrik Marchal</a:t>
            </a:r>
          </a:p>
          <a:p>
            <a:r>
              <a:rPr lang="en-US" dirty="0" smtClean="0"/>
              <a:t>Rechtsanwalt/Steuerberater</a:t>
            </a:r>
            <a:endParaRPr lang="en-US"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1</a:t>
            </a:fld>
            <a:endParaRPr lang="de-DE" dirty="0"/>
          </a:p>
        </p:txBody>
      </p:sp>
    </p:spTree>
    <p:extLst>
      <p:ext uri="{BB962C8B-B14F-4D97-AF65-F5344CB8AC3E}">
        <p14:creationId xmlns:p14="http://schemas.microsoft.com/office/powerpoint/2010/main" val="1503271706"/>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a:t>
            </a:r>
            <a:endParaRPr lang="de-DE" dirty="0"/>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smtClean="0"/>
              <a:t>Steuerforderungen als Insolvenzforderung oder Masseverbindlichkeit</a:t>
            </a:r>
            <a:endParaRPr lang="de-DE" dirty="0">
              <a:solidFill>
                <a:srgbClr val="002878"/>
              </a:solidFill>
            </a:endParaRPr>
          </a:p>
          <a:p>
            <a:pPr lvl="3"/>
            <a:r>
              <a:rPr lang="de-DE" dirty="0" smtClean="0"/>
              <a:t>Einordnung hängt vom Zeitpunkt der „Begründung“ i.S.v. § 38 InsO ab</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10</a:t>
            </a:fld>
            <a:endParaRPr lang="en-GB" dirty="0"/>
          </a:p>
        </p:txBody>
      </p:sp>
      <p:grpSp>
        <p:nvGrpSpPr>
          <p:cNvPr id="12" name="Gruppieren 11"/>
          <p:cNvGrpSpPr/>
          <p:nvPr/>
        </p:nvGrpSpPr>
        <p:grpSpPr>
          <a:xfrm>
            <a:off x="696108" y="3727730"/>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024844"/>
            <a:ext cx="0" cy="17028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H="1" flipV="1">
            <a:off x="5942542" y="2024844"/>
            <a:ext cx="22348" cy="17028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024844"/>
            <a:ext cx="0" cy="188788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66244" y="4097725"/>
            <a:ext cx="0" cy="207303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097725"/>
            <a:ext cx="0" cy="206940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0" name="Line 93"/>
          <p:cNvSpPr>
            <a:spLocks noChangeShapeType="1"/>
          </p:cNvSpPr>
          <p:nvPr/>
        </p:nvSpPr>
        <p:spPr bwMode="gray">
          <a:xfrm flipV="1">
            <a:off x="3116423" y="4097725"/>
            <a:ext cx="0" cy="206940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447388" y="2024844"/>
            <a:ext cx="2222674"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247154" y="2027463"/>
            <a:ext cx="2230544"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47" name="Abgerundetes Rechteck 46"/>
          <p:cNvSpPr/>
          <p:nvPr/>
        </p:nvSpPr>
        <p:spPr>
          <a:xfrm>
            <a:off x="1307836" y="2658304"/>
            <a:ext cx="4522618" cy="43596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Insolvenzforderung</a:t>
            </a:r>
          </a:p>
        </p:txBody>
      </p:sp>
      <p:sp>
        <p:nvSpPr>
          <p:cNvPr id="51" name="Abgerundetes Rechteck 50"/>
          <p:cNvSpPr/>
          <p:nvPr/>
        </p:nvSpPr>
        <p:spPr>
          <a:xfrm>
            <a:off x="6247154" y="3166400"/>
            <a:ext cx="2230544" cy="4359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t>Masseverbindlichkeit</a:t>
            </a:r>
          </a:p>
        </p:txBody>
      </p:sp>
      <p:sp>
        <p:nvSpPr>
          <p:cNvPr id="56" name="Text Box 84"/>
          <p:cNvSpPr txBox="1">
            <a:spLocks noChangeArrowheads="1"/>
          </p:cNvSpPr>
          <p:nvPr/>
        </p:nvSpPr>
        <p:spPr bwMode="gray">
          <a:xfrm>
            <a:off x="6247153" y="4276824"/>
            <a:ext cx="2230545" cy="189030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t>Begründung nach Insolvenzeröffnung</a:t>
            </a:r>
            <a:endParaRPr lang="de-DE" noProof="1"/>
          </a:p>
          <a:p>
            <a:pPr marL="171450" indent="-171450">
              <a:buFont typeface="Wingdings" panose="05000000000000000000" pitchFamily="2" charset="2"/>
              <a:buChar char="§"/>
            </a:pPr>
            <a:r>
              <a:rPr lang="de-DE" b="0" dirty="0" smtClean="0"/>
              <a:t>Masseverbindlichkeit       </a:t>
            </a:r>
            <a:r>
              <a:rPr lang="de-DE" sz="1200" b="0" dirty="0" smtClean="0"/>
              <a:t>§ </a:t>
            </a:r>
            <a:r>
              <a:rPr lang="de-DE" b="0" dirty="0"/>
              <a:t>55</a:t>
            </a:r>
            <a:r>
              <a:rPr lang="de-DE" sz="1200" b="0" dirty="0"/>
              <a:t> Abs. 1 Nr. 1 </a:t>
            </a:r>
            <a:r>
              <a:rPr lang="de-DE" sz="1200" b="0" dirty="0" smtClean="0"/>
              <a:t>InsO</a:t>
            </a:r>
            <a:endParaRPr lang="de-DE" b="0" noProof="1"/>
          </a:p>
        </p:txBody>
      </p:sp>
      <p:sp>
        <p:nvSpPr>
          <p:cNvPr id="57" name="Text Box 88"/>
          <p:cNvSpPr txBox="1">
            <a:spLocks noChangeArrowheads="1"/>
          </p:cNvSpPr>
          <p:nvPr/>
        </p:nvSpPr>
        <p:spPr bwMode="gray">
          <a:xfrm>
            <a:off x="3575541" y="4286448"/>
            <a:ext cx="2254913" cy="189030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t>Ausnahme: Begründung von Steuerforderungen</a:t>
            </a:r>
            <a:endParaRPr lang="de-DE" noProof="1"/>
          </a:p>
          <a:p>
            <a:pPr marL="285750" indent="-285750">
              <a:buFont typeface="Wingdings" panose="05000000000000000000" pitchFamily="2" charset="2"/>
              <a:buChar char="§"/>
            </a:pPr>
            <a:r>
              <a:rPr lang="de-DE" b="0" noProof="1" smtClean="0"/>
              <a:t>Durch starken vorläufigen Verwalter     § 55 Abs. 2 InsO</a:t>
            </a:r>
          </a:p>
          <a:p>
            <a:pPr marL="285750" indent="-285750">
              <a:buFont typeface="Wingdings" panose="05000000000000000000" pitchFamily="2" charset="2"/>
              <a:buChar char="§"/>
            </a:pPr>
            <a:r>
              <a:rPr lang="de-DE" b="0" noProof="1" smtClean="0"/>
              <a:t>Durch schwachen vorläufigen Verwalter     § 55 Abs. 4 InsO</a:t>
            </a:r>
            <a:endParaRPr lang="de-DE" b="0" noProof="1"/>
          </a:p>
        </p:txBody>
      </p:sp>
      <p:sp>
        <p:nvSpPr>
          <p:cNvPr id="58" name="Text Box 88"/>
          <p:cNvSpPr txBox="1">
            <a:spLocks noChangeArrowheads="1"/>
          </p:cNvSpPr>
          <p:nvPr/>
        </p:nvSpPr>
        <p:spPr bwMode="gray">
          <a:xfrm>
            <a:off x="1307836" y="4276823"/>
            <a:ext cx="2041621" cy="189030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t>Begründung vor Insolvenzeröffnung</a:t>
            </a:r>
            <a:endParaRPr lang="de-DE" b="0" noProof="1" smtClean="0"/>
          </a:p>
          <a:p>
            <a:pPr marL="285750" indent="-285750">
              <a:buFont typeface="Wingdings" panose="05000000000000000000" pitchFamily="2" charset="2"/>
              <a:buChar char="§"/>
            </a:pPr>
            <a:r>
              <a:rPr lang="de-DE" b="0" noProof="1" smtClean="0"/>
              <a:t>Insolvenzforderung   §</a:t>
            </a:r>
            <a:r>
              <a:rPr lang="de-DE" noProof="1" smtClean="0"/>
              <a:t> </a:t>
            </a:r>
            <a:r>
              <a:rPr lang="de-DE" b="0" noProof="1"/>
              <a:t>38</a:t>
            </a:r>
            <a:r>
              <a:rPr lang="de-DE" noProof="1" smtClean="0"/>
              <a:t> </a:t>
            </a:r>
            <a:r>
              <a:rPr lang="de-DE" b="0" noProof="1"/>
              <a:t>InsO</a:t>
            </a:r>
          </a:p>
          <a:p>
            <a:endParaRPr lang="de-DE" b="0" noProof="1"/>
          </a:p>
        </p:txBody>
      </p:sp>
      <p:sp>
        <p:nvSpPr>
          <p:cNvPr id="59" name="Abgerundetes Rechteck 58"/>
          <p:cNvSpPr/>
          <p:nvPr/>
        </p:nvSpPr>
        <p:spPr>
          <a:xfrm>
            <a:off x="3607779" y="3160975"/>
            <a:ext cx="2222675" cy="4359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t>Masseverbindlichkeit</a:t>
            </a:r>
          </a:p>
        </p:txBody>
      </p:sp>
    </p:spTree>
    <p:custDataLst>
      <p:tags r:id="rId1"/>
    </p:custDataLst>
    <p:extLst>
      <p:ext uri="{BB962C8B-B14F-4D97-AF65-F5344CB8AC3E}">
        <p14:creationId xmlns:p14="http://schemas.microsoft.com/office/powerpoint/2010/main" val="404082707"/>
      </p:ext>
    </p:extLst>
  </p:cSld>
  <p:clrMapOvr>
    <a:masterClrMapping/>
  </p:clrMapOvr>
  <mc:AlternateContent xmlns:mc="http://schemas.openxmlformats.org/markup-compatibility/2006" xmlns:p14="http://schemas.microsoft.com/office/powerpoint/2010/main">
    <mc:Choice Requires="p14">
      <p:transition spd="slow" p14:dur="2000" advTm="397"/>
    </mc:Choice>
    <mc:Fallback xmlns="">
      <p:transition spd="slow" advTm="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6000" y="1124744"/>
            <a:ext cx="8568000" cy="4932462"/>
          </a:xfrm>
        </p:spPr>
        <p:txBody>
          <a:bodyPr/>
          <a:lstStyle/>
          <a:p>
            <a:pPr marL="0" indent="0">
              <a:buNone/>
            </a:pPr>
            <a:r>
              <a:rPr lang="de-DE" b="1" dirty="0" smtClean="0"/>
              <a:t>Begriff der „Begründung“</a:t>
            </a:r>
          </a:p>
          <a:p>
            <a:pPr lvl="3"/>
            <a:r>
              <a:rPr lang="de-DE" dirty="0" smtClean="0"/>
              <a:t>„Begründetsein“ i.S.d. § 38 InsO ist ein eigenständiger insolvenzrechtlicher Begriff, der nicht mit den abgabenrechtlichen Begriffen „Entstehung“ bzw. „Fälligkeit“ identisch ist</a:t>
            </a:r>
          </a:p>
          <a:p>
            <a:pPr lvl="3"/>
            <a:r>
              <a:rPr lang="de-DE" dirty="0" smtClean="0"/>
              <a:t>Zeitpunkt der umsatzsteuerrechtlichen Entstehung der Umsatzsteuerforderung (Ablauf des relevanten Voranmeldungszeitraums) ist unerheblich</a:t>
            </a:r>
          </a:p>
          <a:p>
            <a:pPr lvl="4">
              <a:buFont typeface="Wingdings" pitchFamily="2" charset="2"/>
              <a:buChar char="Ø"/>
            </a:pPr>
            <a:r>
              <a:rPr lang="de-DE" dirty="0"/>
              <a:t>Bei der </a:t>
            </a:r>
            <a:r>
              <a:rPr lang="de-DE" dirty="0" smtClean="0"/>
              <a:t>Soll-Besteuerung (§ 16 UStG) ist die Umsatzsteuerforderung bereits mit der </a:t>
            </a:r>
            <a:r>
              <a:rPr lang="de-DE" dirty="0"/>
              <a:t>Erbringung der umsatzsteuerpflichtigen Leistung </a:t>
            </a:r>
            <a:r>
              <a:rPr lang="de-DE" dirty="0" smtClean="0"/>
              <a:t>begründet</a:t>
            </a:r>
            <a:endParaRPr lang="de-DE" dirty="0"/>
          </a:p>
          <a:p>
            <a:pPr lvl="4">
              <a:buFont typeface="Wingdings" pitchFamily="2" charset="2"/>
              <a:buChar char="Ø"/>
            </a:pPr>
            <a:r>
              <a:rPr lang="de-DE" dirty="0" smtClean="0"/>
              <a:t>Bei der Ist-Besteuerung (§ 20 UStG) ist die Umsatzsteuerforderung mit Vereinnahmung des Entgelts begründet</a:t>
            </a:r>
          </a:p>
          <a:p>
            <a:pPr marL="288000" lvl="4" indent="0">
              <a:buNone/>
            </a:pPr>
            <a:endParaRPr lang="de-DE" dirty="0"/>
          </a:p>
          <a:p>
            <a:pPr lvl="4"/>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11</a:t>
            </a:fld>
            <a:endParaRPr lang="en-GB" dirty="0"/>
          </a:p>
        </p:txBody>
      </p:sp>
    </p:spTree>
    <p:extLst>
      <p:ext uri="{BB962C8B-B14F-4D97-AF65-F5344CB8AC3E}">
        <p14:creationId xmlns:p14="http://schemas.microsoft.com/office/powerpoint/2010/main" val="3687478869"/>
      </p:ext>
    </p:extLst>
  </p:cSld>
  <p:clrMapOvr>
    <a:masterClrMapping/>
  </p:clrMapOvr>
  <mc:AlternateContent xmlns:mc="http://schemas.openxmlformats.org/markup-compatibility/2006" xmlns:p14="http://schemas.microsoft.com/office/powerpoint/2010/main">
    <mc:Choice Requires="p14">
      <p:transition spd="slow" p14:dur="2000" advTm="60"/>
    </mc:Choice>
    <mc:Fallback xmlns="">
      <p:transition spd="slow" advTm="6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smtClean="0"/>
              <a:t>Umsatzsteuerforderung als Insolvenzforderung</a:t>
            </a:r>
          </a:p>
          <a:p>
            <a:pPr lvl="3" indent="-288000"/>
            <a:r>
              <a:rPr lang="de-DE" dirty="0">
                <a:solidFill>
                  <a:srgbClr val="002878"/>
                </a:solidFill>
              </a:rPr>
              <a:t>B</a:t>
            </a:r>
            <a:r>
              <a:rPr lang="de-DE" dirty="0" smtClean="0">
                <a:solidFill>
                  <a:srgbClr val="002878"/>
                </a:solidFill>
              </a:rPr>
              <a:t>ei vor Eröffnung </a:t>
            </a:r>
            <a:r>
              <a:rPr lang="de-DE" dirty="0">
                <a:solidFill>
                  <a:srgbClr val="002878"/>
                </a:solidFill>
              </a:rPr>
              <a:t>des </a:t>
            </a:r>
            <a:r>
              <a:rPr lang="de-DE" dirty="0" smtClean="0">
                <a:solidFill>
                  <a:srgbClr val="002878"/>
                </a:solidFill>
              </a:rPr>
              <a:t>Insolvenzeröffnungsverfahrens </a:t>
            </a:r>
            <a:r>
              <a:rPr lang="de-DE" dirty="0">
                <a:solidFill>
                  <a:srgbClr val="002878"/>
                </a:solidFill>
              </a:rPr>
              <a:t>begründeter </a:t>
            </a:r>
            <a:r>
              <a:rPr lang="de-DE" dirty="0" smtClean="0">
                <a:solidFill>
                  <a:srgbClr val="002878"/>
                </a:solidFill>
              </a:rPr>
              <a:t>Umsatzsteuer</a:t>
            </a:r>
            <a:endParaRPr lang="de-DE" dirty="0">
              <a:solidFill>
                <a:srgbClr val="002878"/>
              </a:solidFill>
            </a:endParaRP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12</a:t>
            </a:fld>
            <a:endParaRPr lang="en-GB" dirty="0"/>
          </a:p>
        </p:txBody>
      </p:sp>
      <p:grpSp>
        <p:nvGrpSpPr>
          <p:cNvPr id="12" name="Gruppieren 11"/>
          <p:cNvGrpSpPr/>
          <p:nvPr/>
        </p:nvGrpSpPr>
        <p:grpSpPr>
          <a:xfrm>
            <a:off x="689563" y="3891313"/>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390917"/>
            <a:ext cx="0" cy="150039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5942542" y="2390917"/>
            <a:ext cx="0" cy="15161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38474" y="4406761"/>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nvGrpSpPr>
          <p:cNvPr id="44" name="Gruppieren 43"/>
          <p:cNvGrpSpPr/>
          <p:nvPr/>
        </p:nvGrpSpPr>
        <p:grpSpPr>
          <a:xfrm>
            <a:off x="1051184" y="4403127"/>
            <a:ext cx="2065239" cy="1764000"/>
            <a:chOff x="516915" y="3875536"/>
            <a:chExt cx="2065239" cy="1764000"/>
          </a:xfrm>
        </p:grpSpPr>
        <p:sp>
          <p:nvSpPr>
            <p:cNvPr id="49" name="Text Box 92"/>
            <p:cNvSpPr txBox="1">
              <a:spLocks noChangeArrowheads="1"/>
            </p:cNvSpPr>
            <p:nvPr/>
          </p:nvSpPr>
          <p:spPr bwMode="gray">
            <a:xfrm>
              <a:off x="516915" y="4108396"/>
              <a:ext cx="1872000" cy="153114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Erbringung Leistung / Vereinnahmung Entgelt</a:t>
              </a:r>
            </a:p>
            <a:p>
              <a:pPr marL="285750" indent="-285750">
                <a:buFont typeface="Wingdings" panose="05000000000000000000" pitchFamily="2" charset="2"/>
                <a:buChar char="Ø"/>
              </a:pPr>
              <a:r>
                <a:rPr lang="de-DE" noProof="1" smtClean="0">
                  <a:solidFill>
                    <a:srgbClr val="002878"/>
                  </a:solidFill>
                </a:rPr>
                <a:t>Begründung der Umsatzsteuer</a:t>
              </a:r>
              <a:endParaRPr lang="de-DE" noProof="1">
                <a:solidFill>
                  <a:srgbClr val="002878"/>
                </a:solidFill>
              </a:endParaRPr>
            </a:p>
          </p:txBody>
        </p:sp>
        <p:sp>
          <p:nvSpPr>
            <p:cNvPr id="50" name="Line 93"/>
            <p:cNvSpPr>
              <a:spLocks noChangeShapeType="1"/>
            </p:cNvSpPr>
            <p:nvPr/>
          </p:nvSpPr>
          <p:spPr bwMode="gray">
            <a:xfrm flipV="1">
              <a:off x="2582154" y="3875536"/>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sp>
        <p:nvSpPr>
          <p:cNvPr id="45" name="Abgerundetes Rechteck 44"/>
          <p:cNvSpPr/>
          <p:nvPr/>
        </p:nvSpPr>
        <p:spPr>
          <a:xfrm>
            <a:off x="3565066"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433847"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47" name="Abgerundetes Rechteck 46"/>
          <p:cNvSpPr/>
          <p:nvPr/>
        </p:nvSpPr>
        <p:spPr>
          <a:xfrm>
            <a:off x="1089242" y="3172699"/>
            <a:ext cx="1795883" cy="54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Insolvenzforderung</a:t>
            </a:r>
          </a:p>
        </p:txBody>
      </p:sp>
      <p:cxnSp>
        <p:nvCxnSpPr>
          <p:cNvPr id="51" name="Gerade Verbindung mit Pfeil 50"/>
          <p:cNvCxnSpPr/>
          <p:nvPr/>
        </p:nvCxnSpPr>
        <p:spPr>
          <a:xfrm flipV="1">
            <a:off x="1964668" y="436510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524515"/>
      </p:ext>
    </p:extLst>
  </p:cSld>
  <p:clrMapOvr>
    <a:masterClrMapping/>
  </p:clrMapOvr>
  <mc:AlternateContent xmlns:mc="http://schemas.openxmlformats.org/markup-compatibility/2006" xmlns:p14="http://schemas.microsoft.com/office/powerpoint/2010/main">
    <mc:Choice Requires="p14">
      <p:transition spd="slow" p14:dur="2000" advTm="72"/>
    </mc:Choice>
    <mc:Fallback xmlns="">
      <p:transition spd="slow" advTm="7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a:t>Umsatzsteuerforderung als Masseverbindlichkeit</a:t>
            </a:r>
          </a:p>
          <a:p>
            <a:pPr lvl="3" indent="-288000"/>
            <a:r>
              <a:rPr lang="de-DE" dirty="0">
                <a:solidFill>
                  <a:srgbClr val="002878"/>
                </a:solidFill>
              </a:rPr>
              <a:t>B</a:t>
            </a:r>
            <a:r>
              <a:rPr lang="de-DE" dirty="0" smtClean="0">
                <a:solidFill>
                  <a:srgbClr val="002878"/>
                </a:solidFill>
              </a:rPr>
              <a:t>ei </a:t>
            </a:r>
            <a:r>
              <a:rPr lang="de-DE" dirty="0">
                <a:solidFill>
                  <a:srgbClr val="002878"/>
                </a:solidFill>
              </a:rPr>
              <a:t>nach Eröffnung des Insolvenzverfahrens begründeter Umsatzsteuer</a:t>
            </a: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13</a:t>
            </a:fld>
            <a:endParaRPr lang="en-GB" dirty="0"/>
          </a:p>
        </p:txBody>
      </p:sp>
      <p:grpSp>
        <p:nvGrpSpPr>
          <p:cNvPr id="12" name="Gruppieren 11"/>
          <p:cNvGrpSpPr/>
          <p:nvPr/>
        </p:nvGrpSpPr>
        <p:grpSpPr>
          <a:xfrm>
            <a:off x="689563" y="3891313"/>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390917"/>
            <a:ext cx="0" cy="150039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5942542" y="2390917"/>
            <a:ext cx="0" cy="15161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38474" y="4406761"/>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0" name="Line 93"/>
          <p:cNvSpPr>
            <a:spLocks noChangeShapeType="1"/>
          </p:cNvSpPr>
          <p:nvPr/>
        </p:nvSpPr>
        <p:spPr bwMode="gray">
          <a:xfrm flipV="1">
            <a:off x="3116423"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565066"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433847"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51" name="Abgerundetes Rechteck 50"/>
          <p:cNvSpPr/>
          <p:nvPr/>
        </p:nvSpPr>
        <p:spPr>
          <a:xfrm>
            <a:off x="6428349" y="3138980"/>
            <a:ext cx="1944000" cy="5400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Masseverbindlichkeit</a:t>
            </a:r>
          </a:p>
        </p:txBody>
      </p:sp>
      <p:sp>
        <p:nvSpPr>
          <p:cNvPr id="53" name="Text Box 92"/>
          <p:cNvSpPr txBox="1">
            <a:spLocks noChangeArrowheads="1"/>
          </p:cNvSpPr>
          <p:nvPr/>
        </p:nvSpPr>
        <p:spPr bwMode="gray">
          <a:xfrm>
            <a:off x="6431536" y="4639621"/>
            <a:ext cx="1872000" cy="153114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Erbringung Leistung / Vereinnahmung Entgelt</a:t>
            </a:r>
          </a:p>
          <a:p>
            <a:pPr marL="285750" indent="-285750">
              <a:buFont typeface="Wingdings" panose="05000000000000000000" pitchFamily="2" charset="2"/>
              <a:buChar char="Ø"/>
            </a:pPr>
            <a:r>
              <a:rPr lang="de-DE" noProof="1" smtClean="0">
                <a:solidFill>
                  <a:srgbClr val="002878"/>
                </a:solidFill>
              </a:rPr>
              <a:t>Begründung der Umsatzsteuer</a:t>
            </a:r>
            <a:endParaRPr lang="de-DE" noProof="1">
              <a:solidFill>
                <a:srgbClr val="002878"/>
              </a:solidFill>
            </a:endParaRPr>
          </a:p>
        </p:txBody>
      </p:sp>
      <p:cxnSp>
        <p:nvCxnSpPr>
          <p:cNvPr id="48" name="Gerade Verbindung mit Pfeil 47"/>
          <p:cNvCxnSpPr/>
          <p:nvPr/>
        </p:nvCxnSpPr>
        <p:spPr>
          <a:xfrm flipV="1">
            <a:off x="7365268" y="436510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97843"/>
      </p:ext>
    </p:extLst>
  </p:cSld>
  <p:clrMapOvr>
    <a:masterClrMapping/>
  </p:clrMapOvr>
  <mc:AlternateContent xmlns:mc="http://schemas.openxmlformats.org/markup-compatibility/2006" xmlns:p14="http://schemas.microsoft.com/office/powerpoint/2010/main">
    <mc:Choice Requires="p14">
      <p:transition spd="slow" p14:dur="2000" advTm="91"/>
    </mc:Choice>
    <mc:Fallback xmlns="">
      <p:transition spd="slow" advTm="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a:t>Masseverbindlichkeit auch bei Soll-Besteuerung und Vereinnahmung nach Eröffnung</a:t>
            </a:r>
          </a:p>
          <a:p>
            <a:pPr lvl="3" indent="-288000"/>
            <a:r>
              <a:rPr lang="de-DE" dirty="0" smtClean="0">
                <a:solidFill>
                  <a:srgbClr val="002878"/>
                </a:solidFill>
              </a:rPr>
              <a:t>Früher: Maßgeblich bei Soll-Besteuerung war Zeitpunkt der Leistungserbringung; Verein-</a:t>
            </a:r>
            <a:r>
              <a:rPr lang="de-DE" dirty="0" err="1" smtClean="0">
                <a:solidFill>
                  <a:srgbClr val="002878"/>
                </a:solidFill>
              </a:rPr>
              <a:t>nahmung</a:t>
            </a:r>
            <a:r>
              <a:rPr lang="de-DE" dirty="0" smtClean="0">
                <a:solidFill>
                  <a:srgbClr val="002878"/>
                </a:solidFill>
              </a:rPr>
              <a:t> änderte Qualifikation der Umsatzsteuer als Insolvenzforderung des </a:t>
            </a:r>
            <a:r>
              <a:rPr lang="de-DE" dirty="0">
                <a:solidFill>
                  <a:srgbClr val="002878"/>
                </a:solidFill>
              </a:rPr>
              <a:t>Fiskus nicht </a:t>
            </a: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14</a:t>
            </a:fld>
            <a:endParaRPr lang="en-GB" dirty="0"/>
          </a:p>
        </p:txBody>
      </p:sp>
      <p:grpSp>
        <p:nvGrpSpPr>
          <p:cNvPr id="12" name="Gruppieren 11"/>
          <p:cNvGrpSpPr/>
          <p:nvPr/>
        </p:nvGrpSpPr>
        <p:grpSpPr>
          <a:xfrm>
            <a:off x="689563" y="3891313"/>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390917"/>
            <a:ext cx="0" cy="150039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5942542" y="2390917"/>
            <a:ext cx="0" cy="15161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38474" y="4406761"/>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0" name="Line 93"/>
          <p:cNvSpPr>
            <a:spLocks noChangeShapeType="1"/>
          </p:cNvSpPr>
          <p:nvPr/>
        </p:nvSpPr>
        <p:spPr bwMode="gray">
          <a:xfrm flipV="1">
            <a:off x="3116423"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565066"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433847" y="255745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53" name="Text Box 92"/>
          <p:cNvSpPr txBox="1">
            <a:spLocks noChangeArrowheads="1"/>
          </p:cNvSpPr>
          <p:nvPr/>
        </p:nvSpPr>
        <p:spPr bwMode="gray">
          <a:xfrm>
            <a:off x="6431536" y="4639621"/>
            <a:ext cx="1872000" cy="153114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Vereinnahmung Entgelt</a:t>
            </a:r>
          </a:p>
        </p:txBody>
      </p:sp>
      <p:grpSp>
        <p:nvGrpSpPr>
          <p:cNvPr id="48" name="Gruppieren 47"/>
          <p:cNvGrpSpPr/>
          <p:nvPr/>
        </p:nvGrpSpPr>
        <p:grpSpPr>
          <a:xfrm>
            <a:off x="1051184" y="4403127"/>
            <a:ext cx="2065239" cy="1764000"/>
            <a:chOff x="516915" y="3875536"/>
            <a:chExt cx="2065239" cy="1764000"/>
          </a:xfrm>
        </p:grpSpPr>
        <p:sp>
          <p:nvSpPr>
            <p:cNvPr id="49" name="Text Box 92"/>
            <p:cNvSpPr txBox="1">
              <a:spLocks noChangeArrowheads="1"/>
            </p:cNvSpPr>
            <p:nvPr/>
          </p:nvSpPr>
          <p:spPr bwMode="gray">
            <a:xfrm>
              <a:off x="516915" y="4108396"/>
              <a:ext cx="1872000" cy="153114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Erbringung Leistung </a:t>
              </a:r>
            </a:p>
          </p:txBody>
        </p:sp>
        <p:sp>
          <p:nvSpPr>
            <p:cNvPr id="55" name="Line 93"/>
            <p:cNvSpPr>
              <a:spLocks noChangeShapeType="1"/>
            </p:cNvSpPr>
            <p:nvPr/>
          </p:nvSpPr>
          <p:spPr bwMode="gray">
            <a:xfrm flipV="1">
              <a:off x="2582154" y="3875536"/>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sp>
        <p:nvSpPr>
          <p:cNvPr id="58" name="Abgerundetes Rechteck 57"/>
          <p:cNvSpPr/>
          <p:nvPr/>
        </p:nvSpPr>
        <p:spPr>
          <a:xfrm>
            <a:off x="1089242" y="3172699"/>
            <a:ext cx="1795883" cy="54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Insolvenzforderung</a:t>
            </a:r>
          </a:p>
        </p:txBody>
      </p:sp>
      <p:cxnSp>
        <p:nvCxnSpPr>
          <p:cNvPr id="59" name="Gerade Verbindung mit Pfeil 58"/>
          <p:cNvCxnSpPr/>
          <p:nvPr/>
        </p:nvCxnSpPr>
        <p:spPr>
          <a:xfrm flipV="1">
            <a:off x="1964668" y="436510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flipV="1">
            <a:off x="7365268" y="436510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67473"/>
      </p:ext>
    </p:extLst>
  </p:cSld>
  <p:clrMapOvr>
    <a:masterClrMapping/>
  </p:clrMapOvr>
  <mc:AlternateContent xmlns:mc="http://schemas.openxmlformats.org/markup-compatibility/2006" xmlns:p14="http://schemas.microsoft.com/office/powerpoint/2010/main">
    <mc:Choice Requires="p14">
      <p:transition spd="slow" p14:dur="2000" advTm="40"/>
    </mc:Choice>
    <mc:Fallback xmlns="">
      <p:transition spd="slow" advTm="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smtClean="0"/>
              <a:t>Masseverbindlichkeit auch bei Soll-Besteuerung und Vereinnahmung nach Eröffnung</a:t>
            </a:r>
          </a:p>
          <a:p>
            <a:pPr lvl="3" indent="-288000"/>
            <a:r>
              <a:rPr lang="de-DE" dirty="0" smtClean="0">
                <a:solidFill>
                  <a:srgbClr val="002878"/>
                </a:solidFill>
              </a:rPr>
              <a:t>Seit 2010: Umstellung </a:t>
            </a:r>
            <a:r>
              <a:rPr lang="de-DE" dirty="0">
                <a:solidFill>
                  <a:srgbClr val="002878"/>
                </a:solidFill>
              </a:rPr>
              <a:t>der </a:t>
            </a:r>
            <a:r>
              <a:rPr lang="de-DE" dirty="0" smtClean="0">
                <a:solidFill>
                  <a:srgbClr val="002878"/>
                </a:solidFill>
              </a:rPr>
              <a:t>Soll-Besteuerung </a:t>
            </a:r>
            <a:r>
              <a:rPr lang="de-DE" dirty="0">
                <a:solidFill>
                  <a:srgbClr val="002878"/>
                </a:solidFill>
              </a:rPr>
              <a:t>auf Prinzip der </a:t>
            </a:r>
            <a:r>
              <a:rPr lang="de-DE" dirty="0" smtClean="0">
                <a:solidFill>
                  <a:srgbClr val="002878"/>
                </a:solidFill>
              </a:rPr>
              <a:t>Ist-Besteuerung </a:t>
            </a:r>
            <a:r>
              <a:rPr lang="de-DE" dirty="0">
                <a:solidFill>
                  <a:srgbClr val="002878"/>
                </a:solidFill>
              </a:rPr>
              <a:t>im Rahmen der </a:t>
            </a:r>
            <a:r>
              <a:rPr lang="de-DE" dirty="0" smtClean="0">
                <a:solidFill>
                  <a:srgbClr val="002878"/>
                </a:solidFill>
              </a:rPr>
              <a:t>Insolvenz für </a:t>
            </a:r>
            <a:r>
              <a:rPr lang="de-DE" u="sng" dirty="0" smtClean="0">
                <a:solidFill>
                  <a:srgbClr val="002878"/>
                </a:solidFill>
              </a:rPr>
              <a:t>vor</a:t>
            </a:r>
            <a:r>
              <a:rPr lang="de-DE" dirty="0" smtClean="0">
                <a:solidFill>
                  <a:srgbClr val="002878"/>
                </a:solidFill>
              </a:rPr>
              <a:t> Verfahrenseröffnung erbrachte Leistungen (BFH</a:t>
            </a:r>
            <a:r>
              <a:rPr lang="de-DE" dirty="0" smtClean="0"/>
              <a:t>, </a:t>
            </a:r>
            <a:r>
              <a:rPr lang="de-DE" dirty="0"/>
              <a:t>Urt. v. 9.12.2010 – V R </a:t>
            </a:r>
            <a:r>
              <a:rPr lang="de-DE" dirty="0" smtClean="0"/>
              <a:t>22/10; BMF-Schreiben v. 9.12.2011, BStBl. I 2011, 1273):</a:t>
            </a:r>
          </a:p>
          <a:p>
            <a:pPr lvl="4" indent="-288000"/>
            <a:r>
              <a:rPr lang="de-DE" dirty="0" smtClean="0">
                <a:solidFill>
                  <a:srgbClr val="002878"/>
                </a:solidFill>
              </a:rPr>
              <a:t>Entstehung der Umsatzsteuer als Insolvenzforderung durch Erbringung der Leistung vor Eröffnung des Insolvenzverfahrens </a:t>
            </a:r>
          </a:p>
          <a:p>
            <a:pPr lvl="4" indent="-288000"/>
            <a:r>
              <a:rPr lang="de-DE" dirty="0" smtClean="0">
                <a:solidFill>
                  <a:srgbClr val="002878"/>
                </a:solidFill>
              </a:rPr>
              <a:t>Uneinbringlichkeit des Entgelts für Leistung mit Eröffnung des Insolvenzverfahrens</a:t>
            </a:r>
          </a:p>
          <a:p>
            <a:pPr marL="933750" lvl="6" indent="-285750">
              <a:buFont typeface="Wingdings" panose="05000000000000000000" pitchFamily="2" charset="2"/>
              <a:buChar char="Ø"/>
            </a:pPr>
            <a:r>
              <a:rPr lang="de-DE" dirty="0" smtClean="0">
                <a:solidFill>
                  <a:srgbClr val="002878"/>
                </a:solidFill>
              </a:rPr>
              <a:t>Erste Berichtigung nach § 17 Abs. 2 Nr. 1 Satz 1 UStG</a:t>
            </a:r>
          </a:p>
          <a:p>
            <a:pPr lvl="4" indent="-288000"/>
            <a:r>
              <a:rPr lang="de-DE" dirty="0" smtClean="0">
                <a:solidFill>
                  <a:srgbClr val="002878"/>
                </a:solidFill>
              </a:rPr>
              <a:t>Vereinnahmung des Entgelts nach Verfahrenseröffnung</a:t>
            </a:r>
          </a:p>
          <a:p>
            <a:pPr marL="933750" lvl="6" indent="-285750">
              <a:buFont typeface="Wingdings" panose="05000000000000000000" pitchFamily="2" charset="2"/>
              <a:buChar char="Ø"/>
            </a:pPr>
            <a:r>
              <a:rPr lang="de-DE" dirty="0" smtClean="0">
                <a:solidFill>
                  <a:srgbClr val="002878"/>
                </a:solidFill>
              </a:rPr>
              <a:t>Zweite Berichtigung nach § 17 Abs. 2 Nr. 1 Satz 2 UStG, daher Umsatzsteuerschuld ist Masseverbindlichkeit</a:t>
            </a:r>
            <a:endParaRPr lang="de-DE" dirty="0">
              <a:solidFill>
                <a:srgbClr val="002878"/>
              </a:solidFill>
            </a:endParaRPr>
          </a:p>
          <a:p>
            <a:pPr lvl="3"/>
            <a:r>
              <a:rPr lang="de-DE" dirty="0"/>
              <a:t>G</a:t>
            </a:r>
            <a:r>
              <a:rPr lang="de-DE" dirty="0" smtClean="0"/>
              <a:t>egen die Uneinbringlichkeit der Umsatzsteuerforderung </a:t>
            </a:r>
            <a:r>
              <a:rPr lang="de-DE" dirty="0"/>
              <a:t>bei </a:t>
            </a:r>
            <a:r>
              <a:rPr lang="de-DE" dirty="0" smtClean="0"/>
              <a:t>Insolvenzeröffnung und die damit verbundenen Berichtigung FG Berlin-Brandenburg, Urt. v. 2.4.2014 - </a:t>
            </a:r>
            <a:r>
              <a:rPr lang="de-DE" dirty="0"/>
              <a:t>7 K </a:t>
            </a:r>
            <a:r>
              <a:rPr lang="de-DE" dirty="0" smtClean="0"/>
              <a:t>7337/12, anhängig beim BFH</a:t>
            </a:r>
            <a:r>
              <a:rPr lang="de-DE" dirty="0"/>
              <a:t> </a:t>
            </a:r>
            <a:r>
              <a:rPr lang="de-DE" dirty="0" smtClean="0"/>
              <a:t>unter XI </a:t>
            </a:r>
            <a:r>
              <a:rPr lang="de-DE" dirty="0"/>
              <a:t>R </a:t>
            </a:r>
            <a:r>
              <a:rPr lang="de-DE" dirty="0" smtClean="0"/>
              <a:t>21/14 (ebenso bei Uneinbringlichkeit ab Bestellung </a:t>
            </a:r>
            <a:r>
              <a:rPr lang="de-DE" dirty="0"/>
              <a:t>eines vorläufigen </a:t>
            </a:r>
            <a:r>
              <a:rPr lang="de-DE" dirty="0" smtClean="0"/>
              <a:t>Insolvenzverwalters FG Berlin-Brandenburg, </a:t>
            </a:r>
            <a:r>
              <a:rPr lang="de-DE" dirty="0"/>
              <a:t>Urt. v. 15.1.2015 – 5 K </a:t>
            </a:r>
            <a:r>
              <a:rPr lang="de-DE" dirty="0" smtClean="0"/>
              <a:t>5182/13)</a:t>
            </a:r>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15</a:t>
            </a:fld>
            <a:endParaRPr lang="en-GB" dirty="0"/>
          </a:p>
        </p:txBody>
      </p:sp>
    </p:spTree>
    <p:extLst>
      <p:ext uri="{BB962C8B-B14F-4D97-AF65-F5344CB8AC3E}">
        <p14:creationId xmlns:p14="http://schemas.microsoft.com/office/powerpoint/2010/main" val="1113387739"/>
      </p:ext>
    </p:extLst>
  </p:cSld>
  <p:clrMapOvr>
    <a:masterClrMapping/>
  </p:clrMapOvr>
  <mc:AlternateContent xmlns:mc="http://schemas.openxmlformats.org/markup-compatibility/2006" xmlns:p14="http://schemas.microsoft.com/office/powerpoint/2010/main">
    <mc:Choice Requires="p14">
      <p:transition spd="slow" p14:dur="2000" advTm="100"/>
    </mc:Choice>
    <mc:Fallback xmlns="">
      <p:transition spd="slow" advTm="1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a:t>Masseverbindlichkeit auch bei Soll-Besteuerung und Vereinnahmung nach </a:t>
            </a:r>
            <a:r>
              <a:rPr lang="de-DE" b="1" dirty="0" smtClean="0"/>
              <a:t>Eröffnung</a:t>
            </a:r>
          </a:p>
          <a:p>
            <a:pPr lvl="3" indent="-288000"/>
            <a:r>
              <a:rPr lang="de-DE" dirty="0" smtClean="0">
                <a:solidFill>
                  <a:srgbClr val="002878"/>
                </a:solidFill>
              </a:rPr>
              <a:t>Nach dem </a:t>
            </a:r>
            <a:r>
              <a:rPr lang="de-DE" dirty="0">
                <a:solidFill>
                  <a:srgbClr val="002878"/>
                </a:solidFill>
              </a:rPr>
              <a:t>BFH </a:t>
            </a:r>
            <a:r>
              <a:rPr lang="de-DE" dirty="0" smtClean="0">
                <a:solidFill>
                  <a:srgbClr val="002878"/>
                </a:solidFill>
              </a:rPr>
              <a:t>(</a:t>
            </a:r>
            <a:r>
              <a:rPr lang="de-DE" dirty="0" smtClean="0"/>
              <a:t>Urt</a:t>
            </a:r>
            <a:r>
              <a:rPr lang="de-DE" dirty="0"/>
              <a:t>. v. 9.12.2010 – V R 22/10</a:t>
            </a:r>
            <a:r>
              <a:rPr lang="de-DE" dirty="0" smtClean="0">
                <a:solidFill>
                  <a:srgbClr val="002878"/>
                </a:solidFill>
              </a:rPr>
              <a:t>) kommt es bei Vereinnahmung nach Eröffnung des Verfahrens zu einer doppelten Berichtigung nach § 17 Abs. 2 Nr. 1 UStG</a:t>
            </a: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16</a:t>
            </a:fld>
            <a:endParaRPr lang="en-GB" dirty="0"/>
          </a:p>
        </p:txBody>
      </p:sp>
      <p:grpSp>
        <p:nvGrpSpPr>
          <p:cNvPr id="12" name="Gruppieren 11"/>
          <p:cNvGrpSpPr/>
          <p:nvPr/>
        </p:nvGrpSpPr>
        <p:grpSpPr>
          <a:xfrm>
            <a:off x="689563" y="3891313"/>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390917"/>
            <a:ext cx="0" cy="150039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5942542" y="2390917"/>
            <a:ext cx="0" cy="15161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38474" y="4406761"/>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9" name="Text Box 92"/>
          <p:cNvSpPr txBox="1">
            <a:spLocks noChangeArrowheads="1"/>
          </p:cNvSpPr>
          <p:nvPr/>
        </p:nvSpPr>
        <p:spPr bwMode="gray">
          <a:xfrm>
            <a:off x="997175" y="4524762"/>
            <a:ext cx="1872000" cy="164694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Erbringung Leistung</a:t>
            </a:r>
          </a:p>
          <a:p>
            <a:pPr marL="285750" indent="-285750">
              <a:buFont typeface="Wingdings" panose="05000000000000000000" pitchFamily="2" charset="2"/>
              <a:buChar char="Ø"/>
            </a:pPr>
            <a:r>
              <a:rPr lang="de-DE" noProof="1" smtClean="0">
                <a:solidFill>
                  <a:srgbClr val="002878"/>
                </a:solidFill>
              </a:rPr>
              <a:t>Entstehung der Umsatzsteuer</a:t>
            </a:r>
            <a:endParaRPr lang="de-DE" noProof="1">
              <a:solidFill>
                <a:srgbClr val="002878"/>
              </a:solidFill>
            </a:endParaRPr>
          </a:p>
        </p:txBody>
      </p:sp>
      <p:sp>
        <p:nvSpPr>
          <p:cNvPr id="50" name="Line 93"/>
          <p:cNvSpPr>
            <a:spLocks noChangeShapeType="1"/>
          </p:cNvSpPr>
          <p:nvPr/>
        </p:nvSpPr>
        <p:spPr bwMode="gray">
          <a:xfrm flipV="1">
            <a:off x="3116423"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565066" y="2544059"/>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428349" y="2544059"/>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51" name="Abgerundetes Rechteck 50"/>
          <p:cNvSpPr/>
          <p:nvPr/>
        </p:nvSpPr>
        <p:spPr>
          <a:xfrm>
            <a:off x="6428349" y="3138980"/>
            <a:ext cx="1944000" cy="5400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Masseverbindlichkeit</a:t>
            </a:r>
          </a:p>
        </p:txBody>
      </p:sp>
      <p:sp>
        <p:nvSpPr>
          <p:cNvPr id="53" name="Text Box 92"/>
          <p:cNvSpPr txBox="1">
            <a:spLocks noChangeArrowheads="1"/>
          </p:cNvSpPr>
          <p:nvPr/>
        </p:nvSpPr>
        <p:spPr bwMode="gray">
          <a:xfrm>
            <a:off x="5020436" y="4524762"/>
            <a:ext cx="1802511" cy="164236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Eröffnung des Insolvenverfahrens</a:t>
            </a:r>
          </a:p>
          <a:p>
            <a:pPr marL="285750" indent="-285750">
              <a:buFont typeface="Wingdings" panose="05000000000000000000" pitchFamily="2" charset="2"/>
              <a:buChar char="Ø"/>
            </a:pPr>
            <a:r>
              <a:rPr lang="de-DE" noProof="1" smtClean="0">
                <a:solidFill>
                  <a:srgbClr val="002878"/>
                </a:solidFill>
              </a:rPr>
              <a:t>Erste </a:t>
            </a:r>
            <a:r>
              <a:rPr lang="de-DE" noProof="1">
                <a:solidFill>
                  <a:srgbClr val="002878"/>
                </a:solidFill>
              </a:rPr>
              <a:t>Berichtigung nach § 17 Abs. 2 </a:t>
            </a:r>
            <a:r>
              <a:rPr lang="de-DE" noProof="1" smtClean="0">
                <a:solidFill>
                  <a:srgbClr val="002878"/>
                </a:solidFill>
              </a:rPr>
              <a:t> Nr</a:t>
            </a:r>
            <a:r>
              <a:rPr lang="de-DE" noProof="1">
                <a:solidFill>
                  <a:srgbClr val="002878"/>
                </a:solidFill>
              </a:rPr>
              <a:t>. 1 Satz 1 </a:t>
            </a:r>
            <a:r>
              <a:rPr lang="de-DE" noProof="1" smtClean="0">
                <a:solidFill>
                  <a:srgbClr val="002878"/>
                </a:solidFill>
              </a:rPr>
              <a:t>UStG</a:t>
            </a:r>
            <a:endParaRPr lang="de-DE" noProof="1">
              <a:solidFill>
                <a:srgbClr val="002878"/>
              </a:solidFill>
            </a:endParaRPr>
          </a:p>
          <a:p>
            <a:pPr marL="285750" indent="-285750">
              <a:buFont typeface="Wingdings" panose="05000000000000000000" pitchFamily="2" charset="2"/>
              <a:buChar char="Ø"/>
            </a:pPr>
            <a:endParaRPr lang="de-DE" noProof="1">
              <a:solidFill>
                <a:srgbClr val="002878"/>
              </a:solidFill>
            </a:endParaRPr>
          </a:p>
        </p:txBody>
      </p:sp>
      <p:sp>
        <p:nvSpPr>
          <p:cNvPr id="57" name="Text Box 92"/>
          <p:cNvSpPr txBox="1">
            <a:spLocks noChangeArrowheads="1"/>
          </p:cNvSpPr>
          <p:nvPr/>
        </p:nvSpPr>
        <p:spPr bwMode="gray">
          <a:xfrm>
            <a:off x="6919128" y="4524761"/>
            <a:ext cx="1807519" cy="164236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Vereinnahmung Entgelt</a:t>
            </a:r>
          </a:p>
          <a:p>
            <a:pPr marL="285750" indent="-285750">
              <a:buFont typeface="Wingdings" panose="05000000000000000000" pitchFamily="2" charset="2"/>
              <a:buChar char="Ø"/>
            </a:pPr>
            <a:r>
              <a:rPr lang="de-DE" noProof="1" smtClean="0">
                <a:solidFill>
                  <a:srgbClr val="002878"/>
                </a:solidFill>
              </a:rPr>
              <a:t>Zweite Berichtigung nach § 17 Abs. 2 Nr. 1 Satz 2 UStG</a:t>
            </a:r>
          </a:p>
          <a:p>
            <a:endParaRPr lang="de-DE" noProof="1">
              <a:solidFill>
                <a:srgbClr val="002878"/>
              </a:solidFill>
            </a:endParaRPr>
          </a:p>
        </p:txBody>
      </p:sp>
      <p:sp>
        <p:nvSpPr>
          <p:cNvPr id="59" name="Abgerundetes Rechteck 58"/>
          <p:cNvSpPr/>
          <p:nvPr/>
        </p:nvSpPr>
        <p:spPr>
          <a:xfrm>
            <a:off x="1077788" y="3130637"/>
            <a:ext cx="1795883" cy="54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Insolvenzforderung</a:t>
            </a:r>
          </a:p>
        </p:txBody>
      </p:sp>
      <p:cxnSp>
        <p:nvCxnSpPr>
          <p:cNvPr id="60" name="Gerade Verbindung mit Pfeil 59"/>
          <p:cNvCxnSpPr/>
          <p:nvPr/>
        </p:nvCxnSpPr>
        <p:spPr>
          <a:xfrm flipV="1">
            <a:off x="1928664"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V="1">
            <a:off x="5961112"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V="1">
            <a:off x="7833320"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36362394"/>
      </p:ext>
    </p:extLst>
  </p:cSld>
  <p:clrMapOvr>
    <a:masterClrMapping/>
  </p:clrMapOvr>
  <mc:AlternateContent xmlns:mc="http://schemas.openxmlformats.org/markup-compatibility/2006" xmlns:p14="http://schemas.microsoft.com/office/powerpoint/2010/main">
    <mc:Choice Requires="p14">
      <p:transition spd="slow" p14:dur="2000" advTm="684"/>
    </mc:Choice>
    <mc:Fallback xmlns="">
      <p:transition spd="slow" advTm="6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3" grpId="0" animBg="1"/>
      <p:bldP spid="57" grpId="0" animBg="1"/>
      <p:bldP spid="59" grpId="0" animBg="1"/>
      <p:bldP spid="5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243414972"/>
              </p:ext>
            </p:extLst>
          </p:nvPr>
        </p:nvGraphicFramePr>
        <p:xfrm>
          <a:off x="666750" y="1412875"/>
          <a:ext cx="8567739" cy="1854600"/>
        </p:xfrm>
        <a:graphic>
          <a:graphicData uri="http://schemas.openxmlformats.org/drawingml/2006/table">
            <a:tbl>
              <a:tblPr>
                <a:tableStyleId>{2D5ABB26-0587-4C30-8999-92F81FD0307C}</a:tableStyleId>
              </a:tblPr>
              <a:tblGrid>
                <a:gridCol w="8030666"/>
                <a:gridCol w="537073"/>
              </a:tblGrid>
              <a:tr h="339082">
                <a:tc>
                  <a:txBody>
                    <a:bodyPr/>
                    <a:lstStyle/>
                    <a:p>
                      <a:pPr defTabSz="720000"/>
                      <a:r>
                        <a:rPr lang="de-DE" sz="1300" b="1" dirty="0" smtClean="0">
                          <a:solidFill>
                            <a:schemeClr val="tx1"/>
                          </a:solidFill>
                        </a:rPr>
                        <a:t>Grundlagen</a:t>
                      </a:r>
                      <a:endParaRPr lang="de-DE" sz="1300" b="1" dirty="0">
                        <a:solidFill>
                          <a:schemeClr val="tx1"/>
                        </a:solidFill>
                      </a:endParaRPr>
                    </a:p>
                  </a:txBody>
                  <a:tcPr marL="0" marR="72000" marT="180000" marB="36000" anchor="b">
                    <a:lnB w="6350" cap="flat" cmpd="sng" algn="ctr">
                      <a:solidFill>
                        <a:schemeClr val="tx1"/>
                      </a:solidFill>
                      <a:prstDash val="dot"/>
                      <a:round/>
                      <a:headEnd type="none" w="med" len="med"/>
                      <a:tailEnd type="none" w="med" len="med"/>
                    </a:lnB>
                    <a:noFill/>
                  </a:tcPr>
                </a:tc>
                <a:tc>
                  <a:txBody>
                    <a:bodyPr/>
                    <a:lstStyle/>
                    <a:p>
                      <a:pPr algn="r"/>
                      <a:endParaRPr lang="de-DE" sz="1300" b="1" dirty="0"/>
                    </a:p>
                  </a:txBody>
                  <a:tcPr marL="0" marR="0" marT="180000" marB="36000" anchor="b">
                    <a:lnB w="6350" cap="flat" cmpd="sng" algn="ctr">
                      <a:solidFill>
                        <a:schemeClr val="tx1"/>
                      </a:solidFill>
                      <a:prstDash val="dot"/>
                      <a:round/>
                      <a:headEnd type="none" w="med" len="med"/>
                      <a:tailEnd type="none" w="med" len="med"/>
                    </a:lnB>
                    <a:solidFill>
                      <a:schemeClr val="bg1"/>
                    </a:solidFill>
                  </a:tcPr>
                </a:tc>
              </a:tr>
              <a:tr h="339082">
                <a:tc>
                  <a:txBody>
                    <a:bodyPr/>
                    <a:lstStyle/>
                    <a:p>
                      <a:pPr defTabSz="720000"/>
                      <a:r>
                        <a:rPr lang="de-DE" sz="1300" b="1" dirty="0" smtClean="0">
                          <a:solidFill>
                            <a:schemeClr val="bg1"/>
                          </a:solidFill>
                        </a:rPr>
                        <a:t>Umsatzsteuer im vorläufigen Insolvenzver</a:t>
                      </a:r>
                      <a:r>
                        <a:rPr lang="de-DE" sz="1300" b="1" kern="1200" dirty="0" smtClean="0">
                          <a:solidFill>
                            <a:schemeClr val="bg1"/>
                          </a:solidFill>
                          <a:latin typeface="+mn-lt"/>
                          <a:ea typeface="+mn-ea"/>
                          <a:cs typeface="+mn-cs"/>
                        </a:rPr>
                        <a:t>fahren –</a:t>
                      </a:r>
                      <a:r>
                        <a:rPr lang="de-DE" sz="1300" b="1" kern="1200" dirty="0">
                          <a:solidFill>
                            <a:schemeClr val="bg1"/>
                          </a:solidFill>
                          <a:latin typeface="+mn-lt"/>
                          <a:ea typeface="+mn-ea"/>
                          <a:cs typeface="+mn-cs"/>
                        </a:rPr>
                        <a:t> </a:t>
                      </a:r>
                      <a:r>
                        <a:rPr lang="de-DE" sz="1300" b="1" kern="1200" dirty="0" smtClean="0">
                          <a:solidFill>
                            <a:schemeClr val="bg1"/>
                          </a:solidFill>
                          <a:latin typeface="+mn-lt"/>
                          <a:ea typeface="+mn-ea"/>
                          <a:cs typeface="+mn-cs"/>
                        </a:rPr>
                        <a:t>Entwicklungen zu § 55 Abs. 4 InsO</a:t>
                      </a: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r>
              <a:tr h="353559">
                <a:tc>
                  <a:txBody>
                    <a:bodyPr/>
                    <a:lstStyle/>
                    <a:p>
                      <a:pPr marL="0" algn="l" defTabSz="720000" rtl="0" eaLnBrk="1" latinLnBrk="0" hangingPunct="1"/>
                      <a:r>
                        <a:rPr lang="de-DE" sz="1300" b="1" kern="1200" dirty="0" smtClean="0">
                          <a:solidFill>
                            <a:schemeClr val="tx1"/>
                          </a:solidFill>
                          <a:latin typeface="+mn-lt"/>
                          <a:ea typeface="+mn-ea"/>
                          <a:cs typeface="+mn-cs"/>
                        </a:rPr>
                        <a:t>Umsatzsteuerliche Organschaft in der Insolvenz</a:t>
                      </a:r>
                      <a:endParaRPr lang="de-DE" sz="1300" b="1" kern="1200" dirty="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501303">
                <a:tc>
                  <a:txBody>
                    <a:bodyPr/>
                    <a:lstStyle/>
                    <a:p>
                      <a:pPr marL="0" algn="l" defTabSz="720000" rtl="0" eaLnBrk="1" latinLnBrk="0" hangingPunct="1"/>
                      <a:r>
                        <a:rPr lang="de-DE" sz="1300" b="1" kern="1200" baseline="0" dirty="0" smtClean="0">
                          <a:solidFill>
                            <a:schemeClr val="tx1"/>
                          </a:solidFill>
                          <a:latin typeface="+mn-lt"/>
                          <a:ea typeface="+mn-ea"/>
                          <a:cs typeface="+mn-cs"/>
                        </a:rPr>
                        <a:t>Berichtigung von Rechnungen mit unrichtigem oder unberechtigtem Umsatzsteuerausweis in der Insolvenz</a:t>
                      </a:r>
                      <a:endParaRPr lang="de-DE" sz="1300" b="1" kern="1200" dirty="0" smtClean="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bl>
          </a:graphicData>
        </a:graphic>
      </p:graphicFrame>
      <p:sp>
        <p:nvSpPr>
          <p:cNvPr id="4" name="Datumsplatzhalter 3"/>
          <p:cNvSpPr>
            <a:spLocks noGrp="1"/>
          </p:cNvSpPr>
          <p:nvPr>
            <p:ph type="dt" sz="half" idx="10"/>
          </p:nvPr>
        </p:nvSpPr>
        <p:spPr/>
        <p:txBody>
          <a:bodyPr/>
          <a:lstStyle/>
          <a:p>
            <a:r>
              <a:rPr lang="de-DE" dirty="0" smtClean="0"/>
              <a:t>Vorname Name, Datum</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17</a:t>
            </a:fld>
            <a:endParaRPr lang="de-DE" dirty="0"/>
          </a:p>
        </p:txBody>
      </p:sp>
    </p:spTree>
    <p:extLst>
      <p:ext uri="{BB962C8B-B14F-4D97-AF65-F5344CB8AC3E}">
        <p14:creationId xmlns:p14="http://schemas.microsoft.com/office/powerpoint/2010/main" val="3765670717"/>
      </p:ext>
    </p:extLst>
  </p:cSld>
  <p:clrMapOvr>
    <a:masterClrMapping/>
  </p:clrMapOvr>
  <mc:AlternateContent xmlns:mc="http://schemas.openxmlformats.org/markup-compatibility/2006" xmlns:p14="http://schemas.microsoft.com/office/powerpoint/2010/main">
    <mc:Choice Requires="p14">
      <p:transition spd="slow" p14:dur="2000" advTm="83"/>
    </mc:Choice>
    <mc:Fallback xmlns="">
      <p:transition spd="slow" advTm="8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Abs. 4 InsO</a:t>
            </a:r>
          </a:p>
        </p:txBody>
      </p:sp>
      <p:sp>
        <p:nvSpPr>
          <p:cNvPr id="3" name="Inhaltsplatzhalter 2"/>
          <p:cNvSpPr>
            <a:spLocks noGrp="1"/>
          </p:cNvSpPr>
          <p:nvPr>
            <p:ph idx="1"/>
          </p:nvPr>
        </p:nvSpPr>
        <p:spPr>
          <a:xfrm>
            <a:off x="666000" y="1124830"/>
            <a:ext cx="8568000" cy="4932462"/>
          </a:xfrm>
        </p:spPr>
        <p:txBody>
          <a:bodyPr/>
          <a:lstStyle/>
          <a:p>
            <a:pPr marL="0" lvl="3" indent="0">
              <a:buNone/>
            </a:pPr>
            <a:r>
              <a:rPr lang="de-DE" b="1" dirty="0" smtClean="0"/>
              <a:t>Rechtsstellung des vorläufigen Insolvenzverwalters</a:t>
            </a:r>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18</a:t>
            </a:fld>
            <a:endParaRPr lang="en-GB"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1714202206"/>
              </p:ext>
            </p:extLst>
          </p:nvPr>
        </p:nvGraphicFramePr>
        <p:xfrm>
          <a:off x="938554" y="1988840"/>
          <a:ext cx="4014446" cy="4105436"/>
        </p:xfrm>
        <a:graphic>
          <a:graphicData uri="http://schemas.openxmlformats.org/drawingml/2006/table">
            <a:tbl>
              <a:tblPr firstRow="1" bandRow="1">
                <a:tableStyleId>{073A0DAA-6AF3-43AB-8588-CEC1D06C72B9}</a:tableStyleId>
              </a:tblPr>
              <a:tblGrid>
                <a:gridCol w="4014446"/>
              </a:tblGrid>
              <a:tr h="370840">
                <a:tc>
                  <a:txBody>
                    <a:bodyPr/>
                    <a:lstStyle/>
                    <a:p>
                      <a:pPr algn="ctr"/>
                      <a:r>
                        <a:rPr lang="de-DE" sz="1600" dirty="0" smtClean="0"/>
                        <a:t>starker</a:t>
                      </a:r>
                      <a:br>
                        <a:rPr lang="de-DE" sz="1600" dirty="0" smtClean="0"/>
                      </a:br>
                      <a:r>
                        <a:rPr lang="de-DE" sz="1600" dirty="0" smtClean="0"/>
                        <a:t>vorläufiger Insolvenzverwalter</a:t>
                      </a:r>
                      <a:endParaRPr lang="de-DE" sz="1600" dirty="0"/>
                    </a:p>
                  </a:txBody>
                  <a:tcPr/>
                </a:tc>
              </a:tr>
              <a:tr h="370840">
                <a:tc>
                  <a:txBody>
                    <a:bodyPr/>
                    <a:lstStyle/>
                    <a:p>
                      <a:pPr marL="285750" indent="-285750">
                        <a:buFont typeface="Wingdings" panose="05000000000000000000" pitchFamily="2" charset="2"/>
                        <a:buChar char="§"/>
                      </a:pPr>
                      <a:r>
                        <a:rPr lang="de-DE" sz="1400" dirty="0" smtClean="0"/>
                        <a:t>vorläufiger Insolvenzverwalter</a:t>
                      </a:r>
                      <a:r>
                        <a:rPr lang="de-DE" sz="1400" baseline="0" dirty="0" smtClean="0"/>
                        <a:t> mit Verfügungsbefugnis</a:t>
                      </a:r>
                      <a:endParaRPr lang="de-DE" sz="1400" dirty="0"/>
                    </a:p>
                  </a:txBody>
                  <a:tcPr/>
                </a:tc>
              </a:tr>
              <a:tr h="370840">
                <a:tc>
                  <a:txBody>
                    <a:bodyPr/>
                    <a:lstStyle/>
                    <a:p>
                      <a:pPr marL="285750" indent="-285750">
                        <a:buFont typeface="Wingdings" panose="05000000000000000000" pitchFamily="2" charset="2"/>
                        <a:buChar char="§"/>
                      </a:pPr>
                      <a:r>
                        <a:rPr lang="de-DE" sz="1400" dirty="0" smtClean="0"/>
                        <a:t>allgemeines Verfügungsverbot für Schuldner (§ 22 Abs. 1 InsO)</a:t>
                      </a:r>
                      <a:r>
                        <a:rPr lang="de-DE" sz="1400" baseline="0" dirty="0" smtClean="0"/>
                        <a:t> –  </a:t>
                      </a:r>
                      <a:r>
                        <a:rPr lang="de-DE" sz="1400" dirty="0" smtClean="0"/>
                        <a:t>Ausnahme</a:t>
                      </a:r>
                      <a:endParaRPr lang="de-DE" sz="1400" dirty="0"/>
                    </a:p>
                  </a:txBody>
                  <a:tcPr/>
                </a:tc>
              </a:tr>
              <a:tr h="508796">
                <a:tc>
                  <a:txBody>
                    <a:bodyPr/>
                    <a:lstStyle/>
                    <a:p>
                      <a:pPr marL="285750" indent="-285750">
                        <a:buFont typeface="Wingdings" panose="05000000000000000000" pitchFamily="2" charset="2"/>
                        <a:buChar char="§"/>
                      </a:pPr>
                      <a:r>
                        <a:rPr lang="de-DE" sz="1400" kern="1200" dirty="0" smtClean="0">
                          <a:solidFill>
                            <a:schemeClr val="dk1"/>
                          </a:solidFill>
                          <a:latin typeface="+mn-lt"/>
                          <a:ea typeface="+mn-ea"/>
                          <a:cs typeface="+mn-cs"/>
                        </a:rPr>
                        <a:t>Vermögensverwalter</a:t>
                      </a:r>
                      <a:r>
                        <a:rPr lang="de-DE" sz="1400" dirty="0" smtClean="0"/>
                        <a:t> i.S.v. § 34</a:t>
                      </a:r>
                      <a:r>
                        <a:rPr lang="de-DE" sz="1400" baseline="0" dirty="0" smtClean="0"/>
                        <a:t> Abs. 3 AO</a:t>
                      </a:r>
                      <a:endParaRPr lang="de-DE" sz="1400" dirty="0"/>
                    </a:p>
                  </a:txBody>
                  <a:tcPr/>
                </a:tc>
              </a:tr>
              <a:tr h="504056">
                <a:tc>
                  <a:txBody>
                    <a:bodyPr/>
                    <a:lstStyle/>
                    <a:p>
                      <a:pPr marL="285750" indent="-285750">
                        <a:buFont typeface="Wingdings" panose="05000000000000000000" pitchFamily="2" charset="2"/>
                        <a:buChar char="§"/>
                      </a:pPr>
                      <a:r>
                        <a:rPr lang="de-DE" sz="1400" dirty="0" smtClean="0"/>
                        <a:t>Bekanntgabeadressat für</a:t>
                      </a:r>
                      <a:r>
                        <a:rPr lang="de-DE" sz="1400" baseline="0" dirty="0" smtClean="0"/>
                        <a:t> </a:t>
                      </a:r>
                      <a:r>
                        <a:rPr lang="de-DE" sz="1400" dirty="0" smtClean="0"/>
                        <a:t>Steuerverwaltungsakte</a:t>
                      </a:r>
                      <a:endParaRPr lang="de-DE" sz="1400"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dirty="0" smtClean="0"/>
                        <a:t>Vergabe einer Massesteuernummer für</a:t>
                      </a:r>
                      <a:r>
                        <a:rPr lang="de-DE" sz="1400" baseline="0" dirty="0" smtClean="0"/>
                        <a:t> USt und LSt</a:t>
                      </a:r>
                      <a:endParaRPr lang="de-DE" sz="1400" dirty="0" smtClean="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dirty="0" smtClean="0"/>
                        <a:t>Fiktion von Masseverbindlichkeiten für alle vor</a:t>
                      </a:r>
                      <a:r>
                        <a:rPr lang="de-DE" sz="1400" baseline="0" dirty="0" smtClean="0"/>
                        <a:t> Eröffnung des Insolvenzverfahrens begründete </a:t>
                      </a:r>
                      <a:r>
                        <a:rPr lang="de-DE" sz="1400" dirty="0" smtClean="0"/>
                        <a:t>Verbindlichkeiten (§ 55</a:t>
                      </a:r>
                      <a:br>
                        <a:rPr lang="de-DE" sz="1400" dirty="0" smtClean="0"/>
                      </a:br>
                      <a:r>
                        <a:rPr lang="de-DE" sz="1400" dirty="0" smtClean="0"/>
                        <a:t>Abs. 2 InsO)</a:t>
                      </a:r>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723905686"/>
              </p:ext>
            </p:extLst>
          </p:nvPr>
        </p:nvGraphicFramePr>
        <p:xfrm>
          <a:off x="4953000" y="1988840"/>
          <a:ext cx="4014446" cy="4114800"/>
        </p:xfrm>
        <a:graphic>
          <a:graphicData uri="http://schemas.openxmlformats.org/drawingml/2006/table">
            <a:tbl>
              <a:tblPr firstRow="1" bandRow="1">
                <a:tableStyleId>{073A0DAA-6AF3-43AB-8588-CEC1D06C72B9}</a:tableStyleId>
              </a:tblPr>
              <a:tblGrid>
                <a:gridCol w="4014446"/>
              </a:tblGrid>
              <a:tr h="370840">
                <a:tc>
                  <a:txBody>
                    <a:bodyPr/>
                    <a:lstStyle/>
                    <a:p>
                      <a:pPr algn="ctr"/>
                      <a:r>
                        <a:rPr lang="de-DE" sz="1600" dirty="0" smtClean="0"/>
                        <a:t>schwacher</a:t>
                      </a:r>
                      <a:br>
                        <a:rPr lang="de-DE" sz="1600" dirty="0" smtClean="0"/>
                      </a:br>
                      <a:r>
                        <a:rPr lang="de-DE" sz="1600" dirty="0" smtClean="0"/>
                        <a:t>vorläufiger</a:t>
                      </a:r>
                      <a:r>
                        <a:rPr lang="de-DE" sz="1600" baseline="0" dirty="0" smtClean="0"/>
                        <a:t> </a:t>
                      </a:r>
                      <a:r>
                        <a:rPr lang="de-DE" sz="1600" dirty="0" smtClean="0"/>
                        <a:t>Insolvenzverwalter</a:t>
                      </a:r>
                      <a:endParaRPr lang="de-DE" sz="1600" dirty="0"/>
                    </a:p>
                  </a:txBody>
                  <a:tcPr/>
                </a:tc>
              </a:tr>
              <a:tr h="370840">
                <a:tc>
                  <a:txBody>
                    <a:bodyPr/>
                    <a:lstStyle/>
                    <a:p>
                      <a:pPr marL="285750" indent="-285750">
                        <a:buFont typeface="Wingdings" panose="05000000000000000000" pitchFamily="2" charset="2"/>
                        <a:buChar char="§"/>
                      </a:pPr>
                      <a:r>
                        <a:rPr lang="de-DE" sz="1400" dirty="0" smtClean="0"/>
                        <a:t>vorläufiger</a:t>
                      </a:r>
                      <a:r>
                        <a:rPr lang="de-DE" sz="1400" baseline="0" dirty="0" smtClean="0"/>
                        <a:t> Insolvenzverwalter ohne Verfügungsbefugnis</a:t>
                      </a:r>
                      <a:endParaRPr lang="de-DE" sz="1400" dirty="0"/>
                    </a:p>
                  </a:txBody>
                  <a:tcPr/>
                </a:tc>
              </a:tr>
              <a:tr h="370840">
                <a:tc>
                  <a:txBody>
                    <a:bodyPr/>
                    <a:lstStyle/>
                    <a:p>
                      <a:pPr marL="285750" indent="-285750">
                        <a:buFont typeface="Wingdings" panose="05000000000000000000" pitchFamily="2" charset="2"/>
                        <a:buChar char="§"/>
                      </a:pPr>
                      <a:r>
                        <a:rPr lang="de-DE" sz="1400" dirty="0" smtClean="0"/>
                        <a:t>kein allgemeines Verfügungsverbot für Schuldner (§ 22 Abs. 2 InsO) – Regel</a:t>
                      </a:r>
                      <a:r>
                        <a:rPr lang="de-DE" sz="1400" baseline="0" dirty="0" smtClean="0"/>
                        <a:t>fall</a:t>
                      </a:r>
                      <a:endParaRPr lang="de-DE" sz="1400" dirty="0"/>
                    </a:p>
                  </a:txBody>
                  <a:tcPr/>
                </a:tc>
              </a:tr>
              <a:tr h="370840">
                <a:tc>
                  <a:txBody>
                    <a:bodyPr/>
                    <a:lstStyle/>
                    <a:p>
                      <a:pPr marL="285750" indent="-285750">
                        <a:buFont typeface="Wingdings" panose="05000000000000000000" pitchFamily="2" charset="2"/>
                        <a:buChar char="§"/>
                      </a:pPr>
                      <a:r>
                        <a:rPr lang="de-DE" sz="1400" dirty="0" smtClean="0"/>
                        <a:t>kein Vermögensverw. i.S.v. § 34</a:t>
                      </a:r>
                      <a:r>
                        <a:rPr lang="de-DE" sz="1400" baseline="0" dirty="0" smtClean="0"/>
                        <a:t> Abs. 3 AO / kein Verfügungsberechtigter i.S.v. § 35 AO</a:t>
                      </a:r>
                      <a:endParaRPr lang="de-DE" sz="1400" dirty="0"/>
                    </a:p>
                  </a:txBody>
                  <a:tcPr/>
                </a:tc>
              </a:tr>
              <a:tr h="370840">
                <a:tc>
                  <a:txBody>
                    <a:bodyPr/>
                    <a:lstStyle/>
                    <a:p>
                      <a:pPr marL="285750" indent="-285750">
                        <a:buFont typeface="Wingdings" panose="05000000000000000000" pitchFamily="2" charset="2"/>
                        <a:buChar char="§"/>
                      </a:pPr>
                      <a:r>
                        <a:rPr lang="de-DE" sz="1400" dirty="0" smtClean="0"/>
                        <a:t>kein Bekanntgabeadressat</a:t>
                      </a:r>
                      <a:r>
                        <a:rPr lang="de-DE" sz="1400" baseline="0" dirty="0" smtClean="0"/>
                        <a:t> für Steuerverwaltungsakte</a:t>
                      </a:r>
                      <a:endParaRPr lang="de-DE" sz="1400" dirty="0"/>
                    </a:p>
                  </a:txBody>
                  <a:tcPr/>
                </a:tc>
              </a:tr>
              <a:tr h="370840">
                <a:tc>
                  <a:txBody>
                    <a:bodyPr/>
                    <a:lstStyle/>
                    <a:p>
                      <a:pPr marL="285750" indent="-285750">
                        <a:buFont typeface="Wingdings" panose="05000000000000000000" pitchFamily="2" charset="2"/>
                        <a:buChar char="§"/>
                      </a:pPr>
                      <a:r>
                        <a:rPr lang="de-DE" sz="1400" dirty="0" smtClean="0"/>
                        <a:t>keine</a:t>
                      </a:r>
                      <a:r>
                        <a:rPr lang="de-DE" sz="1400" baseline="0" dirty="0" smtClean="0"/>
                        <a:t> Vergabe einer Massesteuernummer für USt und LSt</a:t>
                      </a:r>
                      <a:endParaRPr lang="de-DE" sz="1400" dirty="0"/>
                    </a:p>
                  </a:txBody>
                  <a:tcPr/>
                </a:tc>
              </a:tr>
              <a:tr h="370840">
                <a:tc>
                  <a:txBody>
                    <a:bodyPr/>
                    <a:lstStyle/>
                    <a:p>
                      <a:pPr marL="285750" indent="-285750">
                        <a:buFont typeface="Wingdings" panose="05000000000000000000" pitchFamily="2" charset="2"/>
                        <a:buChar char="§"/>
                      </a:pPr>
                      <a:r>
                        <a:rPr lang="de-DE" sz="1400" dirty="0" smtClean="0"/>
                        <a:t>Fiktion von Masseverbindlichkeiten für vor Eröffnung</a:t>
                      </a:r>
                      <a:r>
                        <a:rPr lang="de-DE" sz="1400" baseline="0" dirty="0" smtClean="0"/>
                        <a:t> des Insolvenzverfahrens begründete </a:t>
                      </a:r>
                      <a:r>
                        <a:rPr lang="de-DE" sz="1400" dirty="0" smtClean="0"/>
                        <a:t>Verbindlichkeiten</a:t>
                      </a:r>
                      <a:r>
                        <a:rPr lang="de-DE" sz="1400" baseline="0" dirty="0" smtClean="0"/>
                        <a:t> aus dem Steuerschuldverhältnis (§ 55 Abs. 4 InsO)</a:t>
                      </a:r>
                      <a:endParaRPr lang="de-DE" sz="1400" dirty="0"/>
                    </a:p>
                  </a:txBody>
                  <a:tcPr/>
                </a:tc>
              </a:tr>
            </a:tbl>
          </a:graphicData>
        </a:graphic>
      </p:graphicFrame>
    </p:spTree>
    <p:extLst>
      <p:ext uri="{BB962C8B-B14F-4D97-AF65-F5344CB8AC3E}">
        <p14:creationId xmlns:p14="http://schemas.microsoft.com/office/powerpoint/2010/main" val="2724909948"/>
      </p:ext>
    </p:extLst>
  </p:cSld>
  <p:clrMapOvr>
    <a:masterClrMapping/>
  </p:clrMapOvr>
  <mc:AlternateContent xmlns:mc="http://schemas.openxmlformats.org/markup-compatibility/2006" xmlns:p14="http://schemas.microsoft.com/office/powerpoint/2010/main">
    <mc:Choice Requires="p14">
      <p:transition spd="slow" p14:dur="2000" advTm="30"/>
    </mc:Choice>
    <mc:Fallback xmlns="">
      <p:transition spd="slow" advTm="3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Abs.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a:t>Übertragung der Rechtsprechung des BFH auch auf den </a:t>
            </a:r>
            <a:r>
              <a:rPr lang="de-DE" dirty="0" smtClean="0"/>
              <a:t>schwachen </a:t>
            </a:r>
            <a:r>
              <a:rPr lang="de-DE" dirty="0"/>
              <a:t>vorläufigen </a:t>
            </a:r>
            <a:r>
              <a:rPr lang="de-DE" dirty="0" smtClean="0"/>
              <a:t>Insolvenzverwalter bei </a:t>
            </a:r>
            <a:r>
              <a:rPr lang="de-DE" dirty="0"/>
              <a:t>Soll-Besteuerung (Urt. v. 24.9.2014 – V R </a:t>
            </a:r>
            <a:r>
              <a:rPr lang="de-DE" dirty="0" smtClean="0"/>
              <a:t>48/13)</a:t>
            </a:r>
          </a:p>
          <a:p>
            <a:pPr lvl="3"/>
            <a:r>
              <a:rPr lang="de-DE" dirty="0" smtClean="0">
                <a:solidFill>
                  <a:srgbClr val="002878"/>
                </a:solidFill>
              </a:rPr>
              <a:t>Sachverhalt</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a:xfrm>
            <a:off x="3333600" y="6653246"/>
            <a:ext cx="5580000" cy="232138"/>
          </a:xfrm>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19</a:t>
            </a:fld>
            <a:endParaRPr lang="en-GB" dirty="0"/>
          </a:p>
        </p:txBody>
      </p:sp>
      <p:grpSp>
        <p:nvGrpSpPr>
          <p:cNvPr id="12" name="Gruppieren 11"/>
          <p:cNvGrpSpPr/>
          <p:nvPr/>
        </p:nvGrpSpPr>
        <p:grpSpPr>
          <a:xfrm>
            <a:off x="668524" y="2870550"/>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49" name="Text Box 92"/>
          <p:cNvSpPr txBox="1">
            <a:spLocks noChangeArrowheads="1"/>
          </p:cNvSpPr>
          <p:nvPr/>
        </p:nvSpPr>
        <p:spPr bwMode="gray">
          <a:xfrm>
            <a:off x="668524" y="3579953"/>
            <a:ext cx="908087" cy="606977"/>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Insolvenz-antrag</a:t>
            </a:r>
          </a:p>
        </p:txBody>
      </p:sp>
      <p:sp>
        <p:nvSpPr>
          <p:cNvPr id="53" name="Text Box 92"/>
          <p:cNvSpPr txBox="1">
            <a:spLocks noChangeArrowheads="1"/>
          </p:cNvSpPr>
          <p:nvPr/>
        </p:nvSpPr>
        <p:spPr bwMode="gray">
          <a:xfrm>
            <a:off x="3443784" y="4975447"/>
            <a:ext cx="2607402" cy="77542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Erbringung von Leistungen / Vereinnahmung von offenen Forderungen</a:t>
            </a:r>
          </a:p>
        </p:txBody>
      </p:sp>
      <p:sp>
        <p:nvSpPr>
          <p:cNvPr id="57" name="Text Box 92"/>
          <p:cNvSpPr txBox="1">
            <a:spLocks noChangeArrowheads="1"/>
          </p:cNvSpPr>
          <p:nvPr/>
        </p:nvSpPr>
        <p:spPr bwMode="gray">
          <a:xfrm>
            <a:off x="6821913" y="3579953"/>
            <a:ext cx="1045865" cy="686436"/>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Einstellung Geschäfts-betrieb</a:t>
            </a:r>
          </a:p>
          <a:p>
            <a:endParaRPr lang="de-DE" noProof="1">
              <a:solidFill>
                <a:srgbClr val="002878"/>
              </a:solidFill>
            </a:endParaRPr>
          </a:p>
        </p:txBody>
      </p:sp>
      <p:sp>
        <p:nvSpPr>
          <p:cNvPr id="68" name="Text Box 92"/>
          <p:cNvSpPr txBox="1">
            <a:spLocks noChangeArrowheads="1"/>
          </p:cNvSpPr>
          <p:nvPr/>
        </p:nvSpPr>
        <p:spPr bwMode="gray">
          <a:xfrm>
            <a:off x="1668478" y="3579953"/>
            <a:ext cx="1000819" cy="117431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Bestellung schwacher vorläufigerInsolvenz-verwalter</a:t>
            </a:r>
            <a:endParaRPr lang="de-DE" noProof="1">
              <a:solidFill>
                <a:srgbClr val="002878"/>
              </a:solidFill>
            </a:endParaRPr>
          </a:p>
          <a:p>
            <a:pPr marL="285750" indent="-285750">
              <a:buFont typeface="Wingdings" panose="05000000000000000000" pitchFamily="2" charset="2"/>
              <a:buChar char="Ø"/>
            </a:pPr>
            <a:endParaRPr lang="de-DE" noProof="1">
              <a:solidFill>
                <a:srgbClr val="002878"/>
              </a:solidFill>
            </a:endParaRPr>
          </a:p>
        </p:txBody>
      </p:sp>
      <p:sp>
        <p:nvSpPr>
          <p:cNvPr id="70" name="Text Box 92"/>
          <p:cNvSpPr txBox="1">
            <a:spLocks noChangeArrowheads="1"/>
          </p:cNvSpPr>
          <p:nvPr/>
        </p:nvSpPr>
        <p:spPr bwMode="gray">
          <a:xfrm>
            <a:off x="7993585" y="3579953"/>
            <a:ext cx="980649" cy="686436"/>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Eröffnung Insolvenz-verfahren</a:t>
            </a:r>
          </a:p>
          <a:p>
            <a:endParaRPr lang="de-DE" noProof="1">
              <a:solidFill>
                <a:srgbClr val="002878"/>
              </a:solidFill>
            </a:endParaRPr>
          </a:p>
        </p:txBody>
      </p:sp>
      <p:sp>
        <p:nvSpPr>
          <p:cNvPr id="71" name="Geschweifte Klammer rechts 70"/>
          <p:cNvSpPr/>
          <p:nvPr/>
        </p:nvSpPr>
        <p:spPr>
          <a:xfrm rot="5400000">
            <a:off x="4523577" y="1881878"/>
            <a:ext cx="447816" cy="3772946"/>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 Box 92"/>
          <p:cNvSpPr txBox="1">
            <a:spLocks noChangeArrowheads="1"/>
          </p:cNvSpPr>
          <p:nvPr/>
        </p:nvSpPr>
        <p:spPr bwMode="gray">
          <a:xfrm>
            <a:off x="3780420" y="4248413"/>
            <a:ext cx="1934130" cy="50585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Fortführung Geschäftsbetrieb</a:t>
            </a:r>
          </a:p>
        </p:txBody>
      </p:sp>
      <p:sp>
        <p:nvSpPr>
          <p:cNvPr id="7" name="Textfeld 6"/>
          <p:cNvSpPr txBox="1"/>
          <p:nvPr/>
        </p:nvSpPr>
        <p:spPr>
          <a:xfrm>
            <a:off x="748931" y="2332766"/>
            <a:ext cx="769817" cy="200055"/>
          </a:xfrm>
          <a:prstGeom prst="rect">
            <a:avLst/>
          </a:prstGeom>
          <a:noFill/>
        </p:spPr>
        <p:txBody>
          <a:bodyPr wrap="square" lIns="0" tIns="0" rIns="0" bIns="0" rtlCol="0">
            <a:spAutoFit/>
          </a:bodyPr>
          <a:lstStyle/>
          <a:p>
            <a:pPr lvl="0" algn="ctr"/>
            <a:r>
              <a:rPr lang="de-DE" sz="1300" b="1" dirty="0">
                <a:solidFill>
                  <a:srgbClr val="002878"/>
                </a:solidFill>
              </a:rPr>
              <a:t>6.10.2011</a:t>
            </a:r>
          </a:p>
        </p:txBody>
      </p:sp>
      <p:sp>
        <p:nvSpPr>
          <p:cNvPr id="50" name="Textfeld 49"/>
          <p:cNvSpPr txBox="1"/>
          <p:nvPr/>
        </p:nvSpPr>
        <p:spPr>
          <a:xfrm>
            <a:off x="1783978" y="2338015"/>
            <a:ext cx="769817" cy="200055"/>
          </a:xfrm>
          <a:prstGeom prst="rect">
            <a:avLst/>
          </a:prstGeom>
          <a:noFill/>
        </p:spPr>
        <p:txBody>
          <a:bodyPr wrap="square" lIns="0" tIns="0" rIns="0" bIns="0" rtlCol="0">
            <a:spAutoFit/>
          </a:bodyPr>
          <a:lstStyle/>
          <a:p>
            <a:pPr lvl="0" algn="ctr"/>
            <a:r>
              <a:rPr lang="de-DE" sz="1300" b="1" dirty="0" smtClean="0">
                <a:solidFill>
                  <a:srgbClr val="002878"/>
                </a:solidFill>
              </a:rPr>
              <a:t>7.10.2011</a:t>
            </a:r>
            <a:endParaRPr lang="de-DE" sz="1300" b="1" dirty="0">
              <a:solidFill>
                <a:srgbClr val="002878"/>
              </a:solidFill>
            </a:endParaRPr>
          </a:p>
        </p:txBody>
      </p:sp>
      <p:sp>
        <p:nvSpPr>
          <p:cNvPr id="51" name="Textfeld 50"/>
          <p:cNvSpPr txBox="1"/>
          <p:nvPr/>
        </p:nvSpPr>
        <p:spPr>
          <a:xfrm>
            <a:off x="6933266" y="2338014"/>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31.12.2011</a:t>
            </a:r>
            <a:endParaRPr lang="de-DE" sz="1300" b="1" dirty="0">
              <a:solidFill>
                <a:srgbClr val="002878"/>
              </a:solidFill>
            </a:endParaRPr>
          </a:p>
        </p:txBody>
      </p:sp>
      <p:sp>
        <p:nvSpPr>
          <p:cNvPr id="54" name="Textfeld 53"/>
          <p:cNvSpPr txBox="1"/>
          <p:nvPr/>
        </p:nvSpPr>
        <p:spPr>
          <a:xfrm>
            <a:off x="8072330" y="2332770"/>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1.1.2012</a:t>
            </a:r>
            <a:endParaRPr lang="de-DE" sz="1300" b="1" dirty="0">
              <a:solidFill>
                <a:srgbClr val="002878"/>
              </a:solidFill>
            </a:endParaRPr>
          </a:p>
        </p:txBody>
      </p:sp>
      <p:sp>
        <p:nvSpPr>
          <p:cNvPr id="55" name="Line 75"/>
          <p:cNvSpPr>
            <a:spLocks noChangeShapeType="1"/>
          </p:cNvSpPr>
          <p:nvPr/>
        </p:nvSpPr>
        <p:spPr bwMode="gray">
          <a:xfrm flipV="1">
            <a:off x="1133840" y="2532823"/>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6" name="Line 75"/>
          <p:cNvSpPr>
            <a:spLocks noChangeShapeType="1"/>
          </p:cNvSpPr>
          <p:nvPr/>
        </p:nvSpPr>
        <p:spPr bwMode="gray">
          <a:xfrm flipV="1">
            <a:off x="2158948" y="2538070"/>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8" name="Line 75"/>
          <p:cNvSpPr>
            <a:spLocks noChangeShapeType="1"/>
          </p:cNvSpPr>
          <p:nvPr/>
        </p:nvSpPr>
        <p:spPr bwMode="gray">
          <a:xfrm flipV="1">
            <a:off x="7344845" y="2532822"/>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9" name="Line 75"/>
          <p:cNvSpPr>
            <a:spLocks noChangeShapeType="1"/>
          </p:cNvSpPr>
          <p:nvPr/>
        </p:nvSpPr>
        <p:spPr bwMode="gray">
          <a:xfrm flipV="1">
            <a:off x="8503324" y="2532823"/>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Tree>
    <p:extLst>
      <p:ext uri="{BB962C8B-B14F-4D97-AF65-F5344CB8AC3E}">
        <p14:creationId xmlns:p14="http://schemas.microsoft.com/office/powerpoint/2010/main" val="1245562140"/>
      </p:ext>
    </p:extLst>
  </p:cSld>
  <p:clrMapOvr>
    <a:masterClrMapping/>
  </p:clrMapOvr>
  <mc:AlternateContent xmlns:mc="http://schemas.openxmlformats.org/markup-compatibility/2006" xmlns:p14="http://schemas.microsoft.com/office/powerpoint/2010/main">
    <mc:Choice Requires="p14">
      <p:transition spd="slow" p14:dur="2000" advTm="82"/>
    </mc:Choice>
    <mc:Fallback xmlns="">
      <p:transition spd="slow" advTm="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67404788"/>
              </p:ext>
            </p:extLst>
          </p:nvPr>
        </p:nvGraphicFramePr>
        <p:xfrm>
          <a:off x="666750" y="1412875"/>
          <a:ext cx="8567739" cy="1854600"/>
        </p:xfrm>
        <a:graphic>
          <a:graphicData uri="http://schemas.openxmlformats.org/drawingml/2006/table">
            <a:tbl>
              <a:tblPr>
                <a:tableStyleId>{2D5ABB26-0587-4C30-8999-92F81FD0307C}</a:tableStyleId>
              </a:tblPr>
              <a:tblGrid>
                <a:gridCol w="8030666"/>
                <a:gridCol w="537073"/>
              </a:tblGrid>
              <a:tr h="339082">
                <a:tc>
                  <a:txBody>
                    <a:bodyPr/>
                    <a:lstStyle/>
                    <a:p>
                      <a:pPr defTabSz="720000"/>
                      <a:r>
                        <a:rPr lang="de-DE" sz="1300" b="1" dirty="0" smtClean="0">
                          <a:solidFill>
                            <a:schemeClr val="tx1"/>
                          </a:solidFill>
                        </a:rPr>
                        <a:t>Grundlagen</a:t>
                      </a:r>
                      <a:endParaRPr lang="de-DE" sz="1300" b="1" dirty="0">
                        <a:solidFill>
                          <a:schemeClr val="tx1"/>
                        </a:solidFill>
                      </a:endParaRPr>
                    </a:p>
                  </a:txBody>
                  <a:tcPr marL="0" marR="72000" marT="180000" marB="36000" anchor="b">
                    <a:lnB w="6350" cap="flat" cmpd="sng" algn="ctr">
                      <a:solidFill>
                        <a:schemeClr val="tx1"/>
                      </a:solidFill>
                      <a:prstDash val="dot"/>
                      <a:round/>
                      <a:headEnd type="none" w="med" len="med"/>
                      <a:tailEnd type="none" w="med" len="med"/>
                    </a:lnB>
                    <a:noFill/>
                  </a:tcPr>
                </a:tc>
                <a:tc>
                  <a:txBody>
                    <a:bodyPr/>
                    <a:lstStyle/>
                    <a:p>
                      <a:pPr algn="r"/>
                      <a:endParaRPr lang="de-DE" sz="1300" b="1" dirty="0"/>
                    </a:p>
                  </a:txBody>
                  <a:tcPr marL="0" marR="0" marT="180000" marB="36000" anchor="b">
                    <a:lnB w="6350" cap="flat" cmpd="sng" algn="ctr">
                      <a:solidFill>
                        <a:schemeClr val="tx1"/>
                      </a:solidFill>
                      <a:prstDash val="dot"/>
                      <a:round/>
                      <a:headEnd type="none" w="med" len="med"/>
                      <a:tailEnd type="none" w="med" len="med"/>
                    </a:lnB>
                    <a:solidFill>
                      <a:schemeClr val="bg1"/>
                    </a:solidFill>
                  </a:tcPr>
                </a:tc>
              </a:tr>
              <a:tr h="339082">
                <a:tc>
                  <a:txBody>
                    <a:bodyPr/>
                    <a:lstStyle/>
                    <a:p>
                      <a:pPr defTabSz="720000"/>
                      <a:r>
                        <a:rPr lang="de-DE" sz="1300" b="1" dirty="0" smtClean="0"/>
                        <a:t>Umsatzsteuer im vorläufigen Insolvenzver</a:t>
                      </a:r>
                      <a:r>
                        <a:rPr lang="de-DE" sz="1300" b="1" kern="1200" dirty="0" smtClean="0">
                          <a:solidFill>
                            <a:schemeClr val="tx1"/>
                          </a:solidFill>
                          <a:latin typeface="+mn-lt"/>
                          <a:ea typeface="+mn-ea"/>
                          <a:cs typeface="+mn-cs"/>
                        </a:rPr>
                        <a:t>fahren –</a:t>
                      </a:r>
                      <a:r>
                        <a:rPr lang="de-DE" sz="1300" b="1" kern="1200" dirty="0">
                          <a:solidFill>
                            <a:schemeClr val="tx1"/>
                          </a:solidFill>
                          <a:latin typeface="+mn-lt"/>
                          <a:ea typeface="+mn-ea"/>
                          <a:cs typeface="+mn-cs"/>
                        </a:rPr>
                        <a:t> </a:t>
                      </a:r>
                      <a:r>
                        <a:rPr lang="de-DE" sz="1300" b="1" kern="1200" dirty="0" smtClean="0">
                          <a:solidFill>
                            <a:schemeClr val="tx1"/>
                          </a:solidFill>
                          <a:latin typeface="+mn-lt"/>
                          <a:ea typeface="+mn-ea"/>
                          <a:cs typeface="+mn-cs"/>
                        </a:rPr>
                        <a:t>Entwicklungen zu § 55 Abs. 4 InsO</a:t>
                      </a: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353559">
                <a:tc>
                  <a:txBody>
                    <a:bodyPr/>
                    <a:lstStyle/>
                    <a:p>
                      <a:pPr marL="0" algn="l" defTabSz="720000" rtl="0" eaLnBrk="1" latinLnBrk="0" hangingPunct="1"/>
                      <a:r>
                        <a:rPr lang="de-DE" sz="1300" b="1" kern="1200" dirty="0" smtClean="0">
                          <a:solidFill>
                            <a:schemeClr val="tx1"/>
                          </a:solidFill>
                          <a:latin typeface="+mn-lt"/>
                          <a:ea typeface="+mn-ea"/>
                          <a:cs typeface="+mn-cs"/>
                        </a:rPr>
                        <a:t>Umsatzsteuerliche Organschaft in der Insolvenz</a:t>
                      </a:r>
                      <a:endParaRPr lang="de-DE" sz="1300" b="1" kern="1200" dirty="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501303">
                <a:tc>
                  <a:txBody>
                    <a:bodyPr/>
                    <a:lstStyle/>
                    <a:p>
                      <a:pPr marL="0" algn="l" defTabSz="720000" rtl="0" eaLnBrk="1" latinLnBrk="0" hangingPunct="1"/>
                      <a:r>
                        <a:rPr lang="de-DE" sz="1300" b="1" kern="1200" baseline="0" dirty="0" smtClean="0">
                          <a:solidFill>
                            <a:schemeClr val="tx1"/>
                          </a:solidFill>
                          <a:latin typeface="+mn-lt"/>
                          <a:ea typeface="+mn-ea"/>
                          <a:cs typeface="+mn-cs"/>
                        </a:rPr>
                        <a:t>Berichtigung von Rechnungen mit unrichtigem oder unberechtigtem Umsatzsteuerausweis in der Insolvenz</a:t>
                      </a:r>
                      <a:endParaRPr lang="de-DE" sz="1300" b="1" kern="1200" dirty="0" smtClean="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bl>
          </a:graphicData>
        </a:graphic>
      </p:graphicFrame>
      <p:sp>
        <p:nvSpPr>
          <p:cNvPr id="4" name="Datumsplatzhalter 3"/>
          <p:cNvSpPr>
            <a:spLocks noGrp="1"/>
          </p:cNvSpPr>
          <p:nvPr>
            <p:ph type="dt" sz="half" idx="10"/>
          </p:nvPr>
        </p:nvSpPr>
        <p:spPr/>
        <p:txBody>
          <a:bodyPr/>
          <a:lstStyle/>
          <a:p>
            <a:r>
              <a:rPr lang="de-DE" dirty="0" smtClean="0"/>
              <a:t>Vorname Name, Datum</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2</a:t>
            </a:fld>
            <a:endParaRPr lang="de-DE" dirty="0"/>
          </a:p>
        </p:txBody>
      </p:sp>
    </p:spTree>
    <p:extLst>
      <p:ext uri="{BB962C8B-B14F-4D97-AF65-F5344CB8AC3E}">
        <p14:creationId xmlns:p14="http://schemas.microsoft.com/office/powerpoint/2010/main" val="3964028585"/>
      </p:ext>
    </p:extLst>
  </p:cSld>
  <p:clrMapOvr>
    <a:masterClrMapping/>
  </p:clrMapOvr>
  <mc:AlternateContent xmlns:mc="http://schemas.openxmlformats.org/markup-compatibility/2006" xmlns:p14="http://schemas.microsoft.com/office/powerpoint/2010/main">
    <mc:Choice Requires="p14">
      <p:transition spd="slow" p14:dur="2000" advTm="116"/>
    </mc:Choice>
    <mc:Fallback xmlns="">
      <p:transition spd="slow" advTm="11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a:t>Übertragung der Rechtsprechung des BFH auch auf den </a:t>
            </a:r>
            <a:r>
              <a:rPr lang="de-DE" dirty="0" smtClean="0"/>
              <a:t>schwachen </a:t>
            </a:r>
            <a:r>
              <a:rPr lang="de-DE" dirty="0"/>
              <a:t>vorläufigen Insolvenzverwalter </a:t>
            </a:r>
            <a:r>
              <a:rPr lang="de-DE" dirty="0" smtClean="0"/>
              <a:t>bei </a:t>
            </a:r>
            <a:r>
              <a:rPr lang="de-DE" dirty="0"/>
              <a:t>Soll-Besteuerung (Urt. v. 24.9.2014 – V R 48/13</a:t>
            </a:r>
            <a:r>
              <a:rPr lang="de-DE" dirty="0" smtClean="0"/>
              <a:t>)</a:t>
            </a:r>
            <a:endParaRPr lang="de-DE" dirty="0"/>
          </a:p>
          <a:p>
            <a:pPr lvl="3" indent="-288000"/>
            <a:r>
              <a:rPr lang="de-DE" dirty="0">
                <a:solidFill>
                  <a:srgbClr val="002878"/>
                </a:solidFill>
              </a:rPr>
              <a:t>Lösung nach </a:t>
            </a:r>
            <a:r>
              <a:rPr lang="de-DE" dirty="0" smtClean="0">
                <a:solidFill>
                  <a:srgbClr val="002878"/>
                </a:solidFill>
              </a:rPr>
              <a:t>BFH (1/2):</a:t>
            </a:r>
          </a:p>
          <a:p>
            <a:pPr lvl="4" indent="-288000"/>
            <a:r>
              <a:rPr lang="de-DE" dirty="0" smtClean="0">
                <a:solidFill>
                  <a:srgbClr val="002878"/>
                </a:solidFill>
              </a:rPr>
              <a:t>§ 55 Abs. 4 InsO gilt nur für Verbindlichkeiten, die im Rahmen der für den vorläufigen Verwalter bestehenden rechtlichen Befugnisse begründet werden, z.B. Forderungs-einzug (anders noch BMF-Schreiben </a:t>
            </a:r>
            <a:r>
              <a:rPr lang="de-DE" dirty="0">
                <a:solidFill>
                  <a:srgbClr val="002878"/>
                </a:solidFill>
              </a:rPr>
              <a:t>v. 17.1.2012, BStBl. I 2012, </a:t>
            </a:r>
            <a:r>
              <a:rPr lang="de-DE" dirty="0" smtClean="0">
                <a:solidFill>
                  <a:srgbClr val="002878"/>
                </a:solidFill>
              </a:rPr>
              <a:t>120, wonach die Leis-</a:t>
            </a:r>
            <a:r>
              <a:rPr lang="de-DE" dirty="0" err="1" smtClean="0">
                <a:solidFill>
                  <a:srgbClr val="002878"/>
                </a:solidFill>
              </a:rPr>
              <a:t>tungserbringung</a:t>
            </a:r>
            <a:r>
              <a:rPr lang="de-DE" dirty="0" smtClean="0">
                <a:solidFill>
                  <a:srgbClr val="002878"/>
                </a:solidFill>
              </a:rPr>
              <a:t> nach Bestellung des vorläufigen Verwalters entscheidend war, d.h. ohne ausdrücklichen Widerspruch des vorläufigen Verwalters)</a:t>
            </a:r>
          </a:p>
          <a:p>
            <a:pPr lvl="4" indent="-288000"/>
            <a:r>
              <a:rPr lang="de-DE" dirty="0" smtClean="0">
                <a:solidFill>
                  <a:srgbClr val="002878"/>
                </a:solidFill>
              </a:rPr>
              <a:t>Sofern das Insolvenzgericht einen schwachen vorläufigen Verwalter bestellt, der zum Forderungseinzug berechtigt ist, und den Leistungsempfängern Zahlung an Insolvenz-schuldner </a:t>
            </a:r>
            <a:r>
              <a:rPr lang="de-DE" dirty="0">
                <a:solidFill>
                  <a:srgbClr val="002878"/>
                </a:solidFill>
              </a:rPr>
              <a:t>verbietet, </a:t>
            </a:r>
            <a:r>
              <a:rPr lang="de-DE" dirty="0" smtClean="0">
                <a:solidFill>
                  <a:srgbClr val="002878"/>
                </a:solidFill>
              </a:rPr>
              <a:t>werden die Entgelte eine logische Sekunde vor Bestellung des vorläufigen Verwalters uneinbringlich i.S.v. § 17 Abs. 2 Nr. 1 Satz 1 UStG (erste Berichtigung)</a:t>
            </a:r>
          </a:p>
          <a:p>
            <a:pPr lvl="4" indent="-288000"/>
            <a:r>
              <a:rPr lang="de-DE" dirty="0" smtClean="0">
                <a:solidFill>
                  <a:srgbClr val="002878"/>
                </a:solidFill>
              </a:rPr>
              <a:t>Mit Vereinnahmung des Entgelts kommt es zur Neubegründung der Umsatzsteuer als Masseverbindlichkeit, § 17 Abs. 2 Nr. 1 Satz 2 UStG (zweite Berichtigung)</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20</a:t>
            </a:fld>
            <a:endParaRPr lang="en-GB" dirty="0"/>
          </a:p>
        </p:txBody>
      </p:sp>
    </p:spTree>
    <p:extLst>
      <p:ext uri="{BB962C8B-B14F-4D97-AF65-F5344CB8AC3E}">
        <p14:creationId xmlns:p14="http://schemas.microsoft.com/office/powerpoint/2010/main" val="1442370306"/>
      </p:ext>
    </p:extLst>
  </p:cSld>
  <p:clrMapOvr>
    <a:masterClrMapping/>
  </p:clrMapOvr>
  <mc:AlternateContent xmlns:mc="http://schemas.openxmlformats.org/markup-compatibility/2006" xmlns:p14="http://schemas.microsoft.com/office/powerpoint/2010/main">
    <mc:Choice Requires="p14">
      <p:transition spd="slow" p14:dur="2000" advTm="40"/>
    </mc:Choice>
    <mc:Fallback xmlns="">
      <p:transition spd="slow" advTm="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a:t>Übertragung der Rechtsprechung des BFH auch auf den </a:t>
            </a:r>
            <a:r>
              <a:rPr lang="de-DE" dirty="0" smtClean="0"/>
              <a:t>schwachen </a:t>
            </a:r>
            <a:r>
              <a:rPr lang="de-DE" dirty="0"/>
              <a:t>vorläufigen </a:t>
            </a:r>
            <a:r>
              <a:rPr lang="de-DE" dirty="0" smtClean="0"/>
              <a:t>Insolvenzverwalter bei </a:t>
            </a:r>
            <a:r>
              <a:rPr lang="de-DE" dirty="0"/>
              <a:t>Soll-Besteuerung (Urt. v. 24.9.2014 – V R 48/13</a:t>
            </a:r>
            <a:r>
              <a:rPr lang="de-DE" dirty="0" smtClean="0"/>
              <a:t>)</a:t>
            </a:r>
            <a:endParaRPr lang="de-DE" dirty="0"/>
          </a:p>
          <a:p>
            <a:pPr lvl="3" indent="-288000"/>
            <a:r>
              <a:rPr lang="de-DE" dirty="0">
                <a:solidFill>
                  <a:srgbClr val="002878"/>
                </a:solidFill>
              </a:rPr>
              <a:t>Lösung nach </a:t>
            </a:r>
            <a:r>
              <a:rPr lang="de-DE" dirty="0" smtClean="0">
                <a:solidFill>
                  <a:srgbClr val="002878"/>
                </a:solidFill>
              </a:rPr>
              <a:t>BFH (2/2):</a:t>
            </a:r>
          </a:p>
          <a:p>
            <a:pPr lvl="4" indent="-288000"/>
            <a:r>
              <a:rPr lang="de-DE" dirty="0" smtClean="0">
                <a:solidFill>
                  <a:srgbClr val="002878"/>
                </a:solidFill>
              </a:rPr>
              <a:t>§ </a:t>
            </a:r>
            <a:r>
              <a:rPr lang="de-DE" dirty="0">
                <a:solidFill>
                  <a:srgbClr val="002878"/>
                </a:solidFill>
              </a:rPr>
              <a:t>55 Abs. 4 InsO </a:t>
            </a:r>
            <a:r>
              <a:rPr lang="de-DE" dirty="0" smtClean="0">
                <a:solidFill>
                  <a:srgbClr val="002878"/>
                </a:solidFill>
              </a:rPr>
              <a:t>erfasst auch Umsatzsteuerforderungen aufgrund von </a:t>
            </a:r>
            <a:r>
              <a:rPr lang="de-DE" dirty="0" err="1" smtClean="0">
                <a:solidFill>
                  <a:srgbClr val="002878"/>
                </a:solidFill>
              </a:rPr>
              <a:t>Ausgangsleis-tungen</a:t>
            </a:r>
            <a:r>
              <a:rPr lang="de-DE" dirty="0" smtClean="0">
                <a:solidFill>
                  <a:srgbClr val="002878"/>
                </a:solidFill>
              </a:rPr>
              <a:t>, die nach </a:t>
            </a:r>
            <a:r>
              <a:rPr lang="de-DE" dirty="0">
                <a:solidFill>
                  <a:srgbClr val="002878"/>
                </a:solidFill>
              </a:rPr>
              <a:t>Bestellung </a:t>
            </a:r>
            <a:r>
              <a:rPr lang="de-DE" dirty="0" smtClean="0">
                <a:solidFill>
                  <a:srgbClr val="002878"/>
                </a:solidFill>
              </a:rPr>
              <a:t>eines schwachen vorläufigen </a:t>
            </a:r>
            <a:r>
              <a:rPr lang="de-DE" dirty="0">
                <a:solidFill>
                  <a:srgbClr val="002878"/>
                </a:solidFill>
              </a:rPr>
              <a:t>Insolvenzverwalters erbracht </a:t>
            </a:r>
            <a:r>
              <a:rPr lang="de-DE" dirty="0" smtClean="0">
                <a:solidFill>
                  <a:srgbClr val="002878"/>
                </a:solidFill>
              </a:rPr>
              <a:t>werden, auch insoweit Vereinnahmung maßgeblich </a:t>
            </a:r>
          </a:p>
          <a:p>
            <a:pPr lvl="4" indent="-288000"/>
            <a:r>
              <a:rPr lang="de-DE" dirty="0" smtClean="0">
                <a:solidFill>
                  <a:srgbClr val="002878"/>
                </a:solidFill>
              </a:rPr>
              <a:t>Nicht </a:t>
            </a:r>
            <a:r>
              <a:rPr lang="de-DE" dirty="0">
                <a:solidFill>
                  <a:srgbClr val="002878"/>
                </a:solidFill>
              </a:rPr>
              <a:t>erfasst: </a:t>
            </a:r>
          </a:p>
          <a:p>
            <a:pPr lvl="5" indent="-288000"/>
            <a:r>
              <a:rPr lang="de-DE" dirty="0">
                <a:solidFill>
                  <a:srgbClr val="002878"/>
                </a:solidFill>
              </a:rPr>
              <a:t>Berichtigungsansprüche aus § 15a UStG, da nicht durch </a:t>
            </a:r>
            <a:r>
              <a:rPr lang="de-DE" dirty="0" smtClean="0">
                <a:solidFill>
                  <a:srgbClr val="002878"/>
                </a:solidFill>
              </a:rPr>
              <a:t>Forderungseinzug begründet</a:t>
            </a:r>
            <a:endParaRPr lang="de-DE" dirty="0">
              <a:solidFill>
                <a:srgbClr val="002878"/>
              </a:solidFill>
            </a:endParaRPr>
          </a:p>
          <a:p>
            <a:pPr lvl="5" indent="-288000"/>
            <a:r>
              <a:rPr lang="de-DE" dirty="0">
                <a:solidFill>
                  <a:srgbClr val="002878"/>
                </a:solidFill>
              </a:rPr>
              <a:t>Vereinnahmung von Entgelten für Leistungen aus dem Insolvenzeröffnungsverfahren nach Insolvenzeröffnung, da dann Masseverbindlichkeit nach § 55 Abs. 1 Nr. 1 </a:t>
            </a:r>
            <a:r>
              <a:rPr lang="de-DE" dirty="0" smtClean="0">
                <a:solidFill>
                  <a:srgbClr val="002878"/>
                </a:solidFill>
              </a:rPr>
              <a:t>InsO</a:t>
            </a:r>
          </a:p>
          <a:p>
            <a:pPr lvl="4" indent="-288000"/>
            <a:r>
              <a:rPr lang="de-DE" dirty="0" smtClean="0">
                <a:solidFill>
                  <a:srgbClr val="002878"/>
                </a:solidFill>
              </a:rPr>
              <a:t>Außerdem: Berichtigung der Vorsteuer für nicht bezahlte Eingangsleistungen vor Bestellung des vorläufigen </a:t>
            </a:r>
            <a:r>
              <a:rPr lang="de-DE" dirty="0">
                <a:solidFill>
                  <a:srgbClr val="002878"/>
                </a:solidFill>
              </a:rPr>
              <a:t>V</a:t>
            </a:r>
            <a:r>
              <a:rPr lang="de-DE" dirty="0" smtClean="0">
                <a:solidFill>
                  <a:srgbClr val="002878"/>
                </a:solidFill>
              </a:rPr>
              <a:t>erwalters sowie Eingangsleistungen nach Bestellung des vorläufigen Verwalters, die bis zur Eröffnung des Verfahrens nicht bezahlt werden</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21</a:t>
            </a:fld>
            <a:endParaRPr lang="en-GB" dirty="0"/>
          </a:p>
        </p:txBody>
      </p:sp>
    </p:spTree>
    <p:extLst>
      <p:ext uri="{BB962C8B-B14F-4D97-AF65-F5344CB8AC3E}">
        <p14:creationId xmlns:p14="http://schemas.microsoft.com/office/powerpoint/2010/main" val="1610228296"/>
      </p:ext>
    </p:extLst>
  </p:cSld>
  <p:clrMapOvr>
    <a:masterClrMapping/>
  </p:clrMapOvr>
  <mc:AlternateContent xmlns:mc="http://schemas.openxmlformats.org/markup-compatibility/2006" xmlns:p14="http://schemas.microsoft.com/office/powerpoint/2010/main">
    <mc:Choice Requires="p14">
      <p:transition spd="slow" p14:dur="2000" advTm="97"/>
    </mc:Choice>
    <mc:Fallback xmlns="">
      <p:transition spd="slow" advTm="9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a:t>Übertragung der Rechtsprechung des BFH auch auf den </a:t>
            </a:r>
            <a:r>
              <a:rPr lang="de-DE" dirty="0" smtClean="0"/>
              <a:t>schwachen </a:t>
            </a:r>
            <a:r>
              <a:rPr lang="de-DE" dirty="0"/>
              <a:t>vorläufigen Insolvenzverwalter in der Soll-Besteuerung (Urt. v. 24.9.2014 – V R </a:t>
            </a:r>
            <a:r>
              <a:rPr lang="de-DE" dirty="0" smtClean="0"/>
              <a:t>48/13)</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22</a:t>
            </a:fld>
            <a:endParaRPr lang="en-GB" dirty="0"/>
          </a:p>
        </p:txBody>
      </p:sp>
      <p:grpSp>
        <p:nvGrpSpPr>
          <p:cNvPr id="12" name="Gruppieren 11"/>
          <p:cNvGrpSpPr/>
          <p:nvPr/>
        </p:nvGrpSpPr>
        <p:grpSpPr>
          <a:xfrm>
            <a:off x="689563" y="3891313"/>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3116423" y="2390917"/>
            <a:ext cx="0" cy="150039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5942542" y="2390917"/>
            <a:ext cx="0" cy="151618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52739"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8738474" y="4406761"/>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596489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9" name="Text Box 92"/>
          <p:cNvSpPr txBox="1">
            <a:spLocks noChangeArrowheads="1"/>
          </p:cNvSpPr>
          <p:nvPr/>
        </p:nvSpPr>
        <p:spPr bwMode="gray">
          <a:xfrm>
            <a:off x="416497" y="4524762"/>
            <a:ext cx="1693872" cy="164694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Erbringung der Leistung</a:t>
            </a:r>
          </a:p>
          <a:p>
            <a:pPr marL="285750" indent="-285750">
              <a:buFont typeface="Wingdings" panose="05000000000000000000" pitchFamily="2" charset="2"/>
              <a:buChar char="Ø"/>
            </a:pPr>
            <a:r>
              <a:rPr lang="de-DE" noProof="1" smtClean="0">
                <a:solidFill>
                  <a:srgbClr val="002878"/>
                </a:solidFill>
              </a:rPr>
              <a:t>Entstehung der Umsatzsteuer</a:t>
            </a:r>
            <a:endParaRPr lang="de-DE" noProof="1">
              <a:solidFill>
                <a:srgbClr val="002878"/>
              </a:solidFill>
            </a:endParaRPr>
          </a:p>
        </p:txBody>
      </p:sp>
      <p:sp>
        <p:nvSpPr>
          <p:cNvPr id="50" name="Line 93"/>
          <p:cNvSpPr>
            <a:spLocks noChangeShapeType="1"/>
          </p:cNvSpPr>
          <p:nvPr/>
        </p:nvSpPr>
        <p:spPr bwMode="gray">
          <a:xfrm flipV="1">
            <a:off x="3116423"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565066" y="2544059"/>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428349" y="2544059"/>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51" name="Abgerundetes Rechteck 50"/>
          <p:cNvSpPr/>
          <p:nvPr/>
        </p:nvSpPr>
        <p:spPr>
          <a:xfrm>
            <a:off x="3565066" y="3151822"/>
            <a:ext cx="1944000" cy="5400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Masseverbindlichkeit</a:t>
            </a:r>
          </a:p>
        </p:txBody>
      </p:sp>
      <p:sp>
        <p:nvSpPr>
          <p:cNvPr id="53" name="Text Box 92"/>
          <p:cNvSpPr txBox="1">
            <a:spLocks noChangeArrowheads="1"/>
          </p:cNvSpPr>
          <p:nvPr/>
        </p:nvSpPr>
        <p:spPr bwMode="gray">
          <a:xfrm>
            <a:off x="2179987" y="4524762"/>
            <a:ext cx="1903500" cy="1647332"/>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Bestellung vorläufiger Insolvenzverwalter</a:t>
            </a:r>
          </a:p>
          <a:p>
            <a:pPr marL="285750" indent="-285750">
              <a:buFont typeface="Wingdings" panose="05000000000000000000" pitchFamily="2" charset="2"/>
              <a:buChar char="Ø"/>
            </a:pPr>
            <a:r>
              <a:rPr lang="de-DE" noProof="1" smtClean="0">
                <a:solidFill>
                  <a:srgbClr val="002878"/>
                </a:solidFill>
              </a:rPr>
              <a:t>Erste </a:t>
            </a:r>
            <a:r>
              <a:rPr lang="de-DE" noProof="1">
                <a:solidFill>
                  <a:srgbClr val="002878"/>
                </a:solidFill>
              </a:rPr>
              <a:t>Berichtigung nach § 17 Abs. 2 </a:t>
            </a:r>
            <a:r>
              <a:rPr lang="de-DE" noProof="1" smtClean="0">
                <a:solidFill>
                  <a:srgbClr val="002878"/>
                </a:solidFill>
              </a:rPr>
              <a:t> Nr</a:t>
            </a:r>
            <a:r>
              <a:rPr lang="de-DE" noProof="1">
                <a:solidFill>
                  <a:srgbClr val="002878"/>
                </a:solidFill>
              </a:rPr>
              <a:t>. 1 Satz 1 </a:t>
            </a:r>
            <a:r>
              <a:rPr lang="de-DE" noProof="1" smtClean="0">
                <a:solidFill>
                  <a:srgbClr val="002878"/>
                </a:solidFill>
              </a:rPr>
              <a:t>UStG</a:t>
            </a:r>
            <a:endParaRPr lang="de-DE" noProof="1">
              <a:solidFill>
                <a:srgbClr val="002878"/>
              </a:solidFill>
            </a:endParaRPr>
          </a:p>
          <a:p>
            <a:pPr marL="285750" indent="-285750">
              <a:buFont typeface="Wingdings" panose="05000000000000000000" pitchFamily="2" charset="2"/>
              <a:buChar char="Ø"/>
            </a:pPr>
            <a:endParaRPr lang="de-DE" noProof="1">
              <a:solidFill>
                <a:srgbClr val="002878"/>
              </a:solidFill>
            </a:endParaRPr>
          </a:p>
        </p:txBody>
      </p:sp>
      <p:sp>
        <p:nvSpPr>
          <p:cNvPr id="57" name="Text Box 92"/>
          <p:cNvSpPr txBox="1">
            <a:spLocks noChangeArrowheads="1"/>
          </p:cNvSpPr>
          <p:nvPr/>
        </p:nvSpPr>
        <p:spPr bwMode="gray">
          <a:xfrm>
            <a:off x="4144545" y="4529729"/>
            <a:ext cx="1807519" cy="164236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endParaRPr lang="de-DE" noProof="1" smtClean="0">
              <a:solidFill>
                <a:srgbClr val="002878"/>
              </a:solidFill>
            </a:endParaRPr>
          </a:p>
          <a:p>
            <a:r>
              <a:rPr lang="de-DE" noProof="1" smtClean="0">
                <a:solidFill>
                  <a:srgbClr val="002878"/>
                </a:solidFill>
              </a:rPr>
              <a:t>Vereinnahmung des Entgelts</a:t>
            </a:r>
          </a:p>
          <a:p>
            <a:pPr marL="285750" indent="-285750">
              <a:buFont typeface="Wingdings" panose="05000000000000000000" pitchFamily="2" charset="2"/>
              <a:buChar char="Ø"/>
            </a:pPr>
            <a:r>
              <a:rPr lang="de-DE" noProof="1" smtClean="0">
                <a:solidFill>
                  <a:srgbClr val="002878"/>
                </a:solidFill>
              </a:rPr>
              <a:t>Zweite Berichtigung nach § 17 Abs. 2 Nr. 1 Satz 2 UStG</a:t>
            </a:r>
          </a:p>
          <a:p>
            <a:pPr marL="285750" indent="-285750">
              <a:buFont typeface="Wingdings" panose="05000000000000000000" pitchFamily="2" charset="2"/>
              <a:buChar char="Ø"/>
            </a:pPr>
            <a:endParaRPr lang="de-DE" noProof="1">
              <a:solidFill>
                <a:srgbClr val="002878"/>
              </a:solidFill>
            </a:endParaRPr>
          </a:p>
        </p:txBody>
      </p:sp>
      <p:sp>
        <p:nvSpPr>
          <p:cNvPr id="59" name="Abgerundetes Rechteck 58"/>
          <p:cNvSpPr/>
          <p:nvPr/>
        </p:nvSpPr>
        <p:spPr>
          <a:xfrm>
            <a:off x="1077788" y="3130637"/>
            <a:ext cx="1795883" cy="54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prstClr val="white"/>
                </a:solidFill>
              </a:rPr>
              <a:t>Insolvenzforderung</a:t>
            </a:r>
          </a:p>
        </p:txBody>
      </p:sp>
      <p:cxnSp>
        <p:nvCxnSpPr>
          <p:cNvPr id="60" name="Gerade Verbindung mit Pfeil 59"/>
          <p:cNvCxnSpPr/>
          <p:nvPr/>
        </p:nvCxnSpPr>
        <p:spPr>
          <a:xfrm flipV="1">
            <a:off x="1352600"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V="1">
            <a:off x="3116796"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V="1">
            <a:off x="5061012" y="4293096"/>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2233727"/>
      </p:ext>
    </p:extLst>
  </p:cSld>
  <p:clrMapOvr>
    <a:masterClrMapping/>
  </p:clrMapOvr>
  <mc:AlternateContent xmlns:mc="http://schemas.openxmlformats.org/markup-compatibility/2006" xmlns:p14="http://schemas.microsoft.com/office/powerpoint/2010/main">
    <mc:Choice Requires="p14">
      <p:transition spd="slow" p14:dur="2000" advTm="904"/>
    </mc:Choice>
    <mc:Fallback xmlns="">
      <p:transition spd="slow" advTm="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3" grpId="0" animBg="1"/>
      <p:bldP spid="57" grpId="0" animBg="1"/>
      <p:bldP spid="59" grpId="0" animBg="1"/>
      <p:bldP spid="5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lvl="4" indent="0">
              <a:buNone/>
            </a:pPr>
            <a:r>
              <a:rPr lang="de-DE" b="1" dirty="0" smtClean="0"/>
              <a:t>BMF-Schreiben v. </a:t>
            </a:r>
            <a:r>
              <a:rPr lang="de-DE" b="1" dirty="0" smtClean="0">
                <a:solidFill>
                  <a:srgbClr val="002878"/>
                </a:solidFill>
              </a:rPr>
              <a:t>20.5.2015</a:t>
            </a:r>
            <a:r>
              <a:rPr lang="pt-BR" b="1" dirty="0" smtClean="0"/>
              <a:t>: </a:t>
            </a:r>
            <a:r>
              <a:rPr lang="de-DE" b="1" dirty="0" smtClean="0"/>
              <a:t>Anwendung des BFH-Urteils v</a:t>
            </a:r>
            <a:r>
              <a:rPr lang="de-DE" b="1" dirty="0"/>
              <a:t>. </a:t>
            </a:r>
            <a:r>
              <a:rPr lang="de-DE" b="1" dirty="0" smtClean="0"/>
              <a:t>24.9.2014 – </a:t>
            </a:r>
            <a:r>
              <a:rPr lang="de-DE" b="1" dirty="0"/>
              <a:t>V R </a:t>
            </a:r>
            <a:r>
              <a:rPr lang="de-DE" b="1" dirty="0" smtClean="0"/>
              <a:t>48/13</a:t>
            </a:r>
            <a:endParaRPr lang="de-DE" b="1" dirty="0"/>
          </a:p>
          <a:p>
            <a:pPr lvl="3"/>
            <a:r>
              <a:rPr lang="de-DE" dirty="0" smtClean="0"/>
              <a:t>Umsatzsteuerrechtliche Verbindlichkeiten werden nach § 55 Abs. 4 InsO im Rahmen der rechtlichen Befugnisse des schwachen vorläufigen Insolvenzverwalters begründet</a:t>
            </a:r>
          </a:p>
          <a:p>
            <a:pPr lvl="3"/>
            <a:r>
              <a:rPr lang="de-DE" dirty="0" smtClean="0"/>
              <a:t>Doppelte Berichtigung der Umsatzsteuer gilt auch bei Vereinnahmung im vorläufigen Insolvenzverfahren</a:t>
            </a:r>
          </a:p>
          <a:p>
            <a:pPr lvl="3"/>
            <a:r>
              <a:rPr lang="de-DE" dirty="0" smtClean="0"/>
              <a:t>Grundsätze des BFH-Urteils gelten </a:t>
            </a:r>
            <a:r>
              <a:rPr lang="de-DE" u="sng" dirty="0" smtClean="0"/>
              <a:t>nicht nur</a:t>
            </a:r>
            <a:r>
              <a:rPr lang="de-DE" dirty="0" smtClean="0"/>
              <a:t> bei Bestellung eines schwachen vorläufigen Verwalters mit Recht zum Forderungseinzug (§ 22 Abs. 2 Nr. 2, § 23 Abs. 1 Satz 3 InsO, </a:t>
            </a:r>
            <a:r>
              <a:rPr lang="de-DE" u="sng" dirty="0" smtClean="0"/>
              <a:t>sondern auch</a:t>
            </a:r>
            <a:r>
              <a:rPr lang="de-DE" dirty="0" smtClean="0"/>
              <a:t> </a:t>
            </a:r>
          </a:p>
          <a:p>
            <a:pPr lvl="4"/>
            <a:r>
              <a:rPr lang="de-DE" dirty="0"/>
              <a:t>b</a:t>
            </a:r>
            <a:r>
              <a:rPr lang="de-DE" dirty="0" smtClean="0"/>
              <a:t>ei allgemeinem Zustimmungsvorbehalt </a:t>
            </a:r>
            <a:r>
              <a:rPr lang="de-DE" u="sng" dirty="0" smtClean="0"/>
              <a:t>ohne</a:t>
            </a:r>
            <a:r>
              <a:rPr lang="de-DE" dirty="0" smtClean="0"/>
              <a:t> Recht zur Forderungseinziehung          (arg. § 24 Abs. 1, § 82 InsO) sowie </a:t>
            </a:r>
          </a:p>
          <a:p>
            <a:pPr lvl="4"/>
            <a:r>
              <a:rPr lang="de-DE" dirty="0" smtClean="0"/>
              <a:t>bei Berechtigung zur Kassenführung</a:t>
            </a:r>
          </a:p>
          <a:p>
            <a:pPr lvl="3"/>
            <a:r>
              <a:rPr lang="de-DE" dirty="0"/>
              <a:t>§ </a:t>
            </a:r>
            <a:r>
              <a:rPr lang="de-DE" dirty="0" smtClean="0"/>
              <a:t>55 Abs</a:t>
            </a:r>
            <a:r>
              <a:rPr lang="de-DE" dirty="0"/>
              <a:t>. </a:t>
            </a:r>
            <a:r>
              <a:rPr lang="de-DE" dirty="0" smtClean="0"/>
              <a:t>4 InsO erfasst zudem auch Vorsteuerberichtigungen aus § 15a UStG, soweit die Änderung der Verhältnisse im Rahmen der Befugnisse des schwachen vorläufigen Insolvenzverwalters veranlasst wurde (z.B. Zustimmung zum Verkauf eines Grundstücks)</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23</a:t>
            </a:fld>
            <a:endParaRPr lang="en-GB" dirty="0"/>
          </a:p>
        </p:txBody>
      </p:sp>
      <p:sp>
        <p:nvSpPr>
          <p:cNvPr id="7" name="Textfeld 6"/>
          <p:cNvSpPr txBox="1"/>
          <p:nvPr/>
        </p:nvSpPr>
        <p:spPr>
          <a:xfrm>
            <a:off x="-1206500" y="3263900"/>
            <a:ext cx="0" cy="276999"/>
          </a:xfrm>
          <a:prstGeom prst="rect">
            <a:avLst/>
          </a:prstGeom>
          <a:noFill/>
        </p:spPr>
        <p:txBody>
          <a:bodyPr wrap="none" lIns="0" tIns="0" rIns="0" bIns="0" rtlCol="0">
            <a:spAutoFit/>
          </a:bodyPr>
          <a:lstStyle/>
          <a:p>
            <a:endParaRPr lang="de-DE" dirty="0" err="1" smtClean="0"/>
          </a:p>
        </p:txBody>
      </p:sp>
    </p:spTree>
    <p:extLst>
      <p:ext uri="{BB962C8B-B14F-4D97-AF65-F5344CB8AC3E}">
        <p14:creationId xmlns:p14="http://schemas.microsoft.com/office/powerpoint/2010/main" val="802276496"/>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lvl="4" indent="0">
              <a:buNone/>
            </a:pPr>
            <a:r>
              <a:rPr lang="de-DE" b="1" dirty="0" smtClean="0"/>
              <a:t>BMF-Schreiben v. </a:t>
            </a:r>
            <a:r>
              <a:rPr lang="de-DE" b="1" dirty="0" smtClean="0">
                <a:solidFill>
                  <a:srgbClr val="002878"/>
                </a:solidFill>
              </a:rPr>
              <a:t>20.5.2015</a:t>
            </a:r>
            <a:r>
              <a:rPr lang="pt-BR" b="1" dirty="0" smtClean="0"/>
              <a:t>: </a:t>
            </a:r>
            <a:r>
              <a:rPr lang="de-DE" b="1" dirty="0" smtClean="0"/>
              <a:t>Anwendung des BFH-Urteils v</a:t>
            </a:r>
            <a:r>
              <a:rPr lang="de-DE" b="1" dirty="0"/>
              <a:t>. </a:t>
            </a:r>
            <a:r>
              <a:rPr lang="de-DE" b="1" dirty="0" smtClean="0"/>
              <a:t>24.9.2014 – </a:t>
            </a:r>
            <a:r>
              <a:rPr lang="de-DE" b="1" dirty="0"/>
              <a:t>V R </a:t>
            </a:r>
            <a:r>
              <a:rPr lang="de-DE" b="1" dirty="0" smtClean="0"/>
              <a:t>48/13 </a:t>
            </a:r>
            <a:endParaRPr lang="de-DE" b="1" dirty="0"/>
          </a:p>
          <a:p>
            <a:pPr lvl="3"/>
            <a:r>
              <a:rPr lang="de-DE" dirty="0" smtClean="0"/>
              <a:t>Auswirkungen des Urteils: Umsatzsteuerverbindlichkeiten sind in größerem Umfang Masseverbindlichkeiten, da Vereinnahmung während des Eröffnungsverfahrens zu Masseverbindlichkeiten nach § 55 Abs. 4 InsO führt (vgl. </a:t>
            </a:r>
            <a:r>
              <a:rPr lang="de-DE" i="1" dirty="0" smtClean="0"/>
              <a:t>Kahlert</a:t>
            </a:r>
            <a:r>
              <a:rPr lang="de-DE" dirty="0" smtClean="0"/>
              <a:t>, ZIP 2015, 11)</a:t>
            </a:r>
          </a:p>
          <a:p>
            <a:pPr lvl="3"/>
            <a:r>
              <a:rPr lang="de-DE" dirty="0"/>
              <a:t>N</a:t>
            </a:r>
            <a:r>
              <a:rPr lang="de-DE" dirty="0" smtClean="0"/>
              <a:t>ach dem bisherigen Schreiben zu § 55 Abs. 4 InsO (BMF-Schreiben v. 17.1.2012, BStBl. I 2012, 120) führte die bloße Vereinnahmung von Entgelten während des </a:t>
            </a:r>
            <a:r>
              <a:rPr lang="de-DE" dirty="0" err="1" smtClean="0"/>
              <a:t>Eröffnungsver</a:t>
            </a:r>
            <a:r>
              <a:rPr lang="de-DE" dirty="0" smtClean="0"/>
              <a:t>-fahrens für Leistungen vor Bestellung eines schwachen vorläufigen Insolvenzverwalters nicht zur Begründung von Masseverbindlichkeiten</a:t>
            </a:r>
          </a:p>
          <a:p>
            <a:pPr lvl="3"/>
            <a:r>
              <a:rPr lang="de-DE" dirty="0" smtClean="0"/>
              <a:t>Auch für während des vorläufigen Verfahrens ausgeführte Ausgangsleistungen ist auf die Vereinnahmung des Entgelts abzustellen – „faktische“ Ist-Besteuerung</a:t>
            </a:r>
          </a:p>
          <a:p>
            <a:pPr lvl="3"/>
            <a:r>
              <a:rPr lang="de-DE" dirty="0"/>
              <a:t>BMF-Schreiben tritt mit sofortiger Wirkung an die Stelle des bisherigen Schreibens zu § 55 Abs. 4 InsO, eine Übergangsvorschrift ist nicht </a:t>
            </a:r>
            <a:r>
              <a:rPr lang="de-DE" dirty="0" smtClean="0"/>
              <a:t>vorgesehen</a:t>
            </a:r>
          </a:p>
          <a:p>
            <a:pPr lvl="3"/>
            <a:r>
              <a:rPr lang="de-DE" dirty="0" smtClean="0"/>
              <a:t>Aber: </a:t>
            </a:r>
            <a:r>
              <a:rPr lang="de-DE" dirty="0"/>
              <a:t>K</a:t>
            </a:r>
            <a:r>
              <a:rPr lang="de-DE" dirty="0" smtClean="0"/>
              <a:t>eine Pflicht zur Änderung von eingereichten Erklärungen nach § 153 AO</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24</a:t>
            </a:fld>
            <a:endParaRPr lang="en-GB" dirty="0"/>
          </a:p>
        </p:txBody>
      </p:sp>
    </p:spTree>
    <p:extLst>
      <p:ext uri="{BB962C8B-B14F-4D97-AF65-F5344CB8AC3E}">
        <p14:creationId xmlns:p14="http://schemas.microsoft.com/office/powerpoint/2010/main" val="222722106"/>
      </p:ext>
    </p:extLst>
  </p:cSld>
  <p:clrMapOvr>
    <a:masterClrMapping/>
  </p:clrMapOvr>
  <mc:AlternateContent xmlns:mc="http://schemas.openxmlformats.org/markup-compatibility/2006" xmlns:p14="http://schemas.microsoft.com/office/powerpoint/2010/main">
    <mc:Choice Requires="p14">
      <p:transition spd="slow" p14:dur="2000" advTm="90"/>
    </mc:Choice>
    <mc:Fallback xmlns="">
      <p:transition spd="slow" advTm="9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smtClean="0"/>
              <a:t>Umsatzsteuerforderungen als Masseverbindlichkeiten nach § 55 Abs. 4 InsO</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25</a:t>
            </a:fld>
            <a:endParaRPr lang="en-GB" dirty="0"/>
          </a:p>
        </p:txBody>
      </p:sp>
      <p:grpSp>
        <p:nvGrpSpPr>
          <p:cNvPr id="12" name="Gruppieren 11"/>
          <p:cNvGrpSpPr/>
          <p:nvPr/>
        </p:nvGrpSpPr>
        <p:grpSpPr>
          <a:xfrm>
            <a:off x="689563" y="2724052"/>
            <a:ext cx="8553669" cy="369995"/>
            <a:chOff x="1167029" y="3599065"/>
            <a:chExt cx="8054978" cy="462753"/>
          </a:xfrm>
          <a:solidFill>
            <a:schemeClr val="tx1"/>
          </a:solidFill>
          <a:effectLst/>
        </p:grpSpPr>
        <p:sp>
          <p:nvSpPr>
            <p:cNvPr id="8"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9" name="Line 75"/>
          <p:cNvSpPr>
            <a:spLocks noChangeShapeType="1"/>
          </p:cNvSpPr>
          <p:nvPr/>
        </p:nvSpPr>
        <p:spPr bwMode="gray">
          <a:xfrm flipV="1">
            <a:off x="2953813" y="1858741"/>
            <a:ext cx="1802" cy="86531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0" name="Line 76"/>
          <p:cNvSpPr>
            <a:spLocks noChangeShapeType="1"/>
          </p:cNvSpPr>
          <p:nvPr/>
        </p:nvSpPr>
        <p:spPr bwMode="gray">
          <a:xfrm flipV="1">
            <a:off x="6433847" y="1872282"/>
            <a:ext cx="0" cy="85177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8731342" y="1858740"/>
            <a:ext cx="3566" cy="8653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H="1" flipV="1">
            <a:off x="8738473" y="3006030"/>
            <a:ext cx="21225" cy="3159273"/>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H="1" flipV="1">
            <a:off x="6433847" y="2980922"/>
            <a:ext cx="128" cy="3159268"/>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0" name="Line 93"/>
          <p:cNvSpPr>
            <a:spLocks noChangeShapeType="1"/>
          </p:cNvSpPr>
          <p:nvPr/>
        </p:nvSpPr>
        <p:spPr bwMode="gray">
          <a:xfrm flipH="1" flipV="1">
            <a:off x="2962173" y="2980922"/>
            <a:ext cx="126" cy="315926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3634956" y="194231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6" name="Abgerundetes Rechteck 45"/>
          <p:cNvSpPr/>
          <p:nvPr/>
        </p:nvSpPr>
        <p:spPr>
          <a:xfrm>
            <a:off x="6622461" y="194231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61" name="Text Box 92"/>
          <p:cNvSpPr txBox="1">
            <a:spLocks noChangeArrowheads="1"/>
          </p:cNvSpPr>
          <p:nvPr/>
        </p:nvSpPr>
        <p:spPr bwMode="gray">
          <a:xfrm>
            <a:off x="4838102" y="4955085"/>
            <a:ext cx="3775575" cy="612068"/>
          </a:xfrm>
          <a:prstGeom prst="rect">
            <a:avLst/>
          </a:prstGeom>
          <a:solidFill>
            <a:schemeClr val="accent3"/>
          </a:soli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chemeClr val="bg1"/>
                </a:solidFill>
              </a:rPr>
              <a:t>Ausgangsleistung +        Vereinnahmung</a:t>
            </a:r>
          </a:p>
          <a:p>
            <a:r>
              <a:rPr lang="de-DE" noProof="1" smtClean="0">
                <a:solidFill>
                  <a:schemeClr val="bg1"/>
                </a:solidFill>
              </a:rPr>
              <a:t>Masseverbindlichkeit – § 55 Abs. 1 Nr. 1  InsO</a:t>
            </a:r>
            <a:r>
              <a:rPr lang="de-DE" noProof="1" smtClean="0">
                <a:solidFill>
                  <a:srgbClr val="002878"/>
                </a:solidFill>
              </a:rPr>
              <a:t> </a:t>
            </a:r>
          </a:p>
        </p:txBody>
      </p:sp>
      <p:sp>
        <p:nvSpPr>
          <p:cNvPr id="64" name="Text Box 92"/>
          <p:cNvSpPr txBox="1">
            <a:spLocks noChangeArrowheads="1"/>
          </p:cNvSpPr>
          <p:nvPr/>
        </p:nvSpPr>
        <p:spPr bwMode="gray">
          <a:xfrm>
            <a:off x="3052491" y="4149080"/>
            <a:ext cx="3286049" cy="595432"/>
          </a:xfrm>
          <a:prstGeom prst="rect">
            <a:avLst/>
          </a:prstGeom>
          <a:solidFill>
            <a:schemeClr val="accent3"/>
          </a:soli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chemeClr val="bg1"/>
                </a:solidFill>
              </a:rPr>
              <a:t>Ausgangsleistung +  Vereinnahmung</a:t>
            </a:r>
          </a:p>
          <a:p>
            <a:r>
              <a:rPr lang="de-DE" noProof="1" smtClean="0">
                <a:solidFill>
                  <a:schemeClr val="bg1"/>
                </a:solidFill>
              </a:rPr>
              <a:t>Masseverbindlichkeit </a:t>
            </a:r>
            <a:r>
              <a:rPr lang="de-DE" noProof="1">
                <a:solidFill>
                  <a:schemeClr val="bg1"/>
                </a:solidFill>
              </a:rPr>
              <a:t>– </a:t>
            </a:r>
            <a:r>
              <a:rPr lang="de-DE" noProof="1" smtClean="0">
                <a:solidFill>
                  <a:schemeClr val="bg1"/>
                </a:solidFill>
              </a:rPr>
              <a:t>§ 55 Abs. 4 InsO</a:t>
            </a:r>
            <a:r>
              <a:rPr lang="de-DE" noProof="1" smtClean="0">
                <a:solidFill>
                  <a:srgbClr val="002878"/>
                </a:solidFill>
              </a:rPr>
              <a:t> </a:t>
            </a:r>
          </a:p>
        </p:txBody>
      </p:sp>
      <p:sp>
        <p:nvSpPr>
          <p:cNvPr id="53" name="Text Box 92"/>
          <p:cNvSpPr txBox="1">
            <a:spLocks noChangeArrowheads="1"/>
          </p:cNvSpPr>
          <p:nvPr/>
        </p:nvSpPr>
        <p:spPr bwMode="gray">
          <a:xfrm>
            <a:off x="1383652" y="3361151"/>
            <a:ext cx="3286049" cy="595432"/>
          </a:xfrm>
          <a:prstGeom prst="rect">
            <a:avLst/>
          </a:prstGeom>
          <a:solidFill>
            <a:schemeClr val="accent3"/>
          </a:soli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chemeClr val="bg1"/>
                </a:solidFill>
              </a:rPr>
              <a:t>Ausgangsleistung +  Vereinnahmung</a:t>
            </a:r>
          </a:p>
          <a:p>
            <a:r>
              <a:rPr lang="de-DE" noProof="1" smtClean="0">
                <a:solidFill>
                  <a:schemeClr val="bg1"/>
                </a:solidFill>
              </a:rPr>
              <a:t>Masseverbindlichkeit </a:t>
            </a:r>
            <a:r>
              <a:rPr lang="de-DE" noProof="1">
                <a:solidFill>
                  <a:schemeClr val="bg1"/>
                </a:solidFill>
              </a:rPr>
              <a:t>– </a:t>
            </a:r>
            <a:r>
              <a:rPr lang="de-DE" noProof="1" smtClean="0">
                <a:solidFill>
                  <a:schemeClr val="bg1"/>
                </a:solidFill>
              </a:rPr>
              <a:t>§ 55 Abs. 4 InsO</a:t>
            </a:r>
            <a:r>
              <a:rPr lang="de-DE" noProof="1" smtClean="0">
                <a:solidFill>
                  <a:srgbClr val="002878"/>
                </a:solidFill>
              </a:rPr>
              <a:t> </a:t>
            </a:r>
          </a:p>
        </p:txBody>
      </p:sp>
    </p:spTree>
    <p:extLst>
      <p:ext uri="{BB962C8B-B14F-4D97-AF65-F5344CB8AC3E}">
        <p14:creationId xmlns:p14="http://schemas.microsoft.com/office/powerpoint/2010/main" val="1925859694"/>
      </p:ext>
    </p:extLst>
  </p:cSld>
  <p:clrMapOvr>
    <a:masterClrMapping/>
  </p:clrMapOvr>
  <mc:AlternateContent xmlns:mc="http://schemas.openxmlformats.org/markup-compatibility/2006" xmlns:p14="http://schemas.microsoft.com/office/powerpoint/2010/main">
    <mc:Choice Requires="p14">
      <p:transition spd="slow" p14:dur="2000" advTm="15"/>
    </mc:Choice>
    <mc:Fallback xmlns="">
      <p:transition spd="slow" advTm="1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Line 75"/>
          <p:cNvSpPr>
            <a:spLocks noChangeShapeType="1"/>
          </p:cNvSpPr>
          <p:nvPr/>
        </p:nvSpPr>
        <p:spPr bwMode="gray">
          <a:xfrm flipH="1" flipV="1">
            <a:off x="4346046" y="2799593"/>
            <a:ext cx="0" cy="235683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smtClean="0"/>
              <a:t>Vorsteuerberichtigung im vorläufigen Insolvenzverfahren</a:t>
            </a:r>
          </a:p>
          <a:p>
            <a:pPr marL="285750" indent="-285750">
              <a:buFont typeface="Wingdings" panose="05000000000000000000" pitchFamily="2" charset="2"/>
              <a:buChar char="§"/>
            </a:pPr>
            <a:r>
              <a:rPr lang="de-DE" b="0" dirty="0" smtClean="0"/>
              <a:t>Alle Entgeltforderungen von Gläubigern werden mit Bestellung eines schwachen vorläufigen Insolvenzverwalters mit Zustimmungsvorbehalt uneinbringlich, der sich daraus ergebende Vorsteuerberichtigungsanspruch des FA gilt als Insolvenzforderung (BFH, Urt. v.  3.7.2014 – V R 32/13; Urt. v. 8.8.2013 – V R 18/13; BMF-Schreiben </a:t>
            </a:r>
            <a:r>
              <a:rPr lang="de-DE" b="0" dirty="0"/>
              <a:t>v. </a:t>
            </a:r>
            <a:r>
              <a:rPr lang="de-DE" b="0" dirty="0" smtClean="0">
                <a:solidFill>
                  <a:srgbClr val="002878"/>
                </a:solidFill>
              </a:rPr>
              <a:t>20.5.2015 Rn. 20)</a:t>
            </a:r>
            <a:endParaRPr lang="de-DE" b="0" dirty="0" smtClean="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26</a:t>
            </a:fld>
            <a:endParaRPr lang="en-GB" dirty="0"/>
          </a:p>
        </p:txBody>
      </p:sp>
      <p:grpSp>
        <p:nvGrpSpPr>
          <p:cNvPr id="97" name="Gruppieren 96"/>
          <p:cNvGrpSpPr/>
          <p:nvPr/>
        </p:nvGrpSpPr>
        <p:grpSpPr>
          <a:xfrm>
            <a:off x="696055" y="3608014"/>
            <a:ext cx="8618434" cy="369995"/>
            <a:chOff x="1167029" y="3599065"/>
            <a:chExt cx="8054978" cy="462753"/>
          </a:xfrm>
          <a:solidFill>
            <a:schemeClr val="tx1"/>
          </a:solidFill>
          <a:effectLst/>
        </p:grpSpPr>
        <p:sp>
          <p:nvSpPr>
            <p:cNvPr id="106"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7"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8"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9"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0"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1"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2"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3"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4"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5"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6"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7"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8"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19"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0"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1"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2"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3"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4"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5"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6"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7"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8"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29"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0"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1"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2"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3"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34"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105" name="Abgerundetes Rechteck 104"/>
          <p:cNvSpPr/>
          <p:nvPr/>
        </p:nvSpPr>
        <p:spPr>
          <a:xfrm>
            <a:off x="4539832" y="2921426"/>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136" name="Text Box 92"/>
          <p:cNvSpPr txBox="1">
            <a:spLocks noChangeArrowheads="1"/>
          </p:cNvSpPr>
          <p:nvPr/>
        </p:nvSpPr>
        <p:spPr bwMode="gray">
          <a:xfrm>
            <a:off x="3126174" y="4554626"/>
            <a:ext cx="2439744" cy="172315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Bestellung vorläufiger Insolvenzverwalter</a:t>
            </a:r>
          </a:p>
          <a:p>
            <a:pPr marL="285750" indent="-285750">
              <a:buFont typeface="Wingdings" panose="05000000000000000000" pitchFamily="2" charset="2"/>
              <a:buChar char="Ø"/>
            </a:pPr>
            <a:r>
              <a:rPr lang="de-DE" noProof="1" smtClean="0">
                <a:solidFill>
                  <a:srgbClr val="002878"/>
                </a:solidFill>
              </a:rPr>
              <a:t>Erste </a:t>
            </a:r>
            <a:r>
              <a:rPr lang="de-DE" noProof="1">
                <a:solidFill>
                  <a:srgbClr val="002878"/>
                </a:solidFill>
              </a:rPr>
              <a:t>Berichtigung nach § 17 Abs. 2 </a:t>
            </a:r>
            <a:r>
              <a:rPr lang="de-DE" noProof="1" smtClean="0">
                <a:solidFill>
                  <a:srgbClr val="002878"/>
                </a:solidFill>
              </a:rPr>
              <a:t> Nr</a:t>
            </a:r>
            <a:r>
              <a:rPr lang="de-DE" noProof="1">
                <a:solidFill>
                  <a:srgbClr val="002878"/>
                </a:solidFill>
              </a:rPr>
              <a:t>. 1 Satz 1 </a:t>
            </a:r>
            <a:r>
              <a:rPr lang="de-DE" noProof="1" smtClean="0">
                <a:solidFill>
                  <a:srgbClr val="002878"/>
                </a:solidFill>
              </a:rPr>
              <a:t>UStG</a:t>
            </a:r>
            <a:endParaRPr lang="de-DE" noProof="1">
              <a:solidFill>
                <a:srgbClr val="002878"/>
              </a:solidFill>
            </a:endParaRPr>
          </a:p>
          <a:p>
            <a:pPr marL="285750" indent="-285750">
              <a:buFont typeface="Wingdings" panose="05000000000000000000" pitchFamily="2" charset="2"/>
              <a:buChar char="Ø"/>
            </a:pPr>
            <a:r>
              <a:rPr lang="de-DE" noProof="1" smtClean="0">
                <a:solidFill>
                  <a:srgbClr val="002878"/>
                </a:solidFill>
              </a:rPr>
              <a:t>Vorsteuerrückerstattung</a:t>
            </a:r>
            <a:endParaRPr lang="de-DE" noProof="1">
              <a:solidFill>
                <a:srgbClr val="002878"/>
              </a:solidFill>
            </a:endParaRPr>
          </a:p>
        </p:txBody>
      </p:sp>
      <p:sp>
        <p:nvSpPr>
          <p:cNvPr id="137" name="Text Box 92"/>
          <p:cNvSpPr txBox="1">
            <a:spLocks noChangeArrowheads="1"/>
          </p:cNvSpPr>
          <p:nvPr/>
        </p:nvSpPr>
        <p:spPr bwMode="gray">
          <a:xfrm>
            <a:off x="1071809" y="4554627"/>
            <a:ext cx="1693872" cy="1723152"/>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Eingangsleistung ohne Bezahlung</a:t>
            </a:r>
          </a:p>
          <a:p>
            <a:pPr marL="285750" indent="-285750">
              <a:buFont typeface="Wingdings" panose="05000000000000000000" pitchFamily="2" charset="2"/>
              <a:buChar char="Ø"/>
            </a:pPr>
            <a:r>
              <a:rPr lang="de-DE" noProof="1" smtClean="0">
                <a:solidFill>
                  <a:srgbClr val="002878"/>
                </a:solidFill>
              </a:rPr>
              <a:t>Vorsteuerabzug</a:t>
            </a:r>
            <a:endParaRPr lang="de-DE" noProof="1">
              <a:solidFill>
                <a:srgbClr val="002878"/>
              </a:solidFill>
            </a:endParaRPr>
          </a:p>
        </p:txBody>
      </p:sp>
      <p:sp>
        <p:nvSpPr>
          <p:cNvPr id="45" name="Text Box 92"/>
          <p:cNvSpPr txBox="1">
            <a:spLocks noChangeArrowheads="1"/>
          </p:cNvSpPr>
          <p:nvPr/>
        </p:nvSpPr>
        <p:spPr bwMode="gray">
          <a:xfrm>
            <a:off x="6419678" y="4630834"/>
            <a:ext cx="2536401" cy="1646945"/>
          </a:xfrm>
          <a:prstGeom prst="rect">
            <a:avLst/>
          </a:prstGeom>
          <a:gradFill>
            <a:gsLst>
              <a:gs pos="0">
                <a:schemeClr val="bg1">
                  <a:lumMod val="85000"/>
                </a:schemeClr>
              </a:gs>
              <a:gs pos="100000">
                <a:schemeClr val="bg1"/>
              </a:gs>
            </a:gsLst>
            <a:lin ang="16200000" scaled="1"/>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chemeClr val="accent2"/>
                </a:solidFill>
              </a:rPr>
              <a:t>Bezahlung des Entgelts durch den Insolvenzverwalter</a:t>
            </a:r>
          </a:p>
          <a:p>
            <a:pPr marL="285750" indent="-285750">
              <a:buFont typeface="Wingdings" panose="05000000000000000000" pitchFamily="2" charset="2"/>
              <a:buChar char="Ø"/>
            </a:pPr>
            <a:r>
              <a:rPr lang="de-DE" noProof="1" smtClean="0">
                <a:solidFill>
                  <a:schemeClr val="accent2"/>
                </a:solidFill>
              </a:rPr>
              <a:t>Zweite Berichtigung nach § 17 Abs. 2 Nr. 1 Satz 2 UStG</a:t>
            </a:r>
          </a:p>
          <a:p>
            <a:pPr marL="285750" indent="-285750">
              <a:buFont typeface="Wingdings" panose="05000000000000000000" pitchFamily="2" charset="2"/>
              <a:buChar char="Ø"/>
            </a:pPr>
            <a:r>
              <a:rPr lang="de-DE" noProof="1" smtClean="0">
                <a:solidFill>
                  <a:schemeClr val="accent2"/>
                </a:solidFill>
              </a:rPr>
              <a:t>Erneuter Vorsteuerabzug</a:t>
            </a:r>
            <a:endParaRPr lang="de-DE" noProof="1">
              <a:solidFill>
                <a:schemeClr val="accent2"/>
              </a:solidFill>
            </a:endParaRPr>
          </a:p>
        </p:txBody>
      </p:sp>
      <p:cxnSp>
        <p:nvCxnSpPr>
          <p:cNvPr id="47" name="Gerade Verbindung mit Pfeil 46"/>
          <p:cNvCxnSpPr/>
          <p:nvPr/>
        </p:nvCxnSpPr>
        <p:spPr>
          <a:xfrm flipV="1">
            <a:off x="1928664" y="400506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4340932" y="400506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flipV="1">
            <a:off x="7689304" y="4015139"/>
            <a:ext cx="0" cy="565989"/>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98737"/>
      </p:ext>
    </p:extLst>
  </p:cSld>
  <p:clrMapOvr>
    <a:masterClrMapping/>
  </p:clrMapOvr>
  <mc:AlternateContent xmlns:mc="http://schemas.openxmlformats.org/markup-compatibility/2006" xmlns:p14="http://schemas.microsoft.com/office/powerpoint/2010/main">
    <mc:Choice Requires="p14">
      <p:transition spd="slow" p14:dur="2000" advTm="117"/>
    </mc:Choice>
    <mc:Fallback xmlns="">
      <p:transition spd="slow" advTm="11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75"/>
          <p:cNvSpPr>
            <a:spLocks noChangeShapeType="1"/>
          </p:cNvSpPr>
          <p:nvPr/>
        </p:nvSpPr>
        <p:spPr bwMode="gray">
          <a:xfrm flipH="1" flipV="1">
            <a:off x="1604628" y="2799593"/>
            <a:ext cx="0" cy="235683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2" name="Titel 1"/>
          <p:cNvSpPr>
            <a:spLocks noGrp="1"/>
          </p:cNvSpPr>
          <p:nvPr>
            <p:ph type="title"/>
          </p:nvPr>
        </p:nvSpPr>
        <p:spPr/>
        <p:txBody>
          <a:bodyPr/>
          <a:lstStyle/>
          <a:p>
            <a:r>
              <a:rPr lang="de-DE" dirty="0"/>
              <a:t>Umsatzsteuer im vorläufigen Insolvenzverfahren – Entwicklungen zu § 55 </a:t>
            </a:r>
            <a:r>
              <a:rPr lang="de-DE" dirty="0" smtClean="0"/>
              <a:t>   Abs</a:t>
            </a:r>
            <a:r>
              <a:rPr lang="de-DE" dirty="0"/>
              <a:t>. 4 InsO</a:t>
            </a:r>
          </a:p>
        </p:txBody>
      </p:sp>
      <p:sp>
        <p:nvSpPr>
          <p:cNvPr id="3" name="Inhaltsplatzhalter 2"/>
          <p:cNvSpPr>
            <a:spLocks noGrp="1"/>
          </p:cNvSpPr>
          <p:nvPr>
            <p:ph idx="1"/>
          </p:nvPr>
        </p:nvSpPr>
        <p:spPr>
          <a:xfrm>
            <a:off x="668338" y="1126386"/>
            <a:ext cx="8569138" cy="5038918"/>
          </a:xfrm>
        </p:spPr>
        <p:txBody>
          <a:bodyPr/>
          <a:lstStyle/>
          <a:p>
            <a:pPr marL="0" indent="0">
              <a:buNone/>
            </a:pPr>
            <a:r>
              <a:rPr lang="de-DE" dirty="0"/>
              <a:t>Vorsteuerberichtigung im vorläufigen Insolvenzverfahren</a:t>
            </a:r>
          </a:p>
          <a:p>
            <a:pPr marL="285750" indent="-285750">
              <a:buFont typeface="Wingdings" panose="05000000000000000000" pitchFamily="2" charset="2"/>
              <a:buChar char="§"/>
            </a:pPr>
            <a:r>
              <a:rPr lang="de-DE" b="0" dirty="0" smtClean="0"/>
              <a:t>Entgeltforderungen von Gläubigern für während des </a:t>
            </a:r>
            <a:r>
              <a:rPr lang="de-DE" b="0" dirty="0"/>
              <a:t>Insolvenzeröffnungsverfahrens </a:t>
            </a:r>
            <a:r>
              <a:rPr lang="de-DE" b="0" dirty="0" smtClean="0"/>
              <a:t>bezogene </a:t>
            </a:r>
            <a:r>
              <a:rPr lang="de-DE" b="0" dirty="0"/>
              <a:t>Leistungen </a:t>
            </a:r>
            <a:r>
              <a:rPr lang="de-DE" b="0" dirty="0" smtClean="0"/>
              <a:t>sind uneinbringlich und fallen mit dem ursprünglichen Vorsteuer-anspruch zusammen (BMF-Schreiben </a:t>
            </a:r>
            <a:r>
              <a:rPr lang="de-DE" b="0" dirty="0"/>
              <a:t>v. </a:t>
            </a:r>
            <a:r>
              <a:rPr lang="de-DE" b="0" dirty="0" smtClean="0">
                <a:solidFill>
                  <a:srgbClr val="002878"/>
                </a:solidFill>
              </a:rPr>
              <a:t>20.5.2015 Rn. 20), bei Bezahlung mindert der Vorsteueranspruch die im Voranmeldungszeitraum entstandenen Masseverbindlichkeiten </a:t>
            </a:r>
            <a:endParaRPr lang="de-DE" b="0" dirty="0" smtClean="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27</a:t>
            </a:fld>
            <a:endParaRPr lang="en-GB" dirty="0"/>
          </a:p>
        </p:txBody>
      </p:sp>
      <p:sp>
        <p:nvSpPr>
          <p:cNvPr id="44" name="Text Box 92"/>
          <p:cNvSpPr txBox="1">
            <a:spLocks noChangeArrowheads="1"/>
          </p:cNvSpPr>
          <p:nvPr/>
        </p:nvSpPr>
        <p:spPr bwMode="gray">
          <a:xfrm>
            <a:off x="6419678" y="4630834"/>
            <a:ext cx="2536401" cy="1646945"/>
          </a:xfrm>
          <a:prstGeom prst="rect">
            <a:avLst/>
          </a:prstGeom>
          <a:gradFill>
            <a:gsLst>
              <a:gs pos="0">
                <a:schemeClr val="bg1">
                  <a:lumMod val="85000"/>
                </a:schemeClr>
              </a:gs>
              <a:gs pos="100000">
                <a:schemeClr val="bg1"/>
              </a:gs>
            </a:gsLst>
            <a:lin ang="16200000" scaled="1"/>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chemeClr val="accent2"/>
                </a:solidFill>
              </a:rPr>
              <a:t>Bezahlung des Entgelts durch den Insolvenzverwalter</a:t>
            </a:r>
          </a:p>
          <a:p>
            <a:pPr marL="285750" indent="-285750">
              <a:buFont typeface="Wingdings" panose="05000000000000000000" pitchFamily="2" charset="2"/>
              <a:buChar char="Ø"/>
            </a:pPr>
            <a:r>
              <a:rPr lang="de-DE" noProof="1" smtClean="0">
                <a:solidFill>
                  <a:schemeClr val="accent2"/>
                </a:solidFill>
              </a:rPr>
              <a:t>Zweite Berichtigung nach § 17 Abs. 2 Nr. 1 Satz 2 UStG</a:t>
            </a:r>
          </a:p>
          <a:p>
            <a:pPr marL="285750" indent="-285750">
              <a:buFont typeface="Wingdings" panose="05000000000000000000" pitchFamily="2" charset="2"/>
              <a:buChar char="Ø"/>
            </a:pPr>
            <a:r>
              <a:rPr lang="de-DE" noProof="1" smtClean="0">
                <a:solidFill>
                  <a:schemeClr val="accent2"/>
                </a:solidFill>
              </a:rPr>
              <a:t>Erneuter Vorsteuerabzug</a:t>
            </a:r>
            <a:endParaRPr lang="de-DE" noProof="1">
              <a:solidFill>
                <a:schemeClr val="accent2"/>
              </a:solidFill>
            </a:endParaRPr>
          </a:p>
        </p:txBody>
      </p:sp>
      <p:sp>
        <p:nvSpPr>
          <p:cNvPr id="48" name="Abgerundetes Rechteck 47"/>
          <p:cNvSpPr/>
          <p:nvPr/>
        </p:nvSpPr>
        <p:spPr>
          <a:xfrm>
            <a:off x="4539832" y="2921426"/>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137" name="Text Box 92"/>
          <p:cNvSpPr txBox="1">
            <a:spLocks noChangeArrowheads="1"/>
          </p:cNvSpPr>
          <p:nvPr/>
        </p:nvSpPr>
        <p:spPr bwMode="gray">
          <a:xfrm>
            <a:off x="2748617" y="4663396"/>
            <a:ext cx="3485402" cy="1619733"/>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Eingangsleistung ohne Bezahlung</a:t>
            </a:r>
          </a:p>
          <a:p>
            <a:pPr marL="285750" indent="-285750">
              <a:buFont typeface="Wingdings" panose="05000000000000000000" pitchFamily="2" charset="2"/>
              <a:buChar char="Ø"/>
            </a:pPr>
            <a:r>
              <a:rPr lang="de-DE" noProof="1" smtClean="0">
                <a:solidFill>
                  <a:srgbClr val="002878"/>
                </a:solidFill>
              </a:rPr>
              <a:t>Grds. Vorsteuerabzug </a:t>
            </a:r>
          </a:p>
          <a:p>
            <a:pPr marL="285750" indent="-285750">
              <a:buFont typeface="Wingdings" panose="05000000000000000000" pitchFamily="2" charset="2"/>
              <a:buChar char="Ø"/>
            </a:pPr>
            <a:r>
              <a:rPr lang="de-DE" noProof="1" smtClean="0">
                <a:solidFill>
                  <a:srgbClr val="002878"/>
                </a:solidFill>
              </a:rPr>
              <a:t>Gleichzeitig Uneinbringlichkeit, Berichtigung nach </a:t>
            </a:r>
            <a:r>
              <a:rPr lang="de-DE" noProof="1">
                <a:solidFill>
                  <a:srgbClr val="002878"/>
                </a:solidFill>
              </a:rPr>
              <a:t>§ 17 Abs. 2  Nr. 1 Satz 1 </a:t>
            </a:r>
            <a:r>
              <a:rPr lang="de-DE" noProof="1" smtClean="0">
                <a:solidFill>
                  <a:srgbClr val="002878"/>
                </a:solidFill>
              </a:rPr>
              <a:t>UStG</a:t>
            </a:r>
            <a:endParaRPr lang="de-DE" noProof="1">
              <a:solidFill>
                <a:srgbClr val="002878"/>
              </a:solidFill>
            </a:endParaRPr>
          </a:p>
        </p:txBody>
      </p:sp>
      <p:sp>
        <p:nvSpPr>
          <p:cNvPr id="136" name="Text Box 92"/>
          <p:cNvSpPr txBox="1">
            <a:spLocks noChangeArrowheads="1"/>
          </p:cNvSpPr>
          <p:nvPr/>
        </p:nvSpPr>
        <p:spPr bwMode="gray">
          <a:xfrm>
            <a:off x="663608" y="4630835"/>
            <a:ext cx="1894817" cy="1646945"/>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Bestellung vorläufiger Insolvenzverwalter</a:t>
            </a:r>
          </a:p>
        </p:txBody>
      </p:sp>
      <p:cxnSp>
        <p:nvCxnSpPr>
          <p:cNvPr id="46" name="Gerade Verbindung mit Pfeil 45"/>
          <p:cNvCxnSpPr/>
          <p:nvPr/>
        </p:nvCxnSpPr>
        <p:spPr>
          <a:xfrm flipV="1">
            <a:off x="1604628" y="400506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4448944" y="400506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2" name="Gruppieren 51"/>
          <p:cNvGrpSpPr/>
          <p:nvPr/>
        </p:nvGrpSpPr>
        <p:grpSpPr>
          <a:xfrm>
            <a:off x="696055" y="3608014"/>
            <a:ext cx="8618434" cy="369995"/>
            <a:chOff x="1167029" y="3599065"/>
            <a:chExt cx="8054978" cy="462753"/>
          </a:xfrm>
          <a:solidFill>
            <a:schemeClr val="tx1"/>
          </a:solidFill>
          <a:effectLst/>
        </p:grpSpPr>
        <p:sp>
          <p:nvSpPr>
            <p:cNvPr id="53"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4"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5"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6"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7"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8"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9"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0"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1"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2"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3"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4"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5"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6"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7"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8"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9"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0"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1"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2"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3"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4"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5"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6"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7"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8"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9"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0"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1"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cxnSp>
        <p:nvCxnSpPr>
          <p:cNvPr id="83" name="Gerade Verbindung mit Pfeil 82"/>
          <p:cNvCxnSpPr/>
          <p:nvPr/>
        </p:nvCxnSpPr>
        <p:spPr>
          <a:xfrm flipV="1">
            <a:off x="7689304" y="4015139"/>
            <a:ext cx="0" cy="565989"/>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28174"/>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4174947049"/>
              </p:ext>
            </p:extLst>
          </p:nvPr>
        </p:nvGraphicFramePr>
        <p:xfrm>
          <a:off x="666750" y="1412875"/>
          <a:ext cx="8567739" cy="1854600"/>
        </p:xfrm>
        <a:graphic>
          <a:graphicData uri="http://schemas.openxmlformats.org/drawingml/2006/table">
            <a:tbl>
              <a:tblPr>
                <a:tableStyleId>{2D5ABB26-0587-4C30-8999-92F81FD0307C}</a:tableStyleId>
              </a:tblPr>
              <a:tblGrid>
                <a:gridCol w="8030666"/>
                <a:gridCol w="537073"/>
              </a:tblGrid>
              <a:tr h="339082">
                <a:tc>
                  <a:txBody>
                    <a:bodyPr/>
                    <a:lstStyle/>
                    <a:p>
                      <a:pPr defTabSz="720000"/>
                      <a:r>
                        <a:rPr lang="de-DE" sz="1300" b="1" dirty="0" smtClean="0">
                          <a:solidFill>
                            <a:schemeClr val="tx1"/>
                          </a:solidFill>
                        </a:rPr>
                        <a:t>Grundlagen</a:t>
                      </a:r>
                      <a:endParaRPr lang="de-DE" sz="1300" b="1" dirty="0">
                        <a:solidFill>
                          <a:schemeClr val="tx1"/>
                        </a:solidFill>
                      </a:endParaRPr>
                    </a:p>
                  </a:txBody>
                  <a:tcPr marL="0" marR="72000" marT="180000" marB="36000" anchor="b">
                    <a:lnB w="6350" cap="flat" cmpd="sng" algn="ctr">
                      <a:solidFill>
                        <a:schemeClr val="tx1"/>
                      </a:solidFill>
                      <a:prstDash val="dot"/>
                      <a:round/>
                      <a:headEnd type="none" w="med" len="med"/>
                      <a:tailEnd type="none" w="med" len="med"/>
                    </a:lnB>
                    <a:noFill/>
                  </a:tcPr>
                </a:tc>
                <a:tc>
                  <a:txBody>
                    <a:bodyPr/>
                    <a:lstStyle/>
                    <a:p>
                      <a:pPr algn="r"/>
                      <a:endParaRPr lang="de-DE" sz="1300" b="1" dirty="0"/>
                    </a:p>
                  </a:txBody>
                  <a:tcPr marL="0" marR="0" marT="180000" marB="36000" anchor="b">
                    <a:lnB w="6350" cap="flat" cmpd="sng" algn="ctr">
                      <a:solidFill>
                        <a:schemeClr val="tx1"/>
                      </a:solidFill>
                      <a:prstDash val="dot"/>
                      <a:round/>
                      <a:headEnd type="none" w="med" len="med"/>
                      <a:tailEnd type="none" w="med" len="med"/>
                    </a:lnB>
                    <a:solidFill>
                      <a:schemeClr val="bg1"/>
                    </a:solidFill>
                  </a:tcPr>
                </a:tc>
              </a:tr>
              <a:tr h="339082">
                <a:tc>
                  <a:txBody>
                    <a:bodyPr/>
                    <a:lstStyle/>
                    <a:p>
                      <a:pPr defTabSz="720000"/>
                      <a:r>
                        <a:rPr lang="de-DE" sz="1300" b="1" dirty="0" smtClean="0"/>
                        <a:t>Umsatzsteuer im vorläufigen Insolvenzver</a:t>
                      </a:r>
                      <a:r>
                        <a:rPr lang="de-DE" sz="1300" b="1" kern="1200" dirty="0" smtClean="0">
                          <a:solidFill>
                            <a:schemeClr val="tx1"/>
                          </a:solidFill>
                          <a:latin typeface="+mn-lt"/>
                          <a:ea typeface="+mn-ea"/>
                          <a:cs typeface="+mn-cs"/>
                        </a:rPr>
                        <a:t>fahren –</a:t>
                      </a:r>
                      <a:r>
                        <a:rPr lang="de-DE" sz="1300" b="1" kern="1200" dirty="0">
                          <a:solidFill>
                            <a:schemeClr val="tx1"/>
                          </a:solidFill>
                          <a:latin typeface="+mn-lt"/>
                          <a:ea typeface="+mn-ea"/>
                          <a:cs typeface="+mn-cs"/>
                        </a:rPr>
                        <a:t> </a:t>
                      </a:r>
                      <a:r>
                        <a:rPr lang="de-DE" sz="1300" b="1" kern="1200" dirty="0" smtClean="0">
                          <a:solidFill>
                            <a:schemeClr val="tx1"/>
                          </a:solidFill>
                          <a:latin typeface="+mn-lt"/>
                          <a:ea typeface="+mn-ea"/>
                          <a:cs typeface="+mn-cs"/>
                        </a:rPr>
                        <a:t>Entwicklungen zu § 55 Abs. 4 InsO</a:t>
                      </a: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353559">
                <a:tc>
                  <a:txBody>
                    <a:bodyPr/>
                    <a:lstStyle/>
                    <a:p>
                      <a:pPr marL="0" algn="l" defTabSz="720000" rtl="0" eaLnBrk="1" latinLnBrk="0" hangingPunct="1"/>
                      <a:r>
                        <a:rPr lang="de-DE" sz="1300" b="1" kern="1200" dirty="0" smtClean="0">
                          <a:solidFill>
                            <a:schemeClr val="bg1"/>
                          </a:solidFill>
                          <a:latin typeface="+mn-lt"/>
                          <a:ea typeface="+mn-ea"/>
                          <a:cs typeface="+mn-cs"/>
                        </a:rPr>
                        <a:t>Umsatzsteuerliche Organschaft in der Insolvenz</a:t>
                      </a:r>
                      <a:endParaRPr lang="de-DE" sz="1300" b="1" kern="1200" dirty="0">
                        <a:solidFill>
                          <a:schemeClr val="bg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r>
              <a:tr h="501303">
                <a:tc>
                  <a:txBody>
                    <a:bodyPr/>
                    <a:lstStyle/>
                    <a:p>
                      <a:pPr marL="0" algn="l" defTabSz="720000" rtl="0" eaLnBrk="1" latinLnBrk="0" hangingPunct="1"/>
                      <a:r>
                        <a:rPr lang="de-DE" sz="1300" b="1" kern="1200" baseline="0" dirty="0" smtClean="0">
                          <a:solidFill>
                            <a:schemeClr val="tx1"/>
                          </a:solidFill>
                          <a:latin typeface="+mn-lt"/>
                          <a:ea typeface="+mn-ea"/>
                          <a:cs typeface="+mn-cs"/>
                        </a:rPr>
                        <a:t>Berichtigung von Rechnungen mit unrichtigem oder unberechtigtem Umsatzsteuerausweis in der Insolvenz</a:t>
                      </a:r>
                      <a:endParaRPr lang="de-DE" sz="1300" b="1" kern="1200" dirty="0" smtClean="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bl>
          </a:graphicData>
        </a:graphic>
      </p:graphicFrame>
      <p:sp>
        <p:nvSpPr>
          <p:cNvPr id="4" name="Datumsplatzhalter 3"/>
          <p:cNvSpPr>
            <a:spLocks noGrp="1"/>
          </p:cNvSpPr>
          <p:nvPr>
            <p:ph type="dt" sz="half" idx="10"/>
          </p:nvPr>
        </p:nvSpPr>
        <p:spPr/>
        <p:txBody>
          <a:bodyPr/>
          <a:lstStyle/>
          <a:p>
            <a:r>
              <a:rPr lang="de-DE" dirty="0" smtClean="0"/>
              <a:t>Vorname Name, Datum</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28</a:t>
            </a:fld>
            <a:endParaRPr lang="de-DE" dirty="0"/>
          </a:p>
        </p:txBody>
      </p:sp>
    </p:spTree>
    <p:extLst>
      <p:ext uri="{BB962C8B-B14F-4D97-AF65-F5344CB8AC3E}">
        <p14:creationId xmlns:p14="http://schemas.microsoft.com/office/powerpoint/2010/main" val="4222555226"/>
      </p:ext>
    </p:extLst>
  </p:cSld>
  <p:clrMapOvr>
    <a:masterClrMapping/>
  </p:clrMapOvr>
  <mc:AlternateContent xmlns:mc="http://schemas.openxmlformats.org/markup-compatibility/2006" xmlns:p14="http://schemas.microsoft.com/office/powerpoint/2010/main">
    <mc:Choice Requires="p14">
      <p:transition spd="slow" p14:dur="2000" advTm="67"/>
    </mc:Choice>
    <mc:Fallback xmlns="">
      <p:transition spd="slow" advTm="6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4953000" y="1412776"/>
            <a:ext cx="4212000" cy="4932462"/>
          </a:xfrm>
        </p:spPr>
        <p:txBody>
          <a:bodyPr/>
          <a:lstStyle/>
          <a:p>
            <a:pPr marL="0" indent="0" defTabSz="182563">
              <a:buNone/>
              <a:tabLst>
                <a:tab pos="266700" algn="l"/>
              </a:tabLst>
            </a:pPr>
            <a:r>
              <a:rPr lang="de-DE" dirty="0"/>
              <a:t>Ohne </a:t>
            </a:r>
            <a:r>
              <a:rPr lang="de-DE" dirty="0" smtClean="0"/>
              <a:t>umsatzsteuerliche Organschaft</a:t>
            </a:r>
            <a:r>
              <a:rPr lang="de-DE" dirty="0"/>
              <a:t>: </a:t>
            </a:r>
          </a:p>
          <a:p>
            <a:pPr marL="285750" indent="-285750" defTabSz="182563">
              <a:buFont typeface="Wingdings" panose="05000000000000000000" pitchFamily="2" charset="2"/>
              <a:buChar char="§"/>
              <a:tabLst>
                <a:tab pos="266700" algn="l"/>
              </a:tabLst>
            </a:pPr>
            <a:r>
              <a:rPr lang="de-DE" b="0" dirty="0"/>
              <a:t>Bank-AG </a:t>
            </a:r>
            <a:r>
              <a:rPr lang="de-DE" b="0" dirty="0" smtClean="0"/>
              <a:t>kann aufgrund der Umsatzsteuer-befreiung nach § 4 Nr. 8 UStG </a:t>
            </a:r>
            <a:r>
              <a:rPr lang="de-DE" b="0" dirty="0"/>
              <a:t>Vorsteuer aus von ihr </a:t>
            </a:r>
            <a:r>
              <a:rPr lang="de-DE" b="0" dirty="0" smtClean="0"/>
              <a:t>bezogenen </a:t>
            </a:r>
            <a:r>
              <a:rPr lang="de-DE" b="0" dirty="0"/>
              <a:t>Eingangsleistungen nicht </a:t>
            </a:r>
            <a:r>
              <a:rPr lang="de-DE" b="0" dirty="0" smtClean="0"/>
              <a:t>abziehen (§ </a:t>
            </a:r>
            <a:r>
              <a:rPr lang="de-DE" b="0" dirty="0"/>
              <a:t>15 Abs. 2 Satz 1 Nr. 1 UStG</a:t>
            </a:r>
            <a:r>
              <a:rPr lang="de-DE" b="0" dirty="0" smtClean="0"/>
              <a:t>)</a:t>
            </a:r>
          </a:p>
          <a:p>
            <a:pPr marL="285750" indent="-285750" defTabSz="182563">
              <a:buFont typeface="Wingdings" panose="05000000000000000000" pitchFamily="2" charset="2"/>
              <a:buChar char="§"/>
              <a:tabLst>
                <a:tab pos="266700" algn="l"/>
              </a:tabLst>
            </a:pPr>
            <a:r>
              <a:rPr lang="de-DE" b="0" dirty="0" smtClean="0"/>
              <a:t>Leistungen </a:t>
            </a:r>
            <a:r>
              <a:rPr lang="de-DE" b="0" dirty="0"/>
              <a:t>der IT-GmbH an Bank-AG </a:t>
            </a:r>
            <a:r>
              <a:rPr lang="de-DE" b="0" dirty="0" smtClean="0"/>
              <a:t>umsatzsteuerpflichtig</a:t>
            </a:r>
          </a:p>
          <a:p>
            <a:pPr marL="285750" indent="-285750" defTabSz="182563">
              <a:buFont typeface="Wingdings" panose="05000000000000000000" pitchFamily="2" charset="2"/>
              <a:buChar char="§"/>
              <a:tabLst>
                <a:tab pos="266700" algn="l"/>
              </a:tabLst>
            </a:pPr>
            <a:r>
              <a:rPr lang="de-DE" b="0" dirty="0" smtClean="0"/>
              <a:t>IT-GmbH hat aus diesen Leistungen gleichzeitig einen Vorsteuerabzug </a:t>
            </a:r>
            <a:endParaRPr lang="de-DE" b="0" dirty="0"/>
          </a:p>
          <a:p>
            <a:pPr marL="0" indent="0">
              <a:buNone/>
            </a:pPr>
            <a:endParaRPr lang="de-DE" dirty="0"/>
          </a:p>
        </p:txBody>
      </p:sp>
      <p:sp>
        <p:nvSpPr>
          <p:cNvPr id="5" name="Datumsplatzhalter 4"/>
          <p:cNvSpPr>
            <a:spLocks noGrp="1"/>
          </p:cNvSpPr>
          <p:nvPr>
            <p:ph type="dt" sz="half" idx="10"/>
          </p:nvPr>
        </p:nvSpPr>
        <p:spPr/>
        <p:txBody>
          <a:bodyPr/>
          <a:lstStyle/>
          <a:p>
            <a:r>
              <a:rPr lang="de-DE"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29</a:t>
            </a:fld>
            <a:endParaRPr lang="en-GB" dirty="0"/>
          </a:p>
        </p:txBody>
      </p:sp>
      <p:grpSp>
        <p:nvGrpSpPr>
          <p:cNvPr id="8" name="Gruppieren 7"/>
          <p:cNvGrpSpPr/>
          <p:nvPr/>
        </p:nvGrpSpPr>
        <p:grpSpPr>
          <a:xfrm>
            <a:off x="668984" y="2482812"/>
            <a:ext cx="4284016" cy="2703692"/>
            <a:chOff x="758504" y="2881772"/>
            <a:chExt cx="3977621" cy="2188131"/>
          </a:xfrm>
        </p:grpSpPr>
        <p:sp>
          <p:nvSpPr>
            <p:cNvPr id="12" name="Rechteck 11"/>
            <p:cNvSpPr/>
            <p:nvPr/>
          </p:nvSpPr>
          <p:spPr>
            <a:xfrm>
              <a:off x="2104340" y="4535330"/>
              <a:ext cx="1125908" cy="534573"/>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IT-GmbH</a:t>
              </a:r>
              <a:endParaRPr lang="de-DE" sz="1300" dirty="0">
                <a:solidFill>
                  <a:schemeClr val="tx1"/>
                </a:solidFill>
              </a:endParaRPr>
            </a:p>
          </p:txBody>
        </p:sp>
        <p:sp>
          <p:nvSpPr>
            <p:cNvPr id="13" name="Textfeld 12"/>
            <p:cNvSpPr txBox="1"/>
            <p:nvPr/>
          </p:nvSpPr>
          <p:spPr>
            <a:xfrm>
              <a:off x="3486285" y="4638242"/>
              <a:ext cx="1249840" cy="328795"/>
            </a:xfrm>
            <a:prstGeom prst="rect">
              <a:avLst/>
            </a:prstGeom>
            <a:noFill/>
          </p:spPr>
          <p:txBody>
            <a:bodyPr wrap="square" lIns="0" tIns="0" rIns="0" bIns="0" rtlCol="0">
              <a:spAutoFit/>
            </a:bodyPr>
            <a:lstStyle/>
            <a:p>
              <a:pPr>
                <a:lnSpc>
                  <a:spcPct val="110000"/>
                </a:lnSpc>
              </a:pPr>
              <a:r>
                <a:rPr lang="de-DE" sz="1200" dirty="0" smtClean="0"/>
                <a:t>Eingangsleistungen</a:t>
              </a:r>
              <a:br>
                <a:rPr lang="de-DE" sz="1200" dirty="0" smtClean="0"/>
              </a:br>
              <a:r>
                <a:rPr lang="de-DE" sz="1200" dirty="0" smtClean="0"/>
                <a:t>+ Umsatzsteuer</a:t>
              </a:r>
              <a:endParaRPr lang="de-DE" sz="1200" dirty="0"/>
            </a:p>
          </p:txBody>
        </p:sp>
        <p:sp>
          <p:nvSpPr>
            <p:cNvPr id="14" name="Textfeld 13"/>
            <p:cNvSpPr txBox="1"/>
            <p:nvPr/>
          </p:nvSpPr>
          <p:spPr>
            <a:xfrm>
              <a:off x="2963560" y="3742788"/>
              <a:ext cx="1337988" cy="298905"/>
            </a:xfrm>
            <a:prstGeom prst="rect">
              <a:avLst/>
            </a:prstGeom>
            <a:noFill/>
          </p:spPr>
          <p:txBody>
            <a:bodyPr wrap="square" lIns="0" tIns="0" rIns="0" bIns="0" rtlCol="0">
              <a:spAutoFit/>
            </a:bodyPr>
            <a:lstStyle/>
            <a:p>
              <a:r>
                <a:rPr lang="de-DE" sz="1200" dirty="0" smtClean="0"/>
                <a:t>IT-Dienstleistungen </a:t>
              </a:r>
            </a:p>
            <a:p>
              <a:r>
                <a:rPr lang="de-DE" sz="1200" dirty="0" smtClean="0"/>
                <a:t>+ Umsatzsteuer</a:t>
              </a:r>
              <a:endParaRPr lang="de-DE" sz="1200" dirty="0"/>
            </a:p>
          </p:txBody>
        </p:sp>
        <p:cxnSp>
          <p:nvCxnSpPr>
            <p:cNvPr id="15" name="Gerade Verbindung mit Pfeil 14"/>
            <p:cNvCxnSpPr/>
            <p:nvPr/>
          </p:nvCxnSpPr>
          <p:spPr>
            <a:xfrm flipH="1">
              <a:off x="758504" y="3056506"/>
              <a:ext cx="1351405"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026518" y="2881772"/>
              <a:ext cx="1116124" cy="478248"/>
            </a:xfrm>
            <a:prstGeom prst="rect">
              <a:avLst/>
            </a:prstGeom>
            <a:noFill/>
          </p:spPr>
          <p:txBody>
            <a:bodyPr wrap="square" lIns="0" tIns="0" rIns="0" bIns="0" rtlCol="0">
              <a:spAutoFit/>
            </a:bodyPr>
            <a:lstStyle/>
            <a:p>
              <a:pPr>
                <a:lnSpc>
                  <a:spcPct val="110000"/>
                </a:lnSpc>
              </a:pPr>
              <a:r>
                <a:rPr lang="de-DE" sz="1200" dirty="0" smtClean="0"/>
                <a:t>Ausgangs-</a:t>
              </a:r>
              <a:br>
                <a:rPr lang="de-DE" sz="1200" dirty="0" smtClean="0"/>
              </a:br>
              <a:r>
                <a:rPr lang="de-DE" sz="1200" dirty="0" smtClean="0"/>
                <a:t>leistungen</a:t>
              </a:r>
            </a:p>
            <a:p>
              <a:r>
                <a:rPr lang="de-DE" sz="1200" dirty="0" smtClean="0"/>
                <a:t>(§ 4 Nr. 8 UStG)</a:t>
              </a:r>
              <a:endParaRPr lang="de-DE" sz="1200" dirty="0"/>
            </a:p>
          </p:txBody>
        </p:sp>
        <p:cxnSp>
          <p:nvCxnSpPr>
            <p:cNvPr id="17" name="Gerade Verbindung mit Pfeil 16"/>
            <p:cNvCxnSpPr/>
            <p:nvPr/>
          </p:nvCxnSpPr>
          <p:spPr>
            <a:xfrm flipV="1">
              <a:off x="2882735" y="3319578"/>
              <a:ext cx="0" cy="1215753"/>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2667094" y="3319578"/>
              <a:ext cx="400" cy="1225278"/>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3230649" y="4807416"/>
              <a:ext cx="1505476"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0" name="Rechteck 19"/>
          <p:cNvSpPr/>
          <p:nvPr/>
        </p:nvSpPr>
        <p:spPr>
          <a:xfrm>
            <a:off x="2108684" y="2372429"/>
            <a:ext cx="1212636" cy="660527"/>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Bank-AG</a:t>
            </a:r>
            <a:endParaRPr lang="de-DE" sz="1300" dirty="0">
              <a:solidFill>
                <a:schemeClr val="tx1"/>
              </a:solidFill>
            </a:endParaRPr>
          </a:p>
        </p:txBody>
      </p:sp>
    </p:spTree>
    <p:extLst>
      <p:ext uri="{BB962C8B-B14F-4D97-AF65-F5344CB8AC3E}">
        <p14:creationId xmlns:p14="http://schemas.microsoft.com/office/powerpoint/2010/main" val="1179093106"/>
      </p:ext>
    </p:extLst>
  </p:cSld>
  <p:clrMapOvr>
    <a:masterClrMapping/>
  </p:clrMapOvr>
  <mc:AlternateContent xmlns:mc="http://schemas.openxmlformats.org/markup-compatibility/2006" xmlns:p14="http://schemas.microsoft.com/office/powerpoint/2010/main">
    <mc:Choice Requires="p14">
      <p:transition spd="slow" p14:dur="2000" advTm="123"/>
    </mc:Choice>
    <mc:Fallback xmlns="">
      <p:transition spd="slow" advTm="12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076515927"/>
              </p:ext>
            </p:extLst>
          </p:nvPr>
        </p:nvGraphicFramePr>
        <p:xfrm>
          <a:off x="666750" y="1412875"/>
          <a:ext cx="8567739" cy="1854600"/>
        </p:xfrm>
        <a:graphic>
          <a:graphicData uri="http://schemas.openxmlformats.org/drawingml/2006/table">
            <a:tbl>
              <a:tblPr>
                <a:tableStyleId>{2D5ABB26-0587-4C30-8999-92F81FD0307C}</a:tableStyleId>
              </a:tblPr>
              <a:tblGrid>
                <a:gridCol w="8030666"/>
                <a:gridCol w="537073"/>
              </a:tblGrid>
              <a:tr h="339082">
                <a:tc>
                  <a:txBody>
                    <a:bodyPr/>
                    <a:lstStyle/>
                    <a:p>
                      <a:pPr defTabSz="720000"/>
                      <a:r>
                        <a:rPr lang="de-DE" sz="1300" b="1" dirty="0" smtClean="0">
                          <a:solidFill>
                            <a:schemeClr val="bg1"/>
                          </a:solidFill>
                        </a:rPr>
                        <a:t>Grundlagen</a:t>
                      </a:r>
                      <a:endParaRPr lang="de-DE" sz="1300" b="1" dirty="0">
                        <a:solidFill>
                          <a:schemeClr val="bg1"/>
                        </a:solidFill>
                      </a:endParaRPr>
                    </a:p>
                  </a:txBody>
                  <a:tcPr marL="0" marR="72000" marT="180000" marB="36000" anchor="b">
                    <a:lnB w="6350" cap="flat" cmpd="sng" algn="ctr">
                      <a:solidFill>
                        <a:schemeClr val="tx1"/>
                      </a:solidFill>
                      <a:prstDash val="dot"/>
                      <a:round/>
                      <a:headEnd type="none" w="med" len="med"/>
                      <a:tailEnd type="none" w="med" len="med"/>
                    </a:lnB>
                    <a:solidFill>
                      <a:schemeClr val="tx1"/>
                    </a:solidFill>
                  </a:tcPr>
                </a:tc>
                <a:tc>
                  <a:txBody>
                    <a:bodyPr/>
                    <a:lstStyle/>
                    <a:p>
                      <a:pPr algn="r"/>
                      <a:endParaRPr lang="de-DE" sz="1300" b="1" dirty="0"/>
                    </a:p>
                  </a:txBody>
                  <a:tcPr marL="0" marR="0" marT="180000" marB="36000" anchor="b">
                    <a:lnB w="6350" cap="flat" cmpd="sng" algn="ctr">
                      <a:solidFill>
                        <a:schemeClr val="tx1"/>
                      </a:solidFill>
                      <a:prstDash val="dot"/>
                      <a:round/>
                      <a:headEnd type="none" w="med" len="med"/>
                      <a:tailEnd type="none" w="med" len="med"/>
                    </a:lnB>
                    <a:solidFill>
                      <a:schemeClr val="tx1"/>
                    </a:solidFill>
                  </a:tcPr>
                </a:tc>
              </a:tr>
              <a:tr h="339082">
                <a:tc>
                  <a:txBody>
                    <a:bodyPr/>
                    <a:lstStyle/>
                    <a:p>
                      <a:pPr defTabSz="720000"/>
                      <a:r>
                        <a:rPr lang="de-DE" sz="1300" b="1" dirty="0" smtClean="0"/>
                        <a:t>Umsatzsteuer im vorläufigen Insolvenzver</a:t>
                      </a:r>
                      <a:r>
                        <a:rPr lang="de-DE" sz="1300" b="1" kern="1200" dirty="0" smtClean="0">
                          <a:solidFill>
                            <a:schemeClr val="tx1"/>
                          </a:solidFill>
                          <a:latin typeface="+mn-lt"/>
                          <a:ea typeface="+mn-ea"/>
                          <a:cs typeface="+mn-cs"/>
                        </a:rPr>
                        <a:t>fahren –</a:t>
                      </a:r>
                      <a:r>
                        <a:rPr lang="de-DE" sz="1300" b="1" kern="1200" dirty="0">
                          <a:solidFill>
                            <a:schemeClr val="tx1"/>
                          </a:solidFill>
                          <a:latin typeface="+mn-lt"/>
                          <a:ea typeface="+mn-ea"/>
                          <a:cs typeface="+mn-cs"/>
                        </a:rPr>
                        <a:t> </a:t>
                      </a:r>
                      <a:r>
                        <a:rPr lang="de-DE" sz="1300" b="1" kern="1200" dirty="0" smtClean="0">
                          <a:solidFill>
                            <a:schemeClr val="tx1"/>
                          </a:solidFill>
                          <a:latin typeface="+mn-lt"/>
                          <a:ea typeface="+mn-ea"/>
                          <a:cs typeface="+mn-cs"/>
                        </a:rPr>
                        <a:t>Entwicklungen zu § 55 Abs. 4 InsO</a:t>
                      </a: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353559">
                <a:tc>
                  <a:txBody>
                    <a:bodyPr/>
                    <a:lstStyle/>
                    <a:p>
                      <a:pPr marL="0" algn="l" defTabSz="720000" rtl="0" eaLnBrk="1" latinLnBrk="0" hangingPunct="1"/>
                      <a:r>
                        <a:rPr lang="de-DE" sz="1300" b="1" kern="1200" dirty="0" smtClean="0">
                          <a:solidFill>
                            <a:schemeClr val="tx1"/>
                          </a:solidFill>
                          <a:latin typeface="+mn-lt"/>
                          <a:ea typeface="+mn-ea"/>
                          <a:cs typeface="+mn-cs"/>
                        </a:rPr>
                        <a:t>Umsatzsteuerliche Organschaft in der Insolvenz</a:t>
                      </a:r>
                      <a:endParaRPr lang="de-DE" sz="1300" b="1" kern="1200" dirty="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501303">
                <a:tc>
                  <a:txBody>
                    <a:bodyPr/>
                    <a:lstStyle/>
                    <a:p>
                      <a:pPr marL="0" algn="l" defTabSz="720000" rtl="0" eaLnBrk="1" latinLnBrk="0" hangingPunct="1"/>
                      <a:r>
                        <a:rPr lang="de-DE" sz="1300" b="1" kern="1200" baseline="0" dirty="0" smtClean="0">
                          <a:solidFill>
                            <a:schemeClr val="tx1"/>
                          </a:solidFill>
                          <a:latin typeface="+mn-lt"/>
                          <a:ea typeface="+mn-ea"/>
                          <a:cs typeface="+mn-cs"/>
                        </a:rPr>
                        <a:t>Berichtigung von Rechnungen mit unrichtigem oder unberechtigtem Umsatzsteuerausweis in der Insolvenz</a:t>
                      </a:r>
                      <a:endParaRPr lang="de-DE" sz="1300" b="1" kern="1200" dirty="0" smtClean="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bl>
          </a:graphicData>
        </a:graphic>
      </p:graphicFrame>
      <p:sp>
        <p:nvSpPr>
          <p:cNvPr id="4" name="Datumsplatzhalter 3"/>
          <p:cNvSpPr>
            <a:spLocks noGrp="1"/>
          </p:cNvSpPr>
          <p:nvPr>
            <p:ph type="dt" sz="half" idx="10"/>
          </p:nvPr>
        </p:nvSpPr>
        <p:spPr/>
        <p:txBody>
          <a:bodyPr/>
          <a:lstStyle/>
          <a:p>
            <a:r>
              <a:rPr lang="de-DE" dirty="0" smtClean="0"/>
              <a:t>Vorname Name, Datum</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3</a:t>
            </a:fld>
            <a:endParaRPr lang="de-DE" dirty="0"/>
          </a:p>
        </p:txBody>
      </p:sp>
    </p:spTree>
    <p:extLst>
      <p:ext uri="{BB962C8B-B14F-4D97-AF65-F5344CB8AC3E}">
        <p14:creationId xmlns:p14="http://schemas.microsoft.com/office/powerpoint/2010/main" val="3424638745"/>
      </p:ext>
    </p:extLst>
  </p:cSld>
  <p:clrMapOvr>
    <a:masterClrMapping/>
  </p:clrMapOvr>
  <mc:AlternateContent xmlns:mc="http://schemas.openxmlformats.org/markup-compatibility/2006" xmlns:p14="http://schemas.microsoft.com/office/powerpoint/2010/main">
    <mc:Choice Requires="p14">
      <p:transition spd="slow" p14:dur="2000" advTm="119"/>
    </mc:Choice>
    <mc:Fallback xmlns="">
      <p:transition spd="slow" advTm="11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4953000" y="1412776"/>
            <a:ext cx="4212000" cy="4932462"/>
          </a:xfrm>
        </p:spPr>
        <p:txBody>
          <a:bodyPr/>
          <a:lstStyle/>
          <a:p>
            <a:pPr marL="0" indent="0">
              <a:buNone/>
              <a:tabLst>
                <a:tab pos="266700" algn="l"/>
              </a:tabLst>
            </a:pPr>
            <a:r>
              <a:rPr lang="de-DE" dirty="0" smtClean="0"/>
              <a:t>Mit umsatzsteuerlicher Organschaft</a:t>
            </a:r>
            <a:r>
              <a:rPr lang="de-DE" dirty="0"/>
              <a:t>: </a:t>
            </a:r>
          </a:p>
          <a:p>
            <a:pPr marL="285750" indent="-285750">
              <a:buFont typeface="Wingdings" panose="05000000000000000000" pitchFamily="2" charset="2"/>
              <a:buChar char="§"/>
              <a:tabLst>
                <a:tab pos="180975" algn="l"/>
              </a:tabLst>
            </a:pPr>
            <a:r>
              <a:rPr lang="de-DE" b="0" dirty="0" smtClean="0"/>
              <a:t>Bank-AG </a:t>
            </a:r>
            <a:r>
              <a:rPr lang="de-DE" b="0" dirty="0"/>
              <a:t>kann aufgrund der Umsatzsteuer-befreiung nach § 4 Nr. 8 UStG Vorsteuer aus von ihr bezogenen Eingangsleistungen nicht </a:t>
            </a:r>
            <a:r>
              <a:rPr lang="de-DE" b="0" dirty="0" smtClean="0"/>
              <a:t>abziehen (§ </a:t>
            </a:r>
            <a:r>
              <a:rPr lang="de-DE" b="0" dirty="0"/>
              <a:t>15 Abs. 2 Satz 1 Nr. 1 UStG</a:t>
            </a:r>
            <a:r>
              <a:rPr lang="de-DE" b="0" dirty="0" smtClean="0"/>
              <a:t>)</a:t>
            </a:r>
          </a:p>
          <a:p>
            <a:pPr marL="285750" indent="-285750">
              <a:buFont typeface="Wingdings" panose="05000000000000000000" pitchFamily="2" charset="2"/>
              <a:buChar char="§"/>
              <a:tabLst>
                <a:tab pos="180975" algn="l"/>
              </a:tabLst>
            </a:pPr>
            <a:r>
              <a:rPr lang="de-DE" b="0" dirty="0" smtClean="0"/>
              <a:t>Leistungen </a:t>
            </a:r>
            <a:r>
              <a:rPr lang="de-DE" b="0" dirty="0"/>
              <a:t>der IT-GmbH an Bank-AG nicht </a:t>
            </a:r>
            <a:r>
              <a:rPr lang="de-DE" b="0" dirty="0" smtClean="0"/>
              <a:t>umsatzsteuerbar</a:t>
            </a:r>
          </a:p>
          <a:p>
            <a:pPr marL="285750" indent="-285750">
              <a:buFont typeface="Wingdings" panose="05000000000000000000" pitchFamily="2" charset="2"/>
              <a:buChar char="§"/>
              <a:tabLst>
                <a:tab pos="180975" algn="l"/>
              </a:tabLst>
            </a:pPr>
            <a:r>
              <a:rPr lang="de-DE" b="0" dirty="0" smtClean="0"/>
              <a:t>IT-GmbH kann aber auch keinen Vorsteuerabzug aus den Eingangs-leistungen geltend machen </a:t>
            </a:r>
            <a:endParaRPr lang="de-DE" b="0" dirty="0"/>
          </a:p>
          <a:p>
            <a:pPr marL="285750" indent="-285750">
              <a:buFont typeface="Wingdings" panose="05000000000000000000" pitchFamily="2" charset="2"/>
              <a:buChar char="Ø"/>
              <a:tabLst>
                <a:tab pos="180975" algn="l"/>
              </a:tabLst>
            </a:pPr>
            <a:r>
              <a:rPr lang="de-DE" b="0" dirty="0" smtClean="0"/>
              <a:t>Umsatzsteuerersparnis </a:t>
            </a:r>
            <a:r>
              <a:rPr lang="de-DE" b="0" dirty="0"/>
              <a:t>i.H.v. 19% des von der IT-GmbH geschaffenen „Mehrwerts“</a:t>
            </a:r>
          </a:p>
          <a:p>
            <a:endParaRPr lang="de-DE" dirty="0"/>
          </a:p>
        </p:txBody>
      </p:sp>
      <p:sp>
        <p:nvSpPr>
          <p:cNvPr id="5" name="Datumsplatzhalter 4"/>
          <p:cNvSpPr>
            <a:spLocks noGrp="1"/>
          </p:cNvSpPr>
          <p:nvPr>
            <p:ph type="dt" sz="half" idx="10"/>
          </p:nvPr>
        </p:nvSpPr>
        <p:spPr/>
        <p:txBody>
          <a:bodyPr/>
          <a:lstStyle/>
          <a:p>
            <a:r>
              <a:rPr lang="de-DE" smtClean="0"/>
              <a:t>Vorname Name, Datum</a:t>
            </a:r>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B7C62E5-B0B0-44DD-B7FE-EEECB729582C}" type="slidenum">
              <a:rPr lang="en-GB" smtClean="0"/>
              <a:t>30</a:t>
            </a:fld>
            <a:endParaRPr lang="en-GB" dirty="0"/>
          </a:p>
        </p:txBody>
      </p:sp>
      <p:grpSp>
        <p:nvGrpSpPr>
          <p:cNvPr id="8" name="Gruppieren 7"/>
          <p:cNvGrpSpPr/>
          <p:nvPr/>
        </p:nvGrpSpPr>
        <p:grpSpPr>
          <a:xfrm>
            <a:off x="668984" y="1520788"/>
            <a:ext cx="4356024" cy="3960000"/>
            <a:chOff x="758504" y="2103194"/>
            <a:chExt cx="4044479" cy="3204877"/>
          </a:xfrm>
        </p:grpSpPr>
        <p:sp>
          <p:nvSpPr>
            <p:cNvPr id="9" name="Rechteck 8"/>
            <p:cNvSpPr/>
            <p:nvPr/>
          </p:nvSpPr>
          <p:spPr>
            <a:xfrm>
              <a:off x="1468324" y="2535763"/>
              <a:ext cx="2380942" cy="2772308"/>
            </a:xfrm>
            <a:prstGeom prst="rect">
              <a:avLst/>
            </a:prstGeom>
            <a:ln w="12700">
              <a:prstDash val="lgDash"/>
            </a:ln>
          </p:spPr>
          <p:style>
            <a:lnRef idx="2">
              <a:schemeClr val="dk1"/>
            </a:lnRef>
            <a:fillRef idx="1">
              <a:schemeClr val="lt1"/>
            </a:fillRef>
            <a:effectRef idx="0">
              <a:schemeClr val="dk1"/>
            </a:effectRef>
            <a:fontRef idx="minor">
              <a:schemeClr val="dk1"/>
            </a:fontRef>
          </p:style>
          <p:txBody>
            <a:bodyPr lIns="71955" tIns="35979" rIns="71955" bIns="35979" rtlCol="0" anchor="ctr"/>
            <a:lstStyle/>
            <a:p>
              <a:pPr algn="ctr"/>
              <a:endParaRPr lang="de-DE" sz="1300" dirty="0"/>
            </a:p>
          </p:txBody>
        </p:sp>
        <p:sp>
          <p:nvSpPr>
            <p:cNvPr id="10" name="Rechteck 9"/>
            <p:cNvSpPr/>
            <p:nvPr/>
          </p:nvSpPr>
          <p:spPr>
            <a:xfrm>
              <a:off x="3269312" y="2103194"/>
              <a:ext cx="910506" cy="200055"/>
            </a:xfrm>
            <a:prstGeom prst="rect">
              <a:avLst/>
            </a:prstGeom>
            <a:solidFill>
              <a:schemeClr val="bg1"/>
            </a:solidFill>
            <a:ln>
              <a:solidFill>
                <a:schemeClr val="bg1"/>
              </a:solidFill>
            </a:ln>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spAutoFit/>
            </a:bodyPr>
            <a:lstStyle/>
            <a:p>
              <a:pPr algn="ctr"/>
              <a:r>
                <a:rPr lang="de-DE" sz="1300" dirty="0" smtClean="0">
                  <a:solidFill>
                    <a:schemeClr val="tx1"/>
                  </a:solidFill>
                </a:rPr>
                <a:t>Organschaft</a:t>
              </a:r>
              <a:endParaRPr lang="de-DE" sz="1300" dirty="0">
                <a:solidFill>
                  <a:schemeClr val="tx1"/>
                </a:solidFill>
              </a:endParaRPr>
            </a:p>
          </p:txBody>
        </p:sp>
        <p:cxnSp>
          <p:nvCxnSpPr>
            <p:cNvPr id="11" name="Gerade Verbindung mit Pfeil 10"/>
            <p:cNvCxnSpPr/>
            <p:nvPr/>
          </p:nvCxnSpPr>
          <p:spPr>
            <a:xfrm flipH="1" flipV="1">
              <a:off x="3715040" y="2296903"/>
              <a:ext cx="0" cy="238859"/>
            </a:xfrm>
            <a:prstGeom prst="straightConnector1">
              <a:avLst/>
            </a:prstGeom>
            <a:ln w="19050" cmpd="sng">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2104340" y="4535330"/>
              <a:ext cx="1125908" cy="534573"/>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IT-GmbH</a:t>
              </a:r>
              <a:endParaRPr lang="de-DE" sz="1300" dirty="0">
                <a:solidFill>
                  <a:schemeClr val="tx1"/>
                </a:solidFill>
              </a:endParaRPr>
            </a:p>
          </p:txBody>
        </p:sp>
        <p:sp>
          <p:nvSpPr>
            <p:cNvPr id="13" name="Textfeld 12"/>
            <p:cNvSpPr txBox="1"/>
            <p:nvPr/>
          </p:nvSpPr>
          <p:spPr>
            <a:xfrm>
              <a:off x="3486285" y="4638242"/>
              <a:ext cx="1316698" cy="316082"/>
            </a:xfrm>
            <a:prstGeom prst="rect">
              <a:avLst/>
            </a:prstGeom>
            <a:noFill/>
          </p:spPr>
          <p:txBody>
            <a:bodyPr wrap="square" lIns="0" tIns="0" rIns="0" bIns="0" rtlCol="0">
              <a:spAutoFit/>
            </a:bodyPr>
            <a:lstStyle/>
            <a:p>
              <a:pPr>
                <a:lnSpc>
                  <a:spcPct val="110000"/>
                </a:lnSpc>
              </a:pPr>
              <a:r>
                <a:rPr lang="de-DE" sz="1200" dirty="0"/>
                <a:t>Eingangsleistungen</a:t>
              </a:r>
              <a:br>
                <a:rPr lang="de-DE" sz="1200" dirty="0"/>
              </a:br>
              <a:r>
                <a:rPr lang="de-DE" sz="1200" dirty="0"/>
                <a:t>+ Umsatzsteuer</a:t>
              </a:r>
            </a:p>
          </p:txBody>
        </p:sp>
        <p:sp>
          <p:nvSpPr>
            <p:cNvPr id="14" name="Textfeld 13"/>
            <p:cNvSpPr txBox="1"/>
            <p:nvPr/>
          </p:nvSpPr>
          <p:spPr>
            <a:xfrm>
              <a:off x="2963560" y="3742788"/>
              <a:ext cx="864096" cy="369332"/>
            </a:xfrm>
            <a:prstGeom prst="rect">
              <a:avLst/>
            </a:prstGeom>
            <a:noFill/>
          </p:spPr>
          <p:txBody>
            <a:bodyPr wrap="square" lIns="0" tIns="0" rIns="0" bIns="0" rtlCol="0">
              <a:spAutoFit/>
            </a:bodyPr>
            <a:lstStyle/>
            <a:p>
              <a:r>
                <a:rPr lang="de-DE" sz="1200" dirty="0" smtClean="0"/>
                <a:t>IT-Dienst-leistungen</a:t>
              </a:r>
              <a:endParaRPr lang="de-DE" sz="1200" dirty="0"/>
            </a:p>
          </p:txBody>
        </p:sp>
        <p:cxnSp>
          <p:nvCxnSpPr>
            <p:cNvPr id="15" name="Gerade Verbindung mit Pfeil 14"/>
            <p:cNvCxnSpPr/>
            <p:nvPr/>
          </p:nvCxnSpPr>
          <p:spPr>
            <a:xfrm flipH="1">
              <a:off x="758504" y="3056506"/>
              <a:ext cx="1351405"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026518" y="2881772"/>
              <a:ext cx="1116124" cy="478248"/>
            </a:xfrm>
            <a:prstGeom prst="rect">
              <a:avLst/>
            </a:prstGeom>
            <a:noFill/>
          </p:spPr>
          <p:txBody>
            <a:bodyPr wrap="square" lIns="0" tIns="0" rIns="0" bIns="0" rtlCol="0">
              <a:spAutoFit/>
            </a:bodyPr>
            <a:lstStyle/>
            <a:p>
              <a:pPr>
                <a:lnSpc>
                  <a:spcPct val="110000"/>
                </a:lnSpc>
              </a:pPr>
              <a:r>
                <a:rPr lang="de-DE" sz="1200" dirty="0" smtClean="0"/>
                <a:t>Ausgangs-</a:t>
              </a:r>
              <a:br>
                <a:rPr lang="de-DE" sz="1200" dirty="0" smtClean="0"/>
              </a:br>
              <a:r>
                <a:rPr lang="de-DE" sz="1200" dirty="0" smtClean="0"/>
                <a:t>leistungen</a:t>
              </a:r>
            </a:p>
            <a:p>
              <a:r>
                <a:rPr lang="de-DE" sz="1200" dirty="0" smtClean="0"/>
                <a:t>(§ 4 Nr. 8 UStG)</a:t>
              </a:r>
              <a:endParaRPr lang="de-DE" sz="1200" dirty="0"/>
            </a:p>
          </p:txBody>
        </p:sp>
        <p:cxnSp>
          <p:nvCxnSpPr>
            <p:cNvPr id="17" name="Gerade Verbindung mit Pfeil 16"/>
            <p:cNvCxnSpPr/>
            <p:nvPr/>
          </p:nvCxnSpPr>
          <p:spPr>
            <a:xfrm flipV="1">
              <a:off x="2882735" y="3319578"/>
              <a:ext cx="0" cy="1215753"/>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2667094" y="3319578"/>
              <a:ext cx="400" cy="1225278"/>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0" name="Rechteck 19"/>
          <p:cNvSpPr/>
          <p:nvPr/>
        </p:nvSpPr>
        <p:spPr>
          <a:xfrm>
            <a:off x="2108684" y="2372429"/>
            <a:ext cx="1212636" cy="660527"/>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Bank-AG</a:t>
            </a:r>
            <a:endParaRPr lang="de-DE" sz="1300" dirty="0">
              <a:solidFill>
                <a:schemeClr val="tx1"/>
              </a:solidFill>
            </a:endParaRPr>
          </a:p>
        </p:txBody>
      </p:sp>
      <p:cxnSp>
        <p:nvCxnSpPr>
          <p:cNvPr id="21" name="Gerade Verbindung mit Pfeil 20"/>
          <p:cNvCxnSpPr/>
          <p:nvPr/>
        </p:nvCxnSpPr>
        <p:spPr>
          <a:xfrm flipH="1">
            <a:off x="3331558" y="4862171"/>
            <a:ext cx="1621442"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301831"/>
      </p:ext>
    </p:extLst>
  </p:cSld>
  <p:clrMapOvr>
    <a:masterClrMapping/>
  </p:clrMapOvr>
  <mc:AlternateContent xmlns:mc="http://schemas.openxmlformats.org/markup-compatibility/2006" xmlns:p14="http://schemas.microsoft.com/office/powerpoint/2010/main">
    <mc:Choice Requires="p14">
      <p:transition spd="slow" p14:dur="2000" advTm="121"/>
    </mc:Choice>
    <mc:Fallback xmlns="">
      <p:transition spd="slow" advTm="12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8535472" cy="5074922"/>
          </a:xfrm>
        </p:spPr>
        <p:txBody>
          <a:bodyPr/>
          <a:lstStyle/>
          <a:p>
            <a:pPr marL="0" lvl="3" indent="0">
              <a:buNone/>
            </a:pPr>
            <a:r>
              <a:rPr lang="de-DE" b="1" dirty="0"/>
              <a:t>Folgen </a:t>
            </a:r>
            <a:r>
              <a:rPr lang="de-DE" b="1" dirty="0" smtClean="0"/>
              <a:t>des Bestehens der umsatzsteuerlichen Organschaft</a:t>
            </a:r>
          </a:p>
          <a:p>
            <a:pPr lvl="3">
              <a:defRPr/>
            </a:pPr>
            <a:r>
              <a:rPr lang="de-DE" dirty="0" smtClean="0"/>
              <a:t>Die Organgesellschaften sind unselbständiger Teil des Organkreises und nicht mehr Unternehmer i.S.v. § 2 Abs. 1 UStG</a:t>
            </a:r>
          </a:p>
          <a:p>
            <a:pPr lvl="3">
              <a:defRPr/>
            </a:pPr>
            <a:r>
              <a:rPr lang="de-DE" dirty="0" smtClean="0"/>
              <a:t>Die von den Organgesellschaften ausgeführten Ausgangsumsätze und bezogenen Eingangsumsätze werden dem Organträger zugerechnet</a:t>
            </a:r>
          </a:p>
          <a:p>
            <a:pPr lvl="3">
              <a:defRPr/>
            </a:pPr>
            <a:r>
              <a:rPr lang="de-DE" dirty="0" smtClean="0"/>
              <a:t>Der Organträger hat die geschuldete Umsatzsteuer abzuführen und Vorsteuer geltend zu machen, ihm steht aber </a:t>
            </a:r>
            <a:r>
              <a:rPr lang="de-DE" dirty="0" err="1" smtClean="0"/>
              <a:t>innerorganschaftlicher</a:t>
            </a:r>
            <a:r>
              <a:rPr lang="de-DE" dirty="0" smtClean="0"/>
              <a:t> Ausgleichsanspruch nach § 426 BGB zu</a:t>
            </a:r>
          </a:p>
          <a:p>
            <a:pPr lvl="3">
              <a:defRPr/>
            </a:pPr>
            <a:r>
              <a:rPr lang="de-DE" dirty="0" smtClean="0"/>
              <a:t>Die innerhalb des Organkreises ausgeführten Umsätze sind nicht steuerbar</a:t>
            </a:r>
          </a:p>
          <a:p>
            <a:pPr lvl="3">
              <a:defRPr/>
            </a:pPr>
            <a:r>
              <a:rPr lang="de-DE" dirty="0" smtClean="0"/>
              <a:t>Die Organgesellschaften haften die für vom Organträger nicht abgeführte Umsatzsteuer nach § 73 AO</a:t>
            </a:r>
          </a:p>
          <a:p>
            <a:pPr marL="0" lvl="3" indent="0">
              <a:buNone/>
            </a:pPr>
            <a:endParaRPr lang="de-DE" b="1" dirty="0"/>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31</a:t>
            </a:fld>
            <a:endParaRPr lang="en-GB" dirty="0"/>
          </a:p>
        </p:txBody>
      </p:sp>
    </p:spTree>
    <p:extLst>
      <p:ext uri="{BB962C8B-B14F-4D97-AF65-F5344CB8AC3E}">
        <p14:creationId xmlns:p14="http://schemas.microsoft.com/office/powerpoint/2010/main" val="2956361099"/>
      </p:ext>
    </p:extLst>
  </p:cSld>
  <p:clrMapOvr>
    <a:masterClrMapping/>
  </p:clrMapOvr>
  <mc:AlternateContent xmlns:mc="http://schemas.openxmlformats.org/markup-compatibility/2006" xmlns:p14="http://schemas.microsoft.com/office/powerpoint/2010/main">
    <mc:Choice Requires="p14">
      <p:transition spd="slow" p14:dur="2000" advTm="86"/>
    </mc:Choice>
    <mc:Fallback xmlns="">
      <p:transition spd="slow" advTm="8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8535472" cy="5074922"/>
          </a:xfrm>
        </p:spPr>
        <p:txBody>
          <a:bodyPr/>
          <a:lstStyle/>
          <a:p>
            <a:pPr marL="0" lvl="3" indent="0">
              <a:buNone/>
            </a:pPr>
            <a:r>
              <a:rPr lang="de-DE" b="1" dirty="0"/>
              <a:t>Folgen der </a:t>
            </a:r>
            <a:r>
              <a:rPr lang="de-DE" b="1" dirty="0" smtClean="0"/>
              <a:t>Beendigung der umsatzsteuerlichen Organschaft</a:t>
            </a:r>
          </a:p>
          <a:p>
            <a:pPr lvl="3">
              <a:defRPr/>
            </a:pPr>
            <a:r>
              <a:rPr lang="de-DE" dirty="0" smtClean="0"/>
              <a:t>Organträger und Organgesellschaft sind wieder zwei selbständige umsatzsteuerliche Rechtsobjekte (§ 2 Abs. 1 UStG)</a:t>
            </a:r>
          </a:p>
          <a:p>
            <a:pPr lvl="3">
              <a:defRPr/>
            </a:pPr>
            <a:r>
              <a:rPr lang="de-DE" dirty="0" smtClean="0"/>
              <a:t>Nach Beendigung der Organschaft </a:t>
            </a:r>
            <a:r>
              <a:rPr lang="de-DE" dirty="0"/>
              <a:t>getätigte Umsätze der Organgesellschaft sind wieder von dieser selbst </a:t>
            </a:r>
            <a:r>
              <a:rPr lang="de-DE" dirty="0" smtClean="0"/>
              <a:t>im Voranmeldungszeitraum anzugeben und zu versteuern; </a:t>
            </a:r>
            <a:r>
              <a:rPr lang="de-DE" dirty="0"/>
              <a:t>zuvor getätigte Umsätze sind auch nach Beendigung noch vom Organträger zu besteuern (OFD Hannover, 6.8.2007 </a:t>
            </a:r>
            <a:r>
              <a:rPr lang="de-DE" dirty="0" smtClean="0"/>
              <a:t>– S </a:t>
            </a:r>
            <a:r>
              <a:rPr lang="de-DE" dirty="0"/>
              <a:t>7105-49-StO 172</a:t>
            </a:r>
            <a:r>
              <a:rPr lang="de-DE" dirty="0" smtClean="0"/>
              <a:t>)</a:t>
            </a:r>
          </a:p>
          <a:p>
            <a:pPr lvl="3">
              <a:defRPr/>
            </a:pPr>
            <a:r>
              <a:rPr lang="de-DE" dirty="0" smtClean="0"/>
              <a:t>Zurechnung von Umsätzen abhängig vom Zeitpunkt der Leistungserbringung, nicht vom Zeitpunkt der Steuerentstehung</a:t>
            </a:r>
          </a:p>
          <a:p>
            <a:pPr lvl="3">
              <a:defRPr/>
            </a:pPr>
            <a:r>
              <a:rPr lang="de-DE" dirty="0" smtClean="0"/>
              <a:t>Zurechnung des Vorsteueranspruchs aus Eingangsleistungen abhängig vom Zeitpunkt des Leistungsbezugs, nicht vom Vorliegen einer Rechnung</a:t>
            </a:r>
            <a:endParaRPr lang="de-DE" dirty="0"/>
          </a:p>
          <a:p>
            <a:pPr lvl="3">
              <a:defRPr/>
            </a:pPr>
            <a:r>
              <a:rPr lang="de-DE" dirty="0" smtClean="0"/>
              <a:t>Im </a:t>
            </a:r>
            <a:r>
              <a:rPr lang="de-DE" dirty="0"/>
              <a:t>Einzelnen </a:t>
            </a:r>
            <a:r>
              <a:rPr lang="de-DE" dirty="0" smtClean="0"/>
              <a:t>dazu </a:t>
            </a:r>
            <a:r>
              <a:rPr lang="de-DE" altLang="de-DE" dirty="0" smtClean="0"/>
              <a:t>OFD </a:t>
            </a:r>
            <a:r>
              <a:rPr lang="de-DE" altLang="de-DE" dirty="0"/>
              <a:t>Frankfurt a.M., </a:t>
            </a:r>
            <a:r>
              <a:rPr lang="de-DE" dirty="0"/>
              <a:t>11.06.2014</a:t>
            </a:r>
            <a:r>
              <a:rPr lang="de-DE" altLang="de-DE" dirty="0"/>
              <a:t> – S 7105 </a:t>
            </a:r>
            <a:r>
              <a:rPr lang="de-DE" altLang="de-DE" dirty="0" smtClean="0"/>
              <a:t>A-21-St110</a:t>
            </a:r>
            <a:endParaRPr lang="de-DE" altLang="de-DE" dirty="0"/>
          </a:p>
          <a:p>
            <a:pPr marL="0" lvl="3" indent="0">
              <a:buNone/>
            </a:pPr>
            <a:endParaRPr lang="de-DE" b="1" dirty="0"/>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32</a:t>
            </a:fld>
            <a:endParaRPr lang="en-GB" dirty="0"/>
          </a:p>
        </p:txBody>
      </p:sp>
    </p:spTree>
    <p:extLst>
      <p:ext uri="{BB962C8B-B14F-4D97-AF65-F5344CB8AC3E}">
        <p14:creationId xmlns:p14="http://schemas.microsoft.com/office/powerpoint/2010/main" val="1311359069"/>
      </p:ext>
    </p:extLst>
  </p:cSld>
  <p:clrMapOvr>
    <a:masterClrMapping/>
  </p:clrMapOvr>
  <mc:AlternateContent xmlns:mc="http://schemas.openxmlformats.org/markup-compatibility/2006" xmlns:p14="http://schemas.microsoft.com/office/powerpoint/2010/main">
    <mc:Choice Requires="p14">
      <p:transition spd="slow" p14:dur="2000" advTm="86"/>
    </mc:Choice>
    <mc:Fallback xmlns="">
      <p:transition spd="slow" advTm="8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190788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2" name="think-cell Folie" r:id="rId6" imgW="216" imgH="216" progId="TCLayout.ActiveDocument.1">
                  <p:embed/>
                </p:oleObj>
              </mc:Choice>
              <mc:Fallback>
                <p:oleObj name="think-cell Folie" r:id="rId6" imgW="216" imgH="21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Umsatzsteuerliche Organschaft in der Insolvenz</a:t>
            </a:r>
          </a:p>
        </p:txBody>
      </p:sp>
      <p:sp>
        <p:nvSpPr>
          <p:cNvPr id="4" name="Datumsplatzhalter 3"/>
          <p:cNvSpPr>
            <a:spLocks noGrp="1"/>
          </p:cNvSpPr>
          <p:nvPr>
            <p:ph type="dt" sz="half" idx="10"/>
          </p:nvPr>
        </p:nvSpPr>
        <p:spPr/>
        <p:txBody>
          <a:bodyPr/>
          <a:lstStyle/>
          <a:p>
            <a:r>
              <a:rPr lang="de-DE" dirty="0" smtClean="0"/>
              <a:t>Vorname Name, Datum</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C9B97CA2-62BA-4FDF-AB4B-C9648D7EF5AA}" type="slidenum">
              <a:rPr lang="en-US" smtClean="0"/>
              <a:t>33</a:t>
            </a:fld>
            <a:endParaRPr lang="en-US" dirty="0"/>
          </a:p>
        </p:txBody>
      </p:sp>
      <p:sp>
        <p:nvSpPr>
          <p:cNvPr id="7" name="Inhaltsplatzhalter 2"/>
          <p:cNvSpPr txBox="1">
            <a:spLocks/>
          </p:cNvSpPr>
          <p:nvPr>
            <p:custDataLst>
              <p:tags r:id="rId3"/>
            </p:custDataLst>
          </p:nvPr>
        </p:nvSpPr>
        <p:spPr>
          <a:xfrm>
            <a:off x="668524" y="1155033"/>
            <a:ext cx="7109732" cy="3606115"/>
          </a:xfrm>
          <a:prstGeom prst="rect">
            <a:avLst/>
          </a:prstGeom>
        </p:spPr>
        <p:txBody>
          <a:bodyPr vert="horz" wrap="square" lIns="0" tIns="0" rIns="0" bIns="0" rtlCol="0">
            <a:spAutoFit/>
          </a:bodyPr>
          <a:lstStyle>
            <a:lvl1pPr marL="287822" indent="-287822" algn="l" defTabSz="719558"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19558"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19558"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161" indent="-287161"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3688" indent="-215866"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19558" indent="-215866" algn="l" defTabSz="719558"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5422" indent="-215866" algn="l" defTabSz="719558"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19558"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19558"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indent="0">
              <a:lnSpc>
                <a:spcPct val="100000"/>
              </a:lnSpc>
              <a:buNone/>
            </a:pPr>
            <a:r>
              <a:rPr lang="de-DE" dirty="0" smtClean="0"/>
              <a:t>Gesetzliche Voraussetzungen der umsatzsteuerlichen Organschaft</a:t>
            </a:r>
          </a:p>
          <a:p>
            <a:pPr marL="266700" indent="-266700">
              <a:lnSpc>
                <a:spcPct val="100000"/>
              </a:lnSpc>
              <a:buFont typeface="+mj-lt"/>
              <a:buNone/>
            </a:pPr>
            <a:r>
              <a:rPr lang="de-DE" b="0" dirty="0" smtClean="0"/>
              <a:t>Eine </a:t>
            </a:r>
            <a:r>
              <a:rPr lang="de-DE" b="0" dirty="0"/>
              <a:t>Organschaft erfordert </a:t>
            </a:r>
            <a:endParaRPr lang="de-DE" b="0" dirty="0" smtClean="0"/>
          </a:p>
          <a:p>
            <a:pPr lvl="3">
              <a:lnSpc>
                <a:spcPct val="100000"/>
              </a:lnSpc>
            </a:pPr>
            <a:r>
              <a:rPr lang="de-DE" dirty="0"/>
              <a:t>nach § 2 Abs. 2 Nr. 2 UStG, dass</a:t>
            </a:r>
          </a:p>
          <a:p>
            <a:pPr lvl="4">
              <a:lnSpc>
                <a:spcPct val="100000"/>
              </a:lnSpc>
            </a:pPr>
            <a:r>
              <a:rPr lang="de-DE" dirty="0" smtClean="0"/>
              <a:t>eine </a:t>
            </a:r>
            <a:r>
              <a:rPr lang="de-DE" b="1" dirty="0" smtClean="0"/>
              <a:t>juristische Person</a:t>
            </a:r>
          </a:p>
          <a:p>
            <a:pPr lvl="4">
              <a:lnSpc>
                <a:spcPct val="100000"/>
              </a:lnSpc>
            </a:pPr>
            <a:r>
              <a:rPr lang="de-DE" dirty="0" smtClean="0"/>
              <a:t>nach dem Gesamtbild der Verhältnisse </a:t>
            </a:r>
            <a:r>
              <a:rPr lang="de-DE" b="1" dirty="0" smtClean="0"/>
              <a:t>finanziell, wirtschaftlich</a:t>
            </a:r>
            <a:br>
              <a:rPr lang="de-DE" b="1" dirty="0" smtClean="0"/>
            </a:br>
            <a:r>
              <a:rPr lang="de-DE" b="1" dirty="0" smtClean="0"/>
              <a:t>und organisatorisch in das Unternehmen des Organträgers eingegliedert</a:t>
            </a:r>
            <a:r>
              <a:rPr lang="de-DE" dirty="0" smtClean="0"/>
              <a:t> ist;</a:t>
            </a:r>
          </a:p>
          <a:p>
            <a:pPr lvl="3">
              <a:lnSpc>
                <a:spcPct val="100000"/>
              </a:lnSpc>
            </a:pPr>
            <a:r>
              <a:rPr lang="de-DE" dirty="0" smtClean="0"/>
              <a:t>nach Art. 11 Abs. 1 MwStSystRL, dass</a:t>
            </a:r>
          </a:p>
          <a:p>
            <a:pPr lvl="4">
              <a:lnSpc>
                <a:spcPct val="100000"/>
              </a:lnSpc>
            </a:pPr>
            <a:r>
              <a:rPr lang="de-DE" dirty="0" smtClean="0"/>
              <a:t>rechtlich unabhängige </a:t>
            </a:r>
            <a:r>
              <a:rPr lang="de-DE" b="1" dirty="0" smtClean="0"/>
              <a:t>Personen</a:t>
            </a:r>
          </a:p>
          <a:p>
            <a:pPr lvl="4">
              <a:lnSpc>
                <a:spcPct val="100000"/>
              </a:lnSpc>
            </a:pPr>
            <a:r>
              <a:rPr lang="de-DE" b="1" dirty="0" smtClean="0"/>
              <a:t>durch gegenseitige finanzielle, wirtschaftliche und organisatorische Beziehungen eng miteinander verbunden</a:t>
            </a:r>
            <a:r>
              <a:rPr lang="de-DE" dirty="0" smtClean="0"/>
              <a:t> sind.</a:t>
            </a:r>
          </a:p>
        </p:txBody>
      </p:sp>
      <p:sp>
        <p:nvSpPr>
          <p:cNvPr id="17" name="Inhaltsplatzhalter 2"/>
          <p:cNvSpPr txBox="1">
            <a:spLocks/>
          </p:cNvSpPr>
          <p:nvPr>
            <p:custDataLst>
              <p:tags r:id="rId4"/>
            </p:custDataLst>
          </p:nvPr>
        </p:nvSpPr>
        <p:spPr>
          <a:xfrm>
            <a:off x="668524" y="4869160"/>
            <a:ext cx="6988792" cy="866904"/>
          </a:xfrm>
          <a:prstGeom prst="rect">
            <a:avLst/>
          </a:prstGeom>
        </p:spPr>
        <p:txBody>
          <a:bodyPr vert="horz" wrap="square" lIns="0" tIns="0" rIns="0" bIns="0" rtlCol="0">
            <a:spAutoFit/>
          </a:bodyPr>
          <a:lstStyle>
            <a:lvl1pPr marL="287822" indent="-287822" algn="l" defTabSz="719558"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19558"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19558"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161" indent="-287161"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3688" indent="-215866"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19558" indent="-215866" algn="l" defTabSz="719558"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5422" indent="-215866" algn="l" defTabSz="719558"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19558"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19558"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lvl="2">
              <a:lnSpc>
                <a:spcPct val="100000"/>
              </a:lnSpc>
            </a:pPr>
            <a:r>
              <a:rPr lang="de-DE" b="1" dirty="0" smtClean="0"/>
              <a:t>Rechtsfolge</a:t>
            </a:r>
            <a:endParaRPr lang="de-DE" b="1" dirty="0"/>
          </a:p>
          <a:p>
            <a:pPr lvl="2">
              <a:lnSpc>
                <a:spcPct val="100000"/>
              </a:lnSpc>
            </a:pPr>
            <a:r>
              <a:rPr lang="de-DE" dirty="0" smtClean="0"/>
              <a:t>Organträger und Organgesellschaft(en) werden als </a:t>
            </a:r>
            <a:r>
              <a:rPr lang="de-DE" b="1" dirty="0" smtClean="0"/>
              <a:t>ein Unternehmen</a:t>
            </a:r>
            <a:r>
              <a:rPr lang="de-DE" dirty="0" smtClean="0"/>
              <a:t> behandelt (§ 2 Abs. 2 Nr. 2 Satz 3 UStG und Art. 11 Abs. 1 MwStSystRL).</a:t>
            </a:r>
          </a:p>
        </p:txBody>
      </p:sp>
    </p:spTree>
    <p:extLst>
      <p:ext uri="{BB962C8B-B14F-4D97-AF65-F5344CB8AC3E}">
        <p14:creationId xmlns:p14="http://schemas.microsoft.com/office/powerpoint/2010/main" val="741192241"/>
      </p:ext>
    </p:extLst>
  </p:cSld>
  <p:clrMapOvr>
    <a:masterClrMapping/>
  </p:clrMapOvr>
  <mc:AlternateContent xmlns:mc="http://schemas.openxmlformats.org/markup-compatibility/2006" xmlns:p14="http://schemas.microsoft.com/office/powerpoint/2010/main">
    <mc:Choice Requires="p14">
      <p:transition spd="slow" p14:dur="2000" advTm="97"/>
    </mc:Choice>
    <mc:Fallback xmlns="">
      <p:transition spd="slow" advTm="9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636563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7"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Umsatzsteuerliche Organschaft in der Insolvenz</a:t>
            </a:r>
          </a:p>
        </p:txBody>
      </p:sp>
      <p:sp>
        <p:nvSpPr>
          <p:cNvPr id="4" name="Datumsplatzhalter 3"/>
          <p:cNvSpPr>
            <a:spLocks noGrp="1"/>
          </p:cNvSpPr>
          <p:nvPr>
            <p:ph type="dt" sz="half" idx="10"/>
          </p:nvPr>
        </p:nvSpPr>
        <p:spPr/>
        <p:txBody>
          <a:bodyPr/>
          <a:lstStyle/>
          <a:p>
            <a:r>
              <a:rPr lang="de-DE" dirty="0" smtClean="0"/>
              <a:t>Vorname Name, Datum</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C9B97CA2-62BA-4FDF-AB4B-C9648D7EF5AA}" type="slidenum">
              <a:rPr lang="en-US" smtClean="0"/>
              <a:t>34</a:t>
            </a:fld>
            <a:endParaRPr lang="en-US" dirty="0"/>
          </a:p>
        </p:txBody>
      </p:sp>
      <p:sp>
        <p:nvSpPr>
          <p:cNvPr id="7" name="Inhaltsplatzhalter 2"/>
          <p:cNvSpPr txBox="1">
            <a:spLocks/>
          </p:cNvSpPr>
          <p:nvPr>
            <p:custDataLst>
              <p:tags r:id="rId3"/>
            </p:custDataLst>
          </p:nvPr>
        </p:nvSpPr>
        <p:spPr>
          <a:xfrm>
            <a:off x="668524" y="1155033"/>
            <a:ext cx="8244916" cy="3398879"/>
          </a:xfrm>
          <a:prstGeom prst="rect">
            <a:avLst/>
          </a:prstGeom>
        </p:spPr>
        <p:txBody>
          <a:bodyPr vert="horz" wrap="square" lIns="0" tIns="0" rIns="0" bIns="0" rtlCol="0">
            <a:spAutoFit/>
          </a:bodyPr>
          <a:lstStyle>
            <a:lvl1pPr marL="287822" indent="-287822" algn="l" defTabSz="719558"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19558"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19558"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161" indent="-287161"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3688" indent="-215866"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19558" indent="-215866" algn="l" defTabSz="719558"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5422" indent="-215866" algn="l" defTabSz="719558"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19558"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19558"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indent="0">
              <a:lnSpc>
                <a:spcPct val="100000"/>
              </a:lnSpc>
              <a:buNone/>
            </a:pPr>
            <a:r>
              <a:rPr lang="de-DE" dirty="0"/>
              <a:t>Gesetzliche Voraussetzungen nach § 2 Abs. 2 Nr. 2 UStG (1/2)</a:t>
            </a:r>
          </a:p>
          <a:p>
            <a:pPr marL="266700" indent="-266700">
              <a:lnSpc>
                <a:spcPct val="100000"/>
              </a:lnSpc>
              <a:buNone/>
            </a:pPr>
            <a:r>
              <a:rPr lang="de-DE" b="0" dirty="0"/>
              <a:t>Folgende drei Eingliederungsmerkmale müssen gegeben sein: </a:t>
            </a:r>
          </a:p>
          <a:p>
            <a:pPr lvl="3">
              <a:lnSpc>
                <a:spcPct val="100000"/>
              </a:lnSpc>
            </a:pPr>
            <a:r>
              <a:rPr lang="de-DE" dirty="0"/>
              <a:t>Finanzielle Eingliederung </a:t>
            </a:r>
          </a:p>
          <a:p>
            <a:pPr marL="361950" lvl="4" indent="-146050" defTabSz="182563">
              <a:buNone/>
              <a:tabLst>
                <a:tab pos="361950" algn="l"/>
              </a:tabLst>
            </a:pPr>
            <a:r>
              <a:rPr lang="de-DE" dirty="0"/>
              <a:t>		= Besitz der entscheidenden Anteilsmehrheit an der Organgesellschaft, </a:t>
            </a:r>
            <a:r>
              <a:rPr lang="de-DE" dirty="0" smtClean="0"/>
              <a:t>die es </a:t>
            </a:r>
            <a:r>
              <a:rPr lang="de-DE" dirty="0"/>
              <a:t>dem Organträger ermöglicht, durch Mehrheitsbeschlüsse seinen Willen in der Organgesellschaft durchzusetzen (Abschn. 2.8 Abs. 5 UStAE)</a:t>
            </a:r>
          </a:p>
          <a:p>
            <a:pPr lvl="3">
              <a:lnSpc>
                <a:spcPct val="100000"/>
              </a:lnSpc>
            </a:pPr>
            <a:r>
              <a:rPr lang="de-DE" dirty="0"/>
              <a:t>Wirtschaftliche Eingliederung</a:t>
            </a:r>
          </a:p>
          <a:p>
            <a:pPr marL="361950" lvl="4" indent="-146050" defTabSz="182563">
              <a:buNone/>
              <a:tabLst>
                <a:tab pos="266700" algn="l"/>
                <a:tab pos="361950" algn="l"/>
              </a:tabLst>
            </a:pPr>
            <a:r>
              <a:rPr lang="de-DE" dirty="0"/>
              <a:t>		= die Organgesellschaft nach dem Willen des Unternehmers im Rahmen des </a:t>
            </a:r>
            <a:r>
              <a:rPr lang="de-DE" dirty="0" smtClean="0"/>
              <a:t>Gesamtunternehmens </a:t>
            </a:r>
            <a:r>
              <a:rPr lang="de-DE" dirty="0"/>
              <a:t>– und zwar in engem wirtschaftlichen Zusammenhang mit diesem –	</a:t>
            </a:r>
            <a:r>
              <a:rPr lang="de-DE" dirty="0" smtClean="0"/>
              <a:t>wirtschaftlich </a:t>
            </a:r>
            <a:r>
              <a:rPr lang="de-DE" dirty="0"/>
              <a:t>tätig ist (Abschn. 2.8 Abs. 6 UStAE)</a:t>
            </a:r>
          </a:p>
        </p:txBody>
      </p:sp>
    </p:spTree>
    <p:extLst>
      <p:ext uri="{BB962C8B-B14F-4D97-AF65-F5344CB8AC3E}">
        <p14:creationId xmlns:p14="http://schemas.microsoft.com/office/powerpoint/2010/main" val="2384621570"/>
      </p:ext>
    </p:extLst>
  </p:cSld>
  <p:clrMapOvr>
    <a:masterClrMapping/>
  </p:clrMapOvr>
  <mc:AlternateContent xmlns:mc="http://schemas.openxmlformats.org/markup-compatibility/2006" xmlns:p14="http://schemas.microsoft.com/office/powerpoint/2010/main">
    <mc:Choice Requires="p14">
      <p:transition spd="slow" p14:dur="2000" advTm="74"/>
    </mc:Choice>
    <mc:Fallback xmlns="">
      <p:transition spd="slow" advTm="7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6858410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3"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Umsatzsteuerliche Organschaft in der Insolvenz</a:t>
            </a:r>
          </a:p>
        </p:txBody>
      </p:sp>
      <p:sp>
        <p:nvSpPr>
          <p:cNvPr id="4" name="Datumsplatzhalter 3"/>
          <p:cNvSpPr>
            <a:spLocks noGrp="1"/>
          </p:cNvSpPr>
          <p:nvPr>
            <p:ph type="dt" sz="half" idx="10"/>
          </p:nvPr>
        </p:nvSpPr>
        <p:spPr/>
        <p:txBody>
          <a:bodyPr/>
          <a:lstStyle/>
          <a:p>
            <a:r>
              <a:rPr lang="de-DE" dirty="0" smtClean="0"/>
              <a:t>Vorname Name, Datum</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C9B97CA2-62BA-4FDF-AB4B-C9648D7EF5AA}" type="slidenum">
              <a:rPr lang="en-US" smtClean="0"/>
              <a:t>35</a:t>
            </a:fld>
            <a:endParaRPr lang="en-US" dirty="0"/>
          </a:p>
        </p:txBody>
      </p:sp>
      <p:sp>
        <p:nvSpPr>
          <p:cNvPr id="7" name="Inhaltsplatzhalter 2"/>
          <p:cNvSpPr txBox="1">
            <a:spLocks/>
          </p:cNvSpPr>
          <p:nvPr>
            <p:custDataLst>
              <p:tags r:id="rId3"/>
            </p:custDataLst>
          </p:nvPr>
        </p:nvSpPr>
        <p:spPr>
          <a:xfrm>
            <a:off x="668523" y="1155033"/>
            <a:ext cx="8569139" cy="5319405"/>
          </a:xfrm>
          <a:prstGeom prst="rect">
            <a:avLst/>
          </a:prstGeom>
        </p:spPr>
        <p:txBody>
          <a:bodyPr vert="horz" wrap="square" lIns="0" tIns="0" rIns="0" bIns="0" rtlCol="0">
            <a:spAutoFit/>
          </a:bodyPr>
          <a:lstStyle>
            <a:lvl1pPr marL="287822" indent="-287822" algn="l" defTabSz="719558"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19558"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19558"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161" indent="-287161"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3688" indent="-215866" algn="l" defTabSz="719558"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19558" indent="-215866" algn="l" defTabSz="719558"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5422" indent="-215866" algn="l" defTabSz="719558"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19558"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19558"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indent="0">
              <a:lnSpc>
                <a:spcPct val="100000"/>
              </a:lnSpc>
              <a:buNone/>
            </a:pPr>
            <a:r>
              <a:rPr lang="de-DE" dirty="0"/>
              <a:t>Gesetzliche Voraussetzungen nach § 2 Abs. 2 Nr. 2 UStG (2/2)</a:t>
            </a:r>
          </a:p>
          <a:p>
            <a:pPr marL="285750" lvl="3" indent="-285750" defTabSz="182563">
              <a:tabLst>
                <a:tab pos="266700" algn="l"/>
              </a:tabLst>
            </a:pPr>
            <a:r>
              <a:rPr lang="de-DE" dirty="0"/>
              <a:t>Organisatorische Eingliederung = Möglichkeit der Beherrschung der Tochtergesellschaft in der laufenden Geschäftsführung muss tatsächlich wahrgenommen werden (i.d.R. </a:t>
            </a:r>
            <a:r>
              <a:rPr lang="de-DE" dirty="0" err="1" smtClean="0"/>
              <a:t>perso-nelle</a:t>
            </a:r>
            <a:r>
              <a:rPr lang="de-DE" dirty="0" smtClean="0"/>
              <a:t> </a:t>
            </a:r>
            <a:r>
              <a:rPr lang="de-DE" dirty="0"/>
              <a:t>Verflechtung nötig, z.B. Personenidentität der Leistungsgremien erforderlich; Einzelheiten hierzu in Abschn. 2.8 Abs. 8 UStAE)</a:t>
            </a:r>
          </a:p>
          <a:p>
            <a:pPr marL="502277" lvl="4" indent="-285750" defTabSz="182563">
              <a:tabLst>
                <a:tab pos="266700" algn="l"/>
              </a:tabLst>
            </a:pPr>
            <a:r>
              <a:rPr lang="de-DE" dirty="0"/>
              <a:t>Bislang: </a:t>
            </a:r>
            <a:r>
              <a:rPr lang="de-DE" u="sng" dirty="0"/>
              <a:t>Möglichkeit zur Verhinderung einer abweichenden Willensbildung</a:t>
            </a:r>
            <a:r>
              <a:rPr lang="de-DE" dirty="0"/>
              <a:t> bei der Organgesellschaft </a:t>
            </a:r>
            <a:r>
              <a:rPr lang="de-DE" u="sng" dirty="0"/>
              <a:t>ausreichend</a:t>
            </a:r>
            <a:r>
              <a:rPr lang="de-DE" dirty="0"/>
              <a:t> (BFH, Urt. v. 22.10.2009 – V R 14/08)</a:t>
            </a:r>
          </a:p>
          <a:p>
            <a:pPr marL="502277" lvl="4" indent="-285750" defTabSz="182563">
              <a:tabLst>
                <a:tab pos="266700" algn="l"/>
              </a:tabLst>
            </a:pPr>
            <a:r>
              <a:rPr lang="de-DE" dirty="0"/>
              <a:t>Änderung der Rechtsprechung: </a:t>
            </a:r>
            <a:r>
              <a:rPr lang="de-DE" u="sng" dirty="0"/>
              <a:t>Aktive Willensdurchsetzung erforderlich</a:t>
            </a:r>
            <a:r>
              <a:rPr lang="de-DE" dirty="0"/>
              <a:t> (BFH, Urt. v. 8.8.2013 – V R 18/13; aber V</a:t>
            </a:r>
            <a:r>
              <a:rPr lang="de-DE" altLang="de-DE" dirty="0"/>
              <a:t>eröffentlichung durch BMF vorerst zurückgestellt, </a:t>
            </a:r>
            <a:r>
              <a:rPr lang="de-DE" altLang="de-DE" dirty="0" err="1"/>
              <a:t>Schr</a:t>
            </a:r>
            <a:r>
              <a:rPr lang="de-DE" altLang="de-DE" dirty="0"/>
              <a:t>. v. 5.5.2014, BStBl. I 2014, 820</a:t>
            </a:r>
            <a:r>
              <a:rPr lang="de-DE" dirty="0"/>
              <a:t>)</a:t>
            </a:r>
          </a:p>
          <a:p>
            <a:pPr marL="934011" lvl="6" indent="-285750" defTabSz="182563">
              <a:buFont typeface="Wingdings" panose="05000000000000000000" pitchFamily="2" charset="2"/>
              <a:buChar char="Ø"/>
              <a:tabLst>
                <a:tab pos="266700" algn="l"/>
              </a:tabLst>
            </a:pPr>
            <a:r>
              <a:rPr lang="de-DE" dirty="0"/>
              <a:t>Bestellung eines schwachen vorläufigen </a:t>
            </a:r>
            <a:r>
              <a:rPr lang="de-DE" dirty="0" smtClean="0"/>
              <a:t>Insolvenzverwalters bei Organgesellschaft </a:t>
            </a:r>
            <a:r>
              <a:rPr lang="de-DE" dirty="0"/>
              <a:t>lässt die organisatorische Eingliederung entfallen</a:t>
            </a:r>
          </a:p>
          <a:p>
            <a:pPr marL="502277" lvl="4" indent="-285750" defTabSz="182563">
              <a:tabLst>
                <a:tab pos="266700" algn="l"/>
              </a:tabLst>
            </a:pPr>
            <a:r>
              <a:rPr lang="de-DE" dirty="0"/>
              <a:t>Weitere Entwicklung bleibt abzuwarten, insbesondere Entscheidung des EuGH in den Verfahren C-108/14 – </a:t>
            </a:r>
            <a:r>
              <a:rPr lang="de-DE" i="1" dirty="0"/>
              <a:t>Larentia + Minerva</a:t>
            </a:r>
            <a:r>
              <a:rPr lang="de-DE" dirty="0"/>
              <a:t> und C-109/14 – </a:t>
            </a:r>
            <a:r>
              <a:rPr lang="de-DE" i="1" dirty="0" err="1"/>
              <a:t>Marenave</a:t>
            </a:r>
            <a:r>
              <a:rPr lang="de-DE" i="1" dirty="0"/>
              <a:t> </a:t>
            </a:r>
            <a:r>
              <a:rPr lang="de-DE" i="1" dirty="0" err="1" smtClean="0"/>
              <a:t>Schiffahrt</a:t>
            </a:r>
            <a:r>
              <a:rPr lang="de-DE" dirty="0" smtClean="0"/>
              <a:t>; vgl. auch Schlussanträge des Generalanwalts </a:t>
            </a:r>
            <a:r>
              <a:rPr lang="de-DE" i="1" dirty="0" err="1" smtClean="0"/>
              <a:t>Mengozzi</a:t>
            </a:r>
            <a:r>
              <a:rPr lang="de-DE" dirty="0" smtClean="0"/>
              <a:t> v. 26.3.2015; hierzu </a:t>
            </a:r>
            <a:r>
              <a:rPr lang="de-DE" i="1" dirty="0" smtClean="0"/>
              <a:t>Wagner/Marchal</a:t>
            </a:r>
            <a:r>
              <a:rPr lang="de-DE" dirty="0" smtClean="0"/>
              <a:t>, </a:t>
            </a:r>
            <a:r>
              <a:rPr lang="de-DE" dirty="0" err="1" smtClean="0"/>
              <a:t>MwStR</a:t>
            </a:r>
            <a:r>
              <a:rPr lang="de-DE" dirty="0" smtClean="0"/>
              <a:t> 2015, 255</a:t>
            </a:r>
            <a:endParaRPr lang="de-DE" i="1" dirty="0"/>
          </a:p>
        </p:txBody>
      </p:sp>
    </p:spTree>
    <p:extLst>
      <p:ext uri="{BB962C8B-B14F-4D97-AF65-F5344CB8AC3E}">
        <p14:creationId xmlns:p14="http://schemas.microsoft.com/office/powerpoint/2010/main" val="2406128376"/>
      </p:ext>
    </p:extLst>
  </p:cSld>
  <p:clrMapOvr>
    <a:masterClrMapping/>
  </p:clrMapOvr>
  <mc:AlternateContent xmlns:mc="http://schemas.openxmlformats.org/markup-compatibility/2006" xmlns:p14="http://schemas.microsoft.com/office/powerpoint/2010/main">
    <mc:Choice Requires="p14">
      <p:transition spd="slow" p14:dur="2000" advTm="78"/>
    </mc:Choice>
    <mc:Fallback xmlns="">
      <p:transition spd="slow" advTm="7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3926960" cy="5074922"/>
          </a:xfrm>
        </p:spPr>
        <p:txBody>
          <a:bodyPr/>
          <a:lstStyle/>
          <a:p>
            <a:pPr marL="0" lvl="3" indent="0">
              <a:buNone/>
            </a:pPr>
            <a:r>
              <a:rPr lang="de-DE" b="1" dirty="0" smtClean="0"/>
              <a:t>Insolvenz der Organgesellschaft</a:t>
            </a:r>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36</a:t>
            </a:fld>
            <a:endParaRPr lang="en-GB" dirty="0"/>
          </a:p>
        </p:txBody>
      </p:sp>
      <p:grpSp>
        <p:nvGrpSpPr>
          <p:cNvPr id="14" name="Gruppieren 13"/>
          <p:cNvGrpSpPr/>
          <p:nvPr/>
        </p:nvGrpSpPr>
        <p:grpSpPr>
          <a:xfrm>
            <a:off x="1433481" y="1544356"/>
            <a:ext cx="2885294" cy="3936432"/>
            <a:chOff x="1433481" y="1544356"/>
            <a:chExt cx="2885294" cy="3936432"/>
          </a:xfrm>
        </p:grpSpPr>
        <p:grpSp>
          <p:nvGrpSpPr>
            <p:cNvPr id="15" name="Gruppieren 14"/>
            <p:cNvGrpSpPr/>
            <p:nvPr/>
          </p:nvGrpSpPr>
          <p:grpSpPr>
            <a:xfrm>
              <a:off x="1433481" y="1544356"/>
              <a:ext cx="2885294" cy="3936432"/>
              <a:chOff x="1468324" y="2122268"/>
              <a:chExt cx="2678936" cy="3185803"/>
            </a:xfrm>
          </p:grpSpPr>
          <p:sp>
            <p:nvSpPr>
              <p:cNvPr id="17" name="Rechteck 16"/>
              <p:cNvSpPr/>
              <p:nvPr/>
            </p:nvSpPr>
            <p:spPr>
              <a:xfrm>
                <a:off x="1468324" y="2535763"/>
                <a:ext cx="2380942" cy="2772308"/>
              </a:xfrm>
              <a:prstGeom prst="rect">
                <a:avLst/>
              </a:prstGeom>
              <a:ln w="12700">
                <a:prstDash val="lgDash"/>
              </a:ln>
            </p:spPr>
            <p:style>
              <a:lnRef idx="2">
                <a:schemeClr val="dk1"/>
              </a:lnRef>
              <a:fillRef idx="1">
                <a:schemeClr val="lt1"/>
              </a:fillRef>
              <a:effectRef idx="0">
                <a:schemeClr val="dk1"/>
              </a:effectRef>
              <a:fontRef idx="minor">
                <a:schemeClr val="dk1"/>
              </a:fontRef>
            </p:style>
            <p:txBody>
              <a:bodyPr lIns="71955" tIns="35979" rIns="71955" bIns="35979" rtlCol="0" anchor="ctr"/>
              <a:lstStyle/>
              <a:p>
                <a:pPr algn="ctr"/>
                <a:endParaRPr lang="de-DE" sz="1300" dirty="0"/>
              </a:p>
            </p:txBody>
          </p:sp>
          <p:sp>
            <p:nvSpPr>
              <p:cNvPr id="18" name="Rechteck 17"/>
              <p:cNvSpPr/>
              <p:nvPr/>
            </p:nvSpPr>
            <p:spPr>
              <a:xfrm>
                <a:off x="3301873" y="2122268"/>
                <a:ext cx="845387" cy="161907"/>
              </a:xfrm>
              <a:prstGeom prst="rect">
                <a:avLst/>
              </a:prstGeom>
              <a:solidFill>
                <a:schemeClr val="bg1"/>
              </a:solidFill>
              <a:ln>
                <a:solidFill>
                  <a:schemeClr val="bg1"/>
                </a:solidFill>
              </a:ln>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spAutoFit/>
              </a:bodyPr>
              <a:lstStyle/>
              <a:p>
                <a:pPr algn="ctr"/>
                <a:r>
                  <a:rPr lang="de-DE" sz="1300" dirty="0" smtClean="0">
                    <a:solidFill>
                      <a:schemeClr val="tx1"/>
                    </a:solidFill>
                  </a:rPr>
                  <a:t>Organkreis?</a:t>
                </a:r>
                <a:endParaRPr lang="de-DE" sz="1300" dirty="0">
                  <a:solidFill>
                    <a:schemeClr val="tx1"/>
                  </a:solidFill>
                </a:endParaRPr>
              </a:p>
            </p:txBody>
          </p:sp>
          <p:cxnSp>
            <p:nvCxnSpPr>
              <p:cNvPr id="19" name="Gerade Verbindung mit Pfeil 18"/>
              <p:cNvCxnSpPr/>
              <p:nvPr/>
            </p:nvCxnSpPr>
            <p:spPr>
              <a:xfrm flipH="1" flipV="1">
                <a:off x="3715040" y="2296903"/>
                <a:ext cx="0" cy="238859"/>
              </a:xfrm>
              <a:prstGeom prst="straightConnector1">
                <a:avLst/>
              </a:prstGeom>
              <a:ln w="19050" cmpd="sng">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104340" y="4535330"/>
                <a:ext cx="1125908" cy="534573"/>
              </a:xfrm>
              <a:prstGeom prst="rect">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T-GmbH</a:t>
                </a:r>
                <a:endParaRPr lang="de-DE" sz="1300" dirty="0">
                  <a:solidFill>
                    <a:schemeClr val="tx1"/>
                  </a:solidFill>
                </a:endParaRPr>
              </a:p>
            </p:txBody>
          </p:sp>
          <p:sp>
            <p:nvSpPr>
              <p:cNvPr id="21" name="Textfeld 20"/>
              <p:cNvSpPr txBox="1"/>
              <p:nvPr/>
            </p:nvSpPr>
            <p:spPr>
              <a:xfrm>
                <a:off x="2963560" y="3742788"/>
                <a:ext cx="864096" cy="149452"/>
              </a:xfrm>
              <a:prstGeom prst="rect">
                <a:avLst/>
              </a:prstGeom>
              <a:noFill/>
            </p:spPr>
            <p:txBody>
              <a:bodyPr wrap="square" lIns="0" tIns="0" rIns="0" bIns="0" rtlCol="0">
                <a:spAutoFit/>
              </a:bodyPr>
              <a:lstStyle/>
              <a:p>
                <a:r>
                  <a:rPr lang="de-DE" sz="1200" dirty="0" smtClean="0"/>
                  <a:t>100 %</a:t>
                </a:r>
                <a:endParaRPr lang="de-DE" sz="1200" dirty="0"/>
              </a:p>
            </p:txBody>
          </p:sp>
          <p:cxnSp>
            <p:nvCxnSpPr>
              <p:cNvPr id="22" name="Gerade Verbindung mit Pfeil 21"/>
              <p:cNvCxnSpPr/>
              <p:nvPr/>
            </p:nvCxnSpPr>
            <p:spPr>
              <a:xfrm flipH="1" flipV="1">
                <a:off x="2658190" y="3152179"/>
                <a:ext cx="8904" cy="1392676"/>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2108684" y="2372429"/>
              <a:ext cx="1212636" cy="660527"/>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a:solidFill>
                    <a:schemeClr val="tx1"/>
                  </a:solidFill>
                </a:rPr>
                <a:t>M</a:t>
              </a:r>
              <a:r>
                <a:rPr lang="de-DE" sz="1300" dirty="0" smtClean="0">
                  <a:solidFill>
                    <a:schemeClr val="tx1"/>
                  </a:solidFill>
                </a:rPr>
                <a:t>-GmbH</a:t>
              </a:r>
              <a:endParaRPr lang="de-DE" sz="1300" dirty="0">
                <a:solidFill>
                  <a:schemeClr val="tx1"/>
                </a:solidFill>
              </a:endParaRPr>
            </a:p>
          </p:txBody>
        </p:sp>
      </p:grpSp>
      <p:sp>
        <p:nvSpPr>
          <p:cNvPr id="26" name="Textfeld 25"/>
          <p:cNvSpPr txBox="1"/>
          <p:nvPr/>
        </p:nvSpPr>
        <p:spPr>
          <a:xfrm>
            <a:off x="4953000" y="1412776"/>
            <a:ext cx="4716524" cy="5240409"/>
          </a:xfrm>
          <a:prstGeom prst="rect">
            <a:avLst/>
          </a:prstGeom>
          <a:noFill/>
        </p:spPr>
        <p:txBody>
          <a:bodyPr wrap="square" lIns="0" tIns="0" rIns="0" bIns="0" rtlCol="0">
            <a:spAutoFit/>
          </a:bodyPr>
          <a:lstStyle/>
          <a:p>
            <a:pPr marL="0" lvl="3" defTabSz="720000">
              <a:lnSpc>
                <a:spcPct val="120000"/>
              </a:lnSpc>
              <a:spcBef>
                <a:spcPts val="1000"/>
              </a:spcBef>
              <a:defRPr/>
            </a:pPr>
            <a:r>
              <a:rPr lang="de-DE" altLang="de-DE" sz="1600" b="1" dirty="0">
                <a:solidFill>
                  <a:srgbClr val="002878"/>
                </a:solidFill>
              </a:rPr>
              <a:t>Ab </a:t>
            </a:r>
            <a:r>
              <a:rPr lang="de-DE" altLang="de-DE" sz="1600" b="1" dirty="0" smtClean="0">
                <a:solidFill>
                  <a:srgbClr val="002878"/>
                </a:solidFill>
              </a:rPr>
              <a:t>Eröffnungsbeschluss:</a:t>
            </a:r>
          </a:p>
          <a:p>
            <a:pPr marL="285750" lvl="3" indent="-285750" defTabSz="720000">
              <a:lnSpc>
                <a:spcPct val="120000"/>
              </a:lnSpc>
              <a:spcBef>
                <a:spcPts val="1000"/>
              </a:spcBef>
              <a:buFont typeface="Wingdings" panose="05000000000000000000" pitchFamily="2" charset="2"/>
              <a:buChar char="§"/>
              <a:defRPr/>
            </a:pPr>
            <a:r>
              <a:rPr lang="de-DE" altLang="de-DE" sz="1600" dirty="0" smtClean="0">
                <a:solidFill>
                  <a:srgbClr val="002878"/>
                </a:solidFill>
              </a:rPr>
              <a:t>Beendigung </a:t>
            </a:r>
            <a:r>
              <a:rPr lang="de-DE" altLang="de-DE" sz="1600" dirty="0">
                <a:solidFill>
                  <a:srgbClr val="002878"/>
                </a:solidFill>
              </a:rPr>
              <a:t>der Organschaft, da der </a:t>
            </a:r>
            <a:r>
              <a:rPr lang="de-DE" altLang="de-DE" sz="1600" dirty="0" smtClean="0">
                <a:solidFill>
                  <a:srgbClr val="002878"/>
                </a:solidFill>
              </a:rPr>
              <a:t>Organ-träger </a:t>
            </a:r>
            <a:r>
              <a:rPr lang="de-DE" altLang="de-DE" sz="1600" dirty="0">
                <a:solidFill>
                  <a:srgbClr val="002878"/>
                </a:solidFill>
              </a:rPr>
              <a:t>durch den Übergang der </a:t>
            </a:r>
            <a:r>
              <a:rPr lang="de-DE" altLang="de-DE" sz="1600" dirty="0" smtClean="0">
                <a:solidFill>
                  <a:srgbClr val="002878"/>
                </a:solidFill>
              </a:rPr>
              <a:t>Verfügungs-befugnis </a:t>
            </a:r>
            <a:r>
              <a:rPr lang="de-DE" altLang="de-DE" sz="1600" dirty="0">
                <a:solidFill>
                  <a:srgbClr val="002878"/>
                </a:solidFill>
              </a:rPr>
              <a:t>auf den Insolvenzverwalter den </a:t>
            </a:r>
            <a:r>
              <a:rPr lang="de-DE" altLang="de-DE" sz="1600" dirty="0" smtClean="0">
                <a:solidFill>
                  <a:srgbClr val="002878"/>
                </a:solidFill>
              </a:rPr>
              <a:t>Ein-fluss </a:t>
            </a:r>
            <a:r>
              <a:rPr lang="de-DE" altLang="de-DE" sz="1600" dirty="0">
                <a:solidFill>
                  <a:srgbClr val="002878"/>
                </a:solidFill>
              </a:rPr>
              <a:t>auf die Organgesellschaft </a:t>
            </a:r>
            <a:r>
              <a:rPr lang="de-DE" altLang="de-DE" sz="1600" dirty="0" smtClean="0">
                <a:solidFill>
                  <a:srgbClr val="002878"/>
                </a:solidFill>
              </a:rPr>
              <a:t>verliert (</a:t>
            </a:r>
            <a:r>
              <a:rPr lang="de-DE" altLang="de-DE" sz="1600" dirty="0" err="1" smtClean="0">
                <a:solidFill>
                  <a:srgbClr val="002878"/>
                </a:solidFill>
              </a:rPr>
              <a:t>hM</a:t>
            </a:r>
            <a:r>
              <a:rPr lang="de-DE" altLang="de-DE" sz="1600" dirty="0" smtClean="0">
                <a:solidFill>
                  <a:srgbClr val="002878"/>
                </a:solidFill>
              </a:rPr>
              <a:t>)</a:t>
            </a:r>
            <a:endParaRPr lang="de-DE" altLang="de-DE" sz="1600" dirty="0">
              <a:solidFill>
                <a:srgbClr val="002878"/>
              </a:solidFill>
            </a:endParaRPr>
          </a:p>
          <a:p>
            <a:pPr marL="0" lvl="3" defTabSz="720000">
              <a:lnSpc>
                <a:spcPct val="120000"/>
              </a:lnSpc>
              <a:spcBef>
                <a:spcPts val="1000"/>
              </a:spcBef>
              <a:defRPr/>
            </a:pPr>
            <a:r>
              <a:rPr lang="de-DE" altLang="de-DE" sz="1600" b="1" dirty="0">
                <a:solidFill>
                  <a:srgbClr val="002878"/>
                </a:solidFill>
              </a:rPr>
              <a:t>Ab </a:t>
            </a:r>
            <a:r>
              <a:rPr lang="de-DE" altLang="de-DE" sz="1600" b="1" dirty="0" smtClean="0">
                <a:solidFill>
                  <a:srgbClr val="002878"/>
                </a:solidFill>
              </a:rPr>
              <a:t>Bestellung vorläufiger Insolvenzverwalter:</a:t>
            </a:r>
          </a:p>
          <a:p>
            <a:pPr marL="285750" lvl="3" indent="-285750" defTabSz="720000">
              <a:lnSpc>
                <a:spcPct val="120000"/>
              </a:lnSpc>
              <a:spcBef>
                <a:spcPts val="1000"/>
              </a:spcBef>
              <a:buFont typeface="Wingdings" panose="05000000000000000000" pitchFamily="2" charset="2"/>
              <a:buChar char="§"/>
              <a:defRPr/>
            </a:pPr>
            <a:r>
              <a:rPr lang="de-DE" altLang="de-DE" sz="1600" dirty="0" smtClean="0">
                <a:solidFill>
                  <a:srgbClr val="002878"/>
                </a:solidFill>
              </a:rPr>
              <a:t>Beendigung </a:t>
            </a:r>
            <a:r>
              <a:rPr lang="de-DE" altLang="de-DE" sz="1600" dirty="0">
                <a:solidFill>
                  <a:srgbClr val="002878"/>
                </a:solidFill>
              </a:rPr>
              <a:t>der Organschaft </a:t>
            </a:r>
            <a:r>
              <a:rPr lang="de-DE" altLang="de-DE" sz="1600" dirty="0" smtClean="0">
                <a:solidFill>
                  <a:srgbClr val="002878"/>
                </a:solidFill>
              </a:rPr>
              <a:t>bei </a:t>
            </a:r>
            <a:r>
              <a:rPr lang="de-DE" altLang="de-DE" sz="1600" dirty="0">
                <a:solidFill>
                  <a:srgbClr val="002878"/>
                </a:solidFill>
              </a:rPr>
              <a:t>Bestellung eines </a:t>
            </a:r>
            <a:r>
              <a:rPr lang="de-DE" altLang="de-DE" sz="1600" dirty="0" smtClean="0">
                <a:solidFill>
                  <a:srgbClr val="002878"/>
                </a:solidFill>
              </a:rPr>
              <a:t>starken </a:t>
            </a:r>
            <a:r>
              <a:rPr lang="de-DE" altLang="de-DE" sz="1600" dirty="0">
                <a:solidFill>
                  <a:srgbClr val="002878"/>
                </a:solidFill>
              </a:rPr>
              <a:t>vorläufigen Insolvenzverwalters </a:t>
            </a:r>
            <a:r>
              <a:rPr lang="de-DE" altLang="de-DE" sz="1600" dirty="0" smtClean="0">
                <a:solidFill>
                  <a:srgbClr val="002878"/>
                </a:solidFill>
              </a:rPr>
              <a:t>sowie – </a:t>
            </a:r>
            <a:r>
              <a:rPr lang="de-DE" altLang="de-DE" sz="1600" dirty="0">
                <a:solidFill>
                  <a:srgbClr val="002878"/>
                </a:solidFill>
              </a:rPr>
              <a:t>nach geänderter BFH-Rechtsprechung – eines </a:t>
            </a:r>
            <a:r>
              <a:rPr lang="de-DE" altLang="de-DE" sz="1600" dirty="0" smtClean="0">
                <a:solidFill>
                  <a:srgbClr val="002878"/>
                </a:solidFill>
              </a:rPr>
              <a:t>schwachen </a:t>
            </a:r>
            <a:r>
              <a:rPr lang="de-DE" altLang="de-DE" sz="1600" dirty="0">
                <a:solidFill>
                  <a:srgbClr val="002878"/>
                </a:solidFill>
              </a:rPr>
              <a:t>vorläufigen </a:t>
            </a:r>
            <a:r>
              <a:rPr lang="de-DE" altLang="de-DE" sz="1600" dirty="0" err="1" smtClean="0">
                <a:solidFill>
                  <a:srgbClr val="002878"/>
                </a:solidFill>
              </a:rPr>
              <a:t>Insolvenzver-walters</a:t>
            </a:r>
            <a:r>
              <a:rPr lang="de-DE" altLang="de-DE" sz="1600" dirty="0" smtClean="0">
                <a:solidFill>
                  <a:srgbClr val="002878"/>
                </a:solidFill>
              </a:rPr>
              <a:t> </a:t>
            </a:r>
            <a:r>
              <a:rPr lang="de-DE" altLang="de-DE" sz="1600" dirty="0">
                <a:solidFill>
                  <a:srgbClr val="002878"/>
                </a:solidFill>
              </a:rPr>
              <a:t>mit Zustimmungsvorbehalt (BFH, Urt. v. 8.8.2013 – </a:t>
            </a:r>
            <a:r>
              <a:rPr lang="de-DE" altLang="de-DE" sz="1600" dirty="0" smtClean="0">
                <a:solidFill>
                  <a:srgbClr val="002878"/>
                </a:solidFill>
              </a:rPr>
              <a:t>V </a:t>
            </a:r>
            <a:r>
              <a:rPr lang="de-DE" altLang="de-DE" sz="1600" dirty="0">
                <a:solidFill>
                  <a:srgbClr val="002878"/>
                </a:solidFill>
              </a:rPr>
              <a:t>R 18/13, </a:t>
            </a:r>
            <a:r>
              <a:rPr lang="de-DE" altLang="de-DE" sz="1600" dirty="0" smtClean="0">
                <a:solidFill>
                  <a:srgbClr val="002878"/>
                </a:solidFill>
              </a:rPr>
              <a:t>Veröffentlichung </a:t>
            </a:r>
            <a:r>
              <a:rPr lang="de-DE" altLang="de-DE" sz="1600" dirty="0">
                <a:solidFill>
                  <a:srgbClr val="002878"/>
                </a:solidFill>
              </a:rPr>
              <a:t>durch BMF </a:t>
            </a:r>
            <a:r>
              <a:rPr lang="de-DE" altLang="de-DE" sz="1600" dirty="0" smtClean="0">
                <a:solidFill>
                  <a:srgbClr val="002878"/>
                </a:solidFill>
              </a:rPr>
              <a:t>vorerst zurückgestellt</a:t>
            </a:r>
            <a:r>
              <a:rPr lang="de-DE" altLang="de-DE" sz="1600" dirty="0">
                <a:solidFill>
                  <a:srgbClr val="002878"/>
                </a:solidFill>
              </a:rPr>
              <a:t>, </a:t>
            </a:r>
            <a:r>
              <a:rPr lang="de-DE" altLang="de-DE" sz="1600" dirty="0" err="1" smtClean="0">
                <a:solidFill>
                  <a:srgbClr val="002878"/>
                </a:solidFill>
              </a:rPr>
              <a:t>Schr</a:t>
            </a:r>
            <a:r>
              <a:rPr lang="de-DE" altLang="de-DE" sz="1600" dirty="0" smtClean="0">
                <a:solidFill>
                  <a:srgbClr val="002878"/>
                </a:solidFill>
              </a:rPr>
              <a:t>. v</a:t>
            </a:r>
            <a:r>
              <a:rPr lang="de-DE" altLang="de-DE" sz="1600" dirty="0">
                <a:solidFill>
                  <a:srgbClr val="002878"/>
                </a:solidFill>
              </a:rPr>
              <a:t>. 5.5.2014, </a:t>
            </a:r>
            <a:r>
              <a:rPr lang="de-DE" altLang="de-DE" sz="1600" dirty="0" smtClean="0">
                <a:solidFill>
                  <a:srgbClr val="002878"/>
                </a:solidFill>
              </a:rPr>
              <a:t>BStBl. </a:t>
            </a:r>
            <a:r>
              <a:rPr lang="de-DE" altLang="de-DE" sz="1600" dirty="0">
                <a:solidFill>
                  <a:srgbClr val="002878"/>
                </a:solidFill>
              </a:rPr>
              <a:t>I 2014</a:t>
            </a:r>
            <a:r>
              <a:rPr lang="de-DE" altLang="de-DE" sz="1600">
                <a:solidFill>
                  <a:srgbClr val="002878"/>
                </a:solidFill>
              </a:rPr>
              <a:t>, </a:t>
            </a:r>
            <a:r>
              <a:rPr lang="de-DE" altLang="de-DE" sz="1600" smtClean="0">
                <a:solidFill>
                  <a:srgbClr val="002878"/>
                </a:solidFill>
              </a:rPr>
              <a:t>820; </a:t>
            </a:r>
            <a:r>
              <a:rPr lang="de-DE" altLang="de-DE" sz="1600" dirty="0" smtClean="0">
                <a:solidFill>
                  <a:srgbClr val="002878"/>
                </a:solidFill>
              </a:rPr>
              <a:t>Urt. v. 3.7.2014 – V R 32/13; </a:t>
            </a:r>
            <a:r>
              <a:rPr lang="de-DE" altLang="de-DE" sz="1600" i="1" dirty="0" smtClean="0">
                <a:solidFill>
                  <a:srgbClr val="002878"/>
                </a:solidFill>
              </a:rPr>
              <a:t>Wagner/Marchal</a:t>
            </a:r>
            <a:r>
              <a:rPr lang="de-DE" altLang="de-DE" sz="1600" dirty="0" smtClean="0">
                <a:solidFill>
                  <a:srgbClr val="002878"/>
                </a:solidFill>
              </a:rPr>
              <a:t>, BB 2015, 86)</a:t>
            </a:r>
            <a:endParaRPr lang="de-DE" altLang="de-DE" sz="1600" dirty="0">
              <a:solidFill>
                <a:srgbClr val="002878"/>
              </a:solidFill>
            </a:endParaRPr>
          </a:p>
          <a:p>
            <a:pPr marL="285750" lvl="3" indent="-285750" defTabSz="720000">
              <a:lnSpc>
                <a:spcPct val="120000"/>
              </a:lnSpc>
              <a:spcBef>
                <a:spcPts val="1000"/>
              </a:spcBef>
              <a:buFont typeface="Wingdings" panose="05000000000000000000" pitchFamily="2" charset="2"/>
              <a:buChar char="§"/>
            </a:pPr>
            <a:endParaRPr lang="de-DE" altLang="de-DE" sz="1600" dirty="0">
              <a:solidFill>
                <a:srgbClr val="002878"/>
              </a:solidFill>
            </a:endParaRPr>
          </a:p>
        </p:txBody>
      </p:sp>
      <p:sp>
        <p:nvSpPr>
          <p:cNvPr id="27" name="Gewitterblitz 26"/>
          <p:cNvSpPr/>
          <p:nvPr/>
        </p:nvSpPr>
        <p:spPr>
          <a:xfrm>
            <a:off x="2006479" y="4405503"/>
            <a:ext cx="242223" cy="264483"/>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1300" smtClean="0"/>
          </a:p>
        </p:txBody>
      </p:sp>
      <p:sp>
        <p:nvSpPr>
          <p:cNvPr id="28" name="Textfeld 27"/>
          <p:cNvSpPr txBox="1"/>
          <p:nvPr/>
        </p:nvSpPr>
        <p:spPr>
          <a:xfrm>
            <a:off x="1565007" y="4205447"/>
            <a:ext cx="1944216" cy="200055"/>
          </a:xfrm>
          <a:prstGeom prst="rect">
            <a:avLst/>
          </a:prstGeom>
          <a:noFill/>
        </p:spPr>
        <p:txBody>
          <a:bodyPr wrap="square" lIns="0" tIns="0" rIns="0" bIns="0" rtlCol="0">
            <a:spAutoFit/>
          </a:bodyPr>
          <a:lstStyle/>
          <a:p>
            <a:r>
              <a:rPr lang="de-DE" sz="1300" b="1" dirty="0" smtClean="0"/>
              <a:t>Insolvenz</a:t>
            </a:r>
          </a:p>
        </p:txBody>
      </p:sp>
    </p:spTree>
    <p:extLst>
      <p:ext uri="{BB962C8B-B14F-4D97-AF65-F5344CB8AC3E}">
        <p14:creationId xmlns:p14="http://schemas.microsoft.com/office/powerpoint/2010/main" val="1925287529"/>
      </p:ext>
    </p:extLst>
  </p:cSld>
  <p:clrMapOvr>
    <a:masterClrMapping/>
  </p:clrMapOvr>
  <mc:AlternateContent xmlns:mc="http://schemas.openxmlformats.org/markup-compatibility/2006" xmlns:p14="http://schemas.microsoft.com/office/powerpoint/2010/main">
    <mc:Choice Requires="p14">
      <p:transition spd="slow" p14:dur="2000" advTm="167"/>
    </mc:Choice>
    <mc:Fallback xmlns="">
      <p:transition spd="slow" advTm="16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3926960" cy="5074922"/>
          </a:xfrm>
        </p:spPr>
        <p:txBody>
          <a:bodyPr/>
          <a:lstStyle/>
          <a:p>
            <a:pPr marL="0" lvl="3" indent="0">
              <a:buNone/>
            </a:pPr>
            <a:r>
              <a:rPr lang="de-DE" b="1" dirty="0" smtClean="0"/>
              <a:t>Insolvenz des Organträgers</a:t>
            </a:r>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37</a:t>
            </a:fld>
            <a:endParaRPr lang="en-GB" dirty="0"/>
          </a:p>
        </p:txBody>
      </p:sp>
      <p:grpSp>
        <p:nvGrpSpPr>
          <p:cNvPr id="14" name="Gruppieren 13"/>
          <p:cNvGrpSpPr/>
          <p:nvPr/>
        </p:nvGrpSpPr>
        <p:grpSpPr>
          <a:xfrm>
            <a:off x="1433481" y="1544356"/>
            <a:ext cx="2885294" cy="3936432"/>
            <a:chOff x="1433481" y="1544356"/>
            <a:chExt cx="2885294" cy="3936432"/>
          </a:xfrm>
        </p:grpSpPr>
        <p:grpSp>
          <p:nvGrpSpPr>
            <p:cNvPr id="15" name="Gruppieren 14"/>
            <p:cNvGrpSpPr/>
            <p:nvPr/>
          </p:nvGrpSpPr>
          <p:grpSpPr>
            <a:xfrm>
              <a:off x="1433481" y="1544356"/>
              <a:ext cx="2885294" cy="3936432"/>
              <a:chOff x="1468324" y="2122268"/>
              <a:chExt cx="2678936" cy="3185803"/>
            </a:xfrm>
          </p:grpSpPr>
          <p:sp>
            <p:nvSpPr>
              <p:cNvPr id="17" name="Rechteck 16"/>
              <p:cNvSpPr/>
              <p:nvPr/>
            </p:nvSpPr>
            <p:spPr>
              <a:xfrm>
                <a:off x="1468324" y="2535763"/>
                <a:ext cx="2380942" cy="2772308"/>
              </a:xfrm>
              <a:prstGeom prst="rect">
                <a:avLst/>
              </a:prstGeom>
              <a:ln w="12700">
                <a:prstDash val="lgDash"/>
              </a:ln>
            </p:spPr>
            <p:style>
              <a:lnRef idx="2">
                <a:schemeClr val="dk1"/>
              </a:lnRef>
              <a:fillRef idx="1">
                <a:schemeClr val="lt1"/>
              </a:fillRef>
              <a:effectRef idx="0">
                <a:schemeClr val="dk1"/>
              </a:effectRef>
              <a:fontRef idx="minor">
                <a:schemeClr val="dk1"/>
              </a:fontRef>
            </p:style>
            <p:txBody>
              <a:bodyPr lIns="71955" tIns="35979" rIns="71955" bIns="35979" rtlCol="0" anchor="ctr"/>
              <a:lstStyle/>
              <a:p>
                <a:pPr algn="ctr"/>
                <a:endParaRPr lang="de-DE" sz="1300" dirty="0"/>
              </a:p>
            </p:txBody>
          </p:sp>
          <p:sp>
            <p:nvSpPr>
              <p:cNvPr id="18" name="Rechteck 17"/>
              <p:cNvSpPr/>
              <p:nvPr/>
            </p:nvSpPr>
            <p:spPr>
              <a:xfrm>
                <a:off x="3301873" y="2122268"/>
                <a:ext cx="845387" cy="161907"/>
              </a:xfrm>
              <a:prstGeom prst="rect">
                <a:avLst/>
              </a:prstGeom>
              <a:solidFill>
                <a:schemeClr val="bg1"/>
              </a:solidFill>
              <a:ln>
                <a:solidFill>
                  <a:schemeClr val="bg1"/>
                </a:solidFill>
              </a:ln>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spAutoFit/>
              </a:bodyPr>
              <a:lstStyle/>
              <a:p>
                <a:pPr algn="ctr"/>
                <a:r>
                  <a:rPr lang="de-DE" sz="1300" dirty="0" smtClean="0">
                    <a:solidFill>
                      <a:schemeClr val="tx1"/>
                    </a:solidFill>
                  </a:rPr>
                  <a:t>Organkreis?</a:t>
                </a:r>
                <a:endParaRPr lang="de-DE" sz="1300" dirty="0">
                  <a:solidFill>
                    <a:schemeClr val="tx1"/>
                  </a:solidFill>
                </a:endParaRPr>
              </a:p>
            </p:txBody>
          </p:sp>
          <p:cxnSp>
            <p:nvCxnSpPr>
              <p:cNvPr id="19" name="Gerade Verbindung mit Pfeil 18"/>
              <p:cNvCxnSpPr/>
              <p:nvPr/>
            </p:nvCxnSpPr>
            <p:spPr>
              <a:xfrm flipH="1" flipV="1">
                <a:off x="3715040" y="2296903"/>
                <a:ext cx="0" cy="238859"/>
              </a:xfrm>
              <a:prstGeom prst="straightConnector1">
                <a:avLst/>
              </a:prstGeom>
              <a:ln w="19050" cmpd="sng">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104340" y="4535330"/>
                <a:ext cx="1125908" cy="534573"/>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T-GmbH</a:t>
                </a:r>
                <a:endParaRPr lang="de-DE" sz="1300" dirty="0">
                  <a:solidFill>
                    <a:schemeClr val="tx1"/>
                  </a:solidFill>
                </a:endParaRPr>
              </a:p>
            </p:txBody>
          </p:sp>
          <p:sp>
            <p:nvSpPr>
              <p:cNvPr id="21" name="Textfeld 20"/>
              <p:cNvSpPr txBox="1"/>
              <p:nvPr/>
            </p:nvSpPr>
            <p:spPr>
              <a:xfrm>
                <a:off x="2963560" y="3742788"/>
                <a:ext cx="864096" cy="149452"/>
              </a:xfrm>
              <a:prstGeom prst="rect">
                <a:avLst/>
              </a:prstGeom>
              <a:noFill/>
            </p:spPr>
            <p:txBody>
              <a:bodyPr wrap="square" lIns="0" tIns="0" rIns="0" bIns="0" rtlCol="0">
                <a:spAutoFit/>
              </a:bodyPr>
              <a:lstStyle/>
              <a:p>
                <a:r>
                  <a:rPr lang="de-DE" sz="1200" dirty="0" smtClean="0"/>
                  <a:t>100 %</a:t>
                </a:r>
                <a:endParaRPr lang="de-DE" sz="1200" dirty="0"/>
              </a:p>
            </p:txBody>
          </p:sp>
          <p:cxnSp>
            <p:nvCxnSpPr>
              <p:cNvPr id="22" name="Gerade Verbindung mit Pfeil 21"/>
              <p:cNvCxnSpPr/>
              <p:nvPr/>
            </p:nvCxnSpPr>
            <p:spPr>
              <a:xfrm flipH="1" flipV="1">
                <a:off x="2658190" y="3152179"/>
                <a:ext cx="8904" cy="1392676"/>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2108684" y="2372429"/>
              <a:ext cx="1212636" cy="660527"/>
            </a:xfrm>
            <a:prstGeom prst="rect">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a:solidFill>
                    <a:schemeClr val="tx1"/>
                  </a:solidFill>
                </a:rPr>
                <a:t>M</a:t>
              </a:r>
              <a:r>
                <a:rPr lang="de-DE" sz="1300" dirty="0" smtClean="0">
                  <a:solidFill>
                    <a:schemeClr val="tx1"/>
                  </a:solidFill>
                </a:rPr>
                <a:t>-GmbH</a:t>
              </a:r>
              <a:endParaRPr lang="de-DE" sz="1300" dirty="0">
                <a:solidFill>
                  <a:schemeClr val="tx1"/>
                </a:solidFill>
              </a:endParaRPr>
            </a:p>
          </p:txBody>
        </p:sp>
      </p:grpSp>
      <p:sp>
        <p:nvSpPr>
          <p:cNvPr id="26" name="Textfeld 25"/>
          <p:cNvSpPr txBox="1"/>
          <p:nvPr/>
        </p:nvSpPr>
        <p:spPr>
          <a:xfrm>
            <a:off x="4953000" y="1412776"/>
            <a:ext cx="4644516" cy="4058547"/>
          </a:xfrm>
          <a:prstGeom prst="rect">
            <a:avLst/>
          </a:prstGeom>
          <a:noFill/>
        </p:spPr>
        <p:txBody>
          <a:bodyPr wrap="square" lIns="0" tIns="0" rIns="0" bIns="0" rtlCol="0">
            <a:spAutoFit/>
          </a:bodyPr>
          <a:lstStyle/>
          <a:p>
            <a:pPr marL="0" lvl="3" defTabSz="720000">
              <a:lnSpc>
                <a:spcPct val="120000"/>
              </a:lnSpc>
              <a:spcBef>
                <a:spcPts val="1000"/>
              </a:spcBef>
            </a:pPr>
            <a:r>
              <a:rPr lang="de-DE" altLang="de-DE" sz="1600" b="1" dirty="0">
                <a:solidFill>
                  <a:srgbClr val="002878"/>
                </a:solidFill>
              </a:rPr>
              <a:t>Bislang: </a:t>
            </a:r>
            <a:endParaRPr lang="de-DE" altLang="de-DE" sz="1600" b="1" dirty="0" smtClean="0">
              <a:solidFill>
                <a:srgbClr val="002878"/>
              </a:solidFill>
            </a:endParaRPr>
          </a:p>
          <a:p>
            <a:pPr marL="285750" lvl="3" indent="-285750" defTabSz="720000">
              <a:lnSpc>
                <a:spcPct val="120000"/>
              </a:lnSpc>
              <a:spcBef>
                <a:spcPts val="1000"/>
              </a:spcBef>
              <a:buFont typeface="Wingdings" panose="05000000000000000000" pitchFamily="2" charset="2"/>
              <a:buChar char="§"/>
            </a:pPr>
            <a:r>
              <a:rPr lang="de-DE" altLang="de-DE" sz="1600" dirty="0" err="1" smtClean="0">
                <a:solidFill>
                  <a:srgbClr val="002878"/>
                </a:solidFill>
              </a:rPr>
              <a:t>Grds</a:t>
            </a:r>
            <a:r>
              <a:rPr lang="de-DE" altLang="de-DE" sz="1600" dirty="0">
                <a:solidFill>
                  <a:srgbClr val="002878"/>
                </a:solidFill>
              </a:rPr>
              <a:t>. keine </a:t>
            </a:r>
            <a:r>
              <a:rPr lang="de-DE" altLang="de-DE" sz="1600" dirty="0" smtClean="0">
                <a:solidFill>
                  <a:srgbClr val="002878"/>
                </a:solidFill>
              </a:rPr>
              <a:t>Beendigung der Organschaft, außer keine Einflussnahme des Insolvenzverwalters auf die Geschäftsführung </a:t>
            </a:r>
            <a:r>
              <a:rPr lang="de-DE" altLang="de-DE" sz="1600" dirty="0">
                <a:solidFill>
                  <a:srgbClr val="002878"/>
                </a:solidFill>
              </a:rPr>
              <a:t>der Organgesellschaft (BFH, Urt. v. 28.1.1999 – V R </a:t>
            </a:r>
            <a:r>
              <a:rPr lang="de-DE" altLang="de-DE" sz="1600" dirty="0" smtClean="0">
                <a:solidFill>
                  <a:srgbClr val="002878"/>
                </a:solidFill>
              </a:rPr>
              <a:t>32/98; Abschn</a:t>
            </a:r>
            <a:r>
              <a:rPr lang="de-DE" altLang="de-DE" sz="1600" dirty="0">
                <a:solidFill>
                  <a:srgbClr val="002878"/>
                </a:solidFill>
              </a:rPr>
              <a:t>. </a:t>
            </a:r>
            <a:r>
              <a:rPr lang="de-DE" altLang="de-DE" sz="1600" dirty="0" smtClean="0">
                <a:solidFill>
                  <a:srgbClr val="002878"/>
                </a:solidFill>
              </a:rPr>
              <a:t>2.8  Abs</a:t>
            </a:r>
            <a:r>
              <a:rPr lang="de-DE" altLang="de-DE" sz="1600" dirty="0">
                <a:solidFill>
                  <a:srgbClr val="002878"/>
                </a:solidFill>
              </a:rPr>
              <a:t>. 12 </a:t>
            </a:r>
            <a:r>
              <a:rPr lang="de-DE" altLang="de-DE" sz="1600" dirty="0" err="1">
                <a:solidFill>
                  <a:srgbClr val="002878"/>
                </a:solidFill>
              </a:rPr>
              <a:t>UStAE</a:t>
            </a:r>
            <a:r>
              <a:rPr lang="de-DE" altLang="de-DE" sz="1600" dirty="0" smtClean="0">
                <a:solidFill>
                  <a:srgbClr val="002878"/>
                </a:solidFill>
              </a:rPr>
              <a:t>)</a:t>
            </a:r>
          </a:p>
          <a:p>
            <a:pPr marL="0" lvl="3" defTabSz="720000">
              <a:lnSpc>
                <a:spcPct val="120000"/>
              </a:lnSpc>
              <a:spcBef>
                <a:spcPts val="1000"/>
              </a:spcBef>
            </a:pPr>
            <a:r>
              <a:rPr lang="de-DE" altLang="de-DE" sz="1600" b="1" dirty="0" smtClean="0"/>
              <a:t>Nun </a:t>
            </a:r>
            <a:r>
              <a:rPr lang="de-DE" altLang="de-DE" sz="1600" b="1" dirty="0"/>
              <a:t>offen: </a:t>
            </a:r>
            <a:endParaRPr lang="de-DE" altLang="de-DE" sz="1600" b="1" dirty="0" smtClean="0"/>
          </a:p>
          <a:p>
            <a:pPr marL="285750" lvl="3" indent="-285750" defTabSz="720000">
              <a:lnSpc>
                <a:spcPct val="120000"/>
              </a:lnSpc>
              <a:spcBef>
                <a:spcPts val="1000"/>
              </a:spcBef>
              <a:buFont typeface="Wingdings" panose="05000000000000000000" pitchFamily="2" charset="2"/>
              <a:buChar char="§"/>
            </a:pPr>
            <a:r>
              <a:rPr lang="de-DE" altLang="de-DE" sz="1600" dirty="0"/>
              <a:t>E</a:t>
            </a:r>
            <a:r>
              <a:rPr lang="de-DE" altLang="de-DE" sz="1600" dirty="0" smtClean="0"/>
              <a:t>rnstliche Zweifel des BFH am </a:t>
            </a:r>
            <a:r>
              <a:rPr lang="de-DE" altLang="de-DE" sz="1600" dirty="0"/>
              <a:t>Fortbestand der Organschaft nach Eröffnung des </a:t>
            </a:r>
            <a:r>
              <a:rPr lang="de-DE" altLang="de-DE" sz="1600" dirty="0" smtClean="0"/>
              <a:t>Insolvenz-verfahren auf </a:t>
            </a:r>
            <a:r>
              <a:rPr lang="de-DE" altLang="de-DE" sz="1600" dirty="0"/>
              <a:t>Ebene des </a:t>
            </a:r>
            <a:r>
              <a:rPr lang="de-DE" altLang="de-DE" sz="1600" dirty="0" smtClean="0"/>
              <a:t>Organträgers im </a:t>
            </a:r>
            <a:r>
              <a:rPr lang="de-DE" altLang="de-DE" sz="1600" dirty="0" err="1"/>
              <a:t>AdV</a:t>
            </a:r>
            <a:r>
              <a:rPr lang="de-DE" altLang="de-DE" sz="1600" dirty="0"/>
              <a:t>-Verfahren </a:t>
            </a:r>
            <a:r>
              <a:rPr lang="de-DE" altLang="de-DE" sz="1600" dirty="0" smtClean="0"/>
              <a:t>(Beschl</a:t>
            </a:r>
            <a:r>
              <a:rPr lang="de-DE" altLang="de-DE" sz="1600" dirty="0"/>
              <a:t>. v. 19.3.2014 </a:t>
            </a:r>
            <a:r>
              <a:rPr lang="de-DE" altLang="de-DE" sz="1600" dirty="0" smtClean="0"/>
              <a:t>– V </a:t>
            </a:r>
            <a:r>
              <a:rPr lang="de-DE" altLang="de-DE" sz="1600" dirty="0"/>
              <a:t>B 14/14)</a:t>
            </a:r>
          </a:p>
          <a:p>
            <a:pPr marL="285750" lvl="3" indent="-285750" defTabSz="720000">
              <a:lnSpc>
                <a:spcPct val="120000"/>
              </a:lnSpc>
              <a:spcBef>
                <a:spcPts val="1000"/>
              </a:spcBef>
              <a:buFont typeface="Wingdings" panose="05000000000000000000" pitchFamily="2" charset="2"/>
              <a:buChar char="§"/>
            </a:pPr>
            <a:endParaRPr lang="de-DE" altLang="de-DE" sz="1600" dirty="0">
              <a:solidFill>
                <a:srgbClr val="002878"/>
              </a:solidFill>
            </a:endParaRPr>
          </a:p>
        </p:txBody>
      </p:sp>
      <p:sp>
        <p:nvSpPr>
          <p:cNvPr id="27" name="Gewitterblitz 26"/>
          <p:cNvSpPr/>
          <p:nvPr/>
        </p:nvSpPr>
        <p:spPr>
          <a:xfrm>
            <a:off x="2006479" y="2263986"/>
            <a:ext cx="242223" cy="264483"/>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1300" smtClean="0"/>
          </a:p>
        </p:txBody>
      </p:sp>
      <p:sp>
        <p:nvSpPr>
          <p:cNvPr id="28" name="Textfeld 27"/>
          <p:cNvSpPr txBox="1"/>
          <p:nvPr/>
        </p:nvSpPr>
        <p:spPr>
          <a:xfrm>
            <a:off x="1575757" y="2082277"/>
            <a:ext cx="1944216" cy="200055"/>
          </a:xfrm>
          <a:prstGeom prst="rect">
            <a:avLst/>
          </a:prstGeom>
          <a:noFill/>
        </p:spPr>
        <p:txBody>
          <a:bodyPr wrap="square" lIns="0" tIns="0" rIns="0" bIns="0" rtlCol="0">
            <a:spAutoFit/>
          </a:bodyPr>
          <a:lstStyle/>
          <a:p>
            <a:r>
              <a:rPr lang="de-DE" sz="1300" b="1" dirty="0" smtClean="0"/>
              <a:t>Insolvenz</a:t>
            </a:r>
          </a:p>
        </p:txBody>
      </p:sp>
    </p:spTree>
    <p:extLst>
      <p:ext uri="{BB962C8B-B14F-4D97-AF65-F5344CB8AC3E}">
        <p14:creationId xmlns:p14="http://schemas.microsoft.com/office/powerpoint/2010/main" val="4167286033"/>
      </p:ext>
    </p:extLst>
  </p:cSld>
  <p:clrMapOvr>
    <a:masterClrMapping/>
  </p:clrMapOvr>
  <mc:AlternateContent xmlns:mc="http://schemas.openxmlformats.org/markup-compatibility/2006" xmlns:p14="http://schemas.microsoft.com/office/powerpoint/2010/main">
    <mc:Choice Requires="p14">
      <p:transition spd="slow" p14:dur="2000" advTm="104"/>
    </mc:Choice>
    <mc:Fallback xmlns="">
      <p:transition spd="slow" advTm="10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3926960" cy="5074922"/>
          </a:xfrm>
        </p:spPr>
        <p:txBody>
          <a:bodyPr/>
          <a:lstStyle/>
          <a:p>
            <a:pPr marL="0" lvl="3" indent="0">
              <a:buNone/>
            </a:pPr>
            <a:r>
              <a:rPr lang="de-DE" b="1" dirty="0" smtClean="0"/>
              <a:t>Doppelinsolvenz</a:t>
            </a:r>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38</a:t>
            </a:fld>
            <a:endParaRPr lang="en-GB" dirty="0"/>
          </a:p>
        </p:txBody>
      </p:sp>
      <p:grpSp>
        <p:nvGrpSpPr>
          <p:cNvPr id="14" name="Gruppieren 13"/>
          <p:cNvGrpSpPr/>
          <p:nvPr/>
        </p:nvGrpSpPr>
        <p:grpSpPr>
          <a:xfrm>
            <a:off x="1433481" y="1544356"/>
            <a:ext cx="2885294" cy="3936432"/>
            <a:chOff x="1433481" y="1544356"/>
            <a:chExt cx="2885294" cy="3936432"/>
          </a:xfrm>
        </p:grpSpPr>
        <p:grpSp>
          <p:nvGrpSpPr>
            <p:cNvPr id="15" name="Gruppieren 14"/>
            <p:cNvGrpSpPr/>
            <p:nvPr/>
          </p:nvGrpSpPr>
          <p:grpSpPr>
            <a:xfrm>
              <a:off x="1433481" y="1544356"/>
              <a:ext cx="2885294" cy="3936432"/>
              <a:chOff x="1468324" y="2122268"/>
              <a:chExt cx="2678936" cy="3185803"/>
            </a:xfrm>
          </p:grpSpPr>
          <p:sp>
            <p:nvSpPr>
              <p:cNvPr id="17" name="Rechteck 16"/>
              <p:cNvSpPr/>
              <p:nvPr/>
            </p:nvSpPr>
            <p:spPr>
              <a:xfrm>
                <a:off x="1468324" y="2535763"/>
                <a:ext cx="2380942" cy="2772308"/>
              </a:xfrm>
              <a:prstGeom prst="rect">
                <a:avLst/>
              </a:prstGeom>
              <a:ln w="12700">
                <a:prstDash val="lgDash"/>
              </a:ln>
            </p:spPr>
            <p:style>
              <a:lnRef idx="2">
                <a:schemeClr val="dk1"/>
              </a:lnRef>
              <a:fillRef idx="1">
                <a:schemeClr val="lt1"/>
              </a:fillRef>
              <a:effectRef idx="0">
                <a:schemeClr val="dk1"/>
              </a:effectRef>
              <a:fontRef idx="minor">
                <a:schemeClr val="dk1"/>
              </a:fontRef>
            </p:style>
            <p:txBody>
              <a:bodyPr lIns="71955" tIns="35979" rIns="71955" bIns="35979" rtlCol="0" anchor="ctr"/>
              <a:lstStyle/>
              <a:p>
                <a:pPr algn="ctr"/>
                <a:endParaRPr lang="de-DE" sz="1300" dirty="0"/>
              </a:p>
            </p:txBody>
          </p:sp>
          <p:sp>
            <p:nvSpPr>
              <p:cNvPr id="18" name="Rechteck 17"/>
              <p:cNvSpPr/>
              <p:nvPr/>
            </p:nvSpPr>
            <p:spPr>
              <a:xfrm>
                <a:off x="3301873" y="2122268"/>
                <a:ext cx="845387" cy="161907"/>
              </a:xfrm>
              <a:prstGeom prst="rect">
                <a:avLst/>
              </a:prstGeom>
              <a:solidFill>
                <a:schemeClr val="bg1"/>
              </a:solidFill>
              <a:ln>
                <a:solidFill>
                  <a:schemeClr val="bg1"/>
                </a:solidFill>
              </a:ln>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spAutoFit/>
              </a:bodyPr>
              <a:lstStyle/>
              <a:p>
                <a:pPr algn="ctr"/>
                <a:r>
                  <a:rPr lang="de-DE" sz="1300" dirty="0" smtClean="0">
                    <a:solidFill>
                      <a:schemeClr val="tx1"/>
                    </a:solidFill>
                  </a:rPr>
                  <a:t>Organkreis?</a:t>
                </a:r>
                <a:endParaRPr lang="de-DE" sz="1300" dirty="0">
                  <a:solidFill>
                    <a:schemeClr val="tx1"/>
                  </a:solidFill>
                </a:endParaRPr>
              </a:p>
            </p:txBody>
          </p:sp>
          <p:cxnSp>
            <p:nvCxnSpPr>
              <p:cNvPr id="19" name="Gerade Verbindung mit Pfeil 18"/>
              <p:cNvCxnSpPr/>
              <p:nvPr/>
            </p:nvCxnSpPr>
            <p:spPr>
              <a:xfrm flipH="1" flipV="1">
                <a:off x="3715040" y="2296903"/>
                <a:ext cx="0" cy="238859"/>
              </a:xfrm>
              <a:prstGeom prst="straightConnector1">
                <a:avLst/>
              </a:prstGeom>
              <a:ln w="19050" cmpd="sng">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104340" y="4535330"/>
                <a:ext cx="1125908" cy="534573"/>
              </a:xfrm>
              <a:prstGeom prst="rect">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smtClean="0">
                    <a:solidFill>
                      <a:schemeClr val="tx1"/>
                    </a:solidFill>
                  </a:rPr>
                  <a:t>T-GmbH</a:t>
                </a:r>
                <a:endParaRPr lang="de-DE" sz="1300" dirty="0">
                  <a:solidFill>
                    <a:schemeClr val="tx1"/>
                  </a:solidFill>
                </a:endParaRPr>
              </a:p>
            </p:txBody>
          </p:sp>
          <p:sp>
            <p:nvSpPr>
              <p:cNvPr id="21" name="Textfeld 20"/>
              <p:cNvSpPr txBox="1"/>
              <p:nvPr/>
            </p:nvSpPr>
            <p:spPr>
              <a:xfrm>
                <a:off x="2963560" y="3742788"/>
                <a:ext cx="864096" cy="149452"/>
              </a:xfrm>
              <a:prstGeom prst="rect">
                <a:avLst/>
              </a:prstGeom>
              <a:noFill/>
            </p:spPr>
            <p:txBody>
              <a:bodyPr wrap="square" lIns="0" tIns="0" rIns="0" bIns="0" rtlCol="0">
                <a:spAutoFit/>
              </a:bodyPr>
              <a:lstStyle/>
              <a:p>
                <a:r>
                  <a:rPr lang="de-DE" sz="1200" dirty="0" smtClean="0"/>
                  <a:t>100 %</a:t>
                </a:r>
                <a:endParaRPr lang="de-DE" sz="1200" dirty="0"/>
              </a:p>
            </p:txBody>
          </p:sp>
          <p:cxnSp>
            <p:nvCxnSpPr>
              <p:cNvPr id="22" name="Gerade Verbindung mit Pfeil 21"/>
              <p:cNvCxnSpPr/>
              <p:nvPr/>
            </p:nvCxnSpPr>
            <p:spPr>
              <a:xfrm flipH="1" flipV="1">
                <a:off x="2658190" y="3152179"/>
                <a:ext cx="8904" cy="1392676"/>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2108684" y="2372429"/>
              <a:ext cx="1212636" cy="660527"/>
            </a:xfrm>
            <a:prstGeom prst="rect">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1955" tIns="35979" rIns="71955" bIns="35979" rtlCol="0" anchor="ctr"/>
            <a:lstStyle/>
            <a:p>
              <a:pPr algn="ctr"/>
              <a:r>
                <a:rPr lang="de-DE" sz="1300" dirty="0">
                  <a:solidFill>
                    <a:schemeClr val="tx1"/>
                  </a:solidFill>
                </a:rPr>
                <a:t>M</a:t>
              </a:r>
              <a:r>
                <a:rPr lang="de-DE" sz="1300" dirty="0" smtClean="0">
                  <a:solidFill>
                    <a:schemeClr val="tx1"/>
                  </a:solidFill>
                </a:rPr>
                <a:t>-GmbH</a:t>
              </a:r>
              <a:endParaRPr lang="de-DE" sz="1300" dirty="0">
                <a:solidFill>
                  <a:schemeClr val="tx1"/>
                </a:solidFill>
              </a:endParaRPr>
            </a:p>
          </p:txBody>
        </p:sp>
      </p:grpSp>
      <p:sp>
        <p:nvSpPr>
          <p:cNvPr id="26" name="Textfeld 25"/>
          <p:cNvSpPr txBox="1"/>
          <p:nvPr/>
        </p:nvSpPr>
        <p:spPr>
          <a:xfrm>
            <a:off x="4953000" y="1412776"/>
            <a:ext cx="4644516" cy="4917757"/>
          </a:xfrm>
          <a:prstGeom prst="rect">
            <a:avLst/>
          </a:prstGeom>
          <a:noFill/>
        </p:spPr>
        <p:txBody>
          <a:bodyPr wrap="square" lIns="0" tIns="0" rIns="0" bIns="0" rtlCol="0">
            <a:spAutoFit/>
          </a:bodyPr>
          <a:lstStyle/>
          <a:p>
            <a:pPr marL="0" lvl="3" defTabSz="720000">
              <a:lnSpc>
                <a:spcPct val="120000"/>
              </a:lnSpc>
              <a:spcBef>
                <a:spcPts val="1000"/>
              </a:spcBef>
              <a:defRPr/>
            </a:pPr>
            <a:r>
              <a:rPr lang="de-DE" altLang="de-DE" sz="1600" b="1" dirty="0">
                <a:solidFill>
                  <a:srgbClr val="002878"/>
                </a:solidFill>
              </a:rPr>
              <a:t>Bislang:</a:t>
            </a:r>
          </a:p>
          <a:p>
            <a:pPr marL="285750" lvl="3" indent="-285750" defTabSz="720000">
              <a:lnSpc>
                <a:spcPct val="120000"/>
              </a:lnSpc>
              <a:spcBef>
                <a:spcPts val="1000"/>
              </a:spcBef>
              <a:buFont typeface="Wingdings" panose="05000000000000000000" pitchFamily="2" charset="2"/>
              <a:buChar char="§"/>
              <a:defRPr/>
            </a:pPr>
            <a:r>
              <a:rPr lang="de-DE" altLang="de-DE" sz="1600" dirty="0"/>
              <a:t>Fortbestand der Organschaft, wenn derselbe Verwalter für beide Vermögen bestellt wird; Beendigung der Organschaft, wenn </a:t>
            </a:r>
            <a:r>
              <a:rPr lang="de-DE" altLang="de-DE" sz="1600" dirty="0" err="1"/>
              <a:t>verschie-dene</a:t>
            </a:r>
            <a:r>
              <a:rPr lang="de-DE" altLang="de-DE" sz="1600" dirty="0"/>
              <a:t> Verwalter eingesetzt werden, da dann die organisatorische Eingliederung entfällt (OFD Frankfurt a.M., </a:t>
            </a:r>
            <a:r>
              <a:rPr lang="de-DE" sz="1600" dirty="0"/>
              <a:t>11.06.2014</a:t>
            </a:r>
            <a:r>
              <a:rPr lang="de-DE" altLang="de-DE" sz="1600" dirty="0"/>
              <a:t> – S 7105 A-21-St110) </a:t>
            </a:r>
            <a:endParaRPr lang="de-DE" altLang="de-DE" sz="1600" b="1" dirty="0">
              <a:solidFill>
                <a:srgbClr val="002878"/>
              </a:solidFill>
            </a:endParaRPr>
          </a:p>
          <a:p>
            <a:pPr marL="0" lvl="3" defTabSz="720000">
              <a:lnSpc>
                <a:spcPct val="120000"/>
              </a:lnSpc>
              <a:spcBef>
                <a:spcPts val="1000"/>
              </a:spcBef>
            </a:pPr>
            <a:r>
              <a:rPr lang="de-DE" altLang="de-DE" sz="1600" b="1" dirty="0"/>
              <a:t>Nun offen: </a:t>
            </a:r>
          </a:p>
          <a:p>
            <a:pPr marL="285750" lvl="3" indent="-285750" defTabSz="720000">
              <a:lnSpc>
                <a:spcPct val="120000"/>
              </a:lnSpc>
              <a:spcBef>
                <a:spcPts val="1000"/>
              </a:spcBef>
              <a:buFont typeface="Wingdings" panose="05000000000000000000" pitchFamily="2" charset="2"/>
              <a:buChar char="§"/>
            </a:pPr>
            <a:r>
              <a:rPr lang="de-DE" altLang="de-DE" sz="1600" dirty="0"/>
              <a:t>Ernstliche Zweifel des BFH am Fortbestand der Organschaft unabhängig davon, ob derselbe Insolvenzverwalter für Organträger und Organ-gesellschaft bestellt wird (Beschl. v. 19.3.2014 – V B 14/14)</a:t>
            </a:r>
          </a:p>
          <a:p>
            <a:pPr marL="285750" lvl="3" indent="-285750" defTabSz="720000">
              <a:lnSpc>
                <a:spcPct val="120000"/>
              </a:lnSpc>
              <a:spcBef>
                <a:spcPts val="1000"/>
              </a:spcBef>
              <a:buFont typeface="Wingdings" panose="05000000000000000000" pitchFamily="2" charset="2"/>
              <a:buChar char="§"/>
            </a:pPr>
            <a:endParaRPr lang="de-DE" altLang="de-DE" sz="1600" dirty="0">
              <a:solidFill>
                <a:srgbClr val="002878"/>
              </a:solidFill>
            </a:endParaRPr>
          </a:p>
        </p:txBody>
      </p:sp>
      <p:sp>
        <p:nvSpPr>
          <p:cNvPr id="27" name="Gewitterblitz 26"/>
          <p:cNvSpPr/>
          <p:nvPr/>
        </p:nvSpPr>
        <p:spPr>
          <a:xfrm>
            <a:off x="2006479" y="2263986"/>
            <a:ext cx="242223" cy="264483"/>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1300" smtClean="0"/>
          </a:p>
        </p:txBody>
      </p:sp>
      <p:sp>
        <p:nvSpPr>
          <p:cNvPr id="28" name="Textfeld 27"/>
          <p:cNvSpPr txBox="1"/>
          <p:nvPr/>
        </p:nvSpPr>
        <p:spPr>
          <a:xfrm>
            <a:off x="1575757" y="2082277"/>
            <a:ext cx="1944216" cy="200055"/>
          </a:xfrm>
          <a:prstGeom prst="rect">
            <a:avLst/>
          </a:prstGeom>
          <a:noFill/>
        </p:spPr>
        <p:txBody>
          <a:bodyPr wrap="square" lIns="0" tIns="0" rIns="0" bIns="0" rtlCol="0">
            <a:spAutoFit/>
          </a:bodyPr>
          <a:lstStyle/>
          <a:p>
            <a:r>
              <a:rPr lang="de-DE" sz="1300" b="1" dirty="0" smtClean="0"/>
              <a:t>Insolvenz</a:t>
            </a:r>
          </a:p>
        </p:txBody>
      </p:sp>
      <p:sp>
        <p:nvSpPr>
          <p:cNvPr id="23" name="Textfeld 22"/>
          <p:cNvSpPr txBox="1"/>
          <p:nvPr/>
        </p:nvSpPr>
        <p:spPr>
          <a:xfrm>
            <a:off x="1568624" y="4221088"/>
            <a:ext cx="1944216" cy="200055"/>
          </a:xfrm>
          <a:prstGeom prst="rect">
            <a:avLst/>
          </a:prstGeom>
          <a:noFill/>
        </p:spPr>
        <p:txBody>
          <a:bodyPr wrap="square" lIns="0" tIns="0" rIns="0" bIns="0" rtlCol="0">
            <a:spAutoFit/>
          </a:bodyPr>
          <a:lstStyle/>
          <a:p>
            <a:r>
              <a:rPr lang="de-DE" sz="1300" b="1" dirty="0" smtClean="0"/>
              <a:t>Insolvenz</a:t>
            </a:r>
          </a:p>
        </p:txBody>
      </p:sp>
      <p:sp>
        <p:nvSpPr>
          <p:cNvPr id="24" name="Gewitterblitz 23"/>
          <p:cNvSpPr/>
          <p:nvPr/>
        </p:nvSpPr>
        <p:spPr>
          <a:xfrm>
            <a:off x="2036676" y="4401108"/>
            <a:ext cx="242223" cy="264483"/>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1300" smtClean="0"/>
          </a:p>
        </p:txBody>
      </p:sp>
    </p:spTree>
    <p:extLst>
      <p:ext uri="{BB962C8B-B14F-4D97-AF65-F5344CB8AC3E}">
        <p14:creationId xmlns:p14="http://schemas.microsoft.com/office/powerpoint/2010/main" val="164688257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spd="slow" advTm="8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8535472" cy="5074922"/>
          </a:xfrm>
        </p:spPr>
        <p:txBody>
          <a:bodyPr/>
          <a:lstStyle/>
          <a:p>
            <a:pPr marL="0" lvl="3" indent="0">
              <a:buNone/>
            </a:pPr>
            <a:r>
              <a:rPr lang="de-DE" b="1" dirty="0"/>
              <a:t>BFH, Beschl. v. 19.3.2014 – </a:t>
            </a:r>
            <a:r>
              <a:rPr lang="de-DE" b="1" dirty="0" smtClean="0"/>
              <a:t>V </a:t>
            </a:r>
            <a:r>
              <a:rPr lang="de-DE" b="1" dirty="0"/>
              <a:t>B </a:t>
            </a:r>
            <a:r>
              <a:rPr lang="de-DE" b="1" dirty="0" smtClean="0"/>
              <a:t>14/14: Beendigung der Organschaft bei Insolvenz</a:t>
            </a:r>
          </a:p>
          <a:p>
            <a:pPr marL="285750" indent="-285750">
              <a:buFont typeface="Wingdings" panose="05000000000000000000" pitchFamily="2" charset="2"/>
              <a:buChar char="§"/>
            </a:pPr>
            <a:r>
              <a:rPr lang="de-DE" b="0" dirty="0" smtClean="0"/>
              <a:t>Beendigung der Organschaft sowohl bei Eröffnung des Insolvenzverfahrens über das Vermögen des Organträgers oder Organgesellschaft als auch über das Vermögen von Organträger und Organgesellschaft; gilt ebenso bei Eigenverwaltung und im vorläufigen Insolvenzverfahren </a:t>
            </a:r>
          </a:p>
          <a:p>
            <a:pPr marL="285750" indent="-285750">
              <a:buFont typeface="Wingdings" panose="05000000000000000000" pitchFamily="2" charset="2"/>
              <a:buChar char="§"/>
            </a:pPr>
            <a:r>
              <a:rPr lang="de-DE" b="0" dirty="0" smtClean="0"/>
              <a:t>Argumentation: </a:t>
            </a:r>
          </a:p>
          <a:p>
            <a:pPr marL="573088" lvl="3" indent="-285750">
              <a:buFont typeface="Wingdings" panose="05000000000000000000" pitchFamily="2" charset="2"/>
              <a:buChar char="Ø"/>
            </a:pPr>
            <a:r>
              <a:rPr lang="de-DE" dirty="0"/>
              <a:t>Berücksichtigung des insolvenzrechtlichen Einzelverfahrensgrundsatzes, nach dem Vermögensmassen konzernzugehöriger Gesellschaften getrennt voneinander abzuwickeln sind </a:t>
            </a:r>
          </a:p>
          <a:p>
            <a:pPr marL="573088" lvl="3" indent="-285750">
              <a:buFont typeface="Wingdings" panose="05000000000000000000" pitchFamily="2" charset="2"/>
              <a:buChar char="Ø"/>
            </a:pPr>
            <a:r>
              <a:rPr lang="de-DE" dirty="0" smtClean="0"/>
              <a:t>Organträger kann nicht mehr als „Steuereinnehmer“ für die auf die Umsätze der Organgesellschaft entfallende Umsatzsteuer fungieren, da der aus § 426 BGB folgende Ausgleichsanspruch gegen die insolvente Organgesellschaft keine Masseverbindlichkeit darstellt</a:t>
            </a:r>
          </a:p>
          <a:p>
            <a:pPr marL="285750" lvl="3" indent="-285750"/>
            <a:r>
              <a:rPr lang="de-DE" dirty="0" smtClean="0"/>
              <a:t>Kritisch zur Argumentation des BFH </a:t>
            </a:r>
            <a:r>
              <a:rPr lang="de-DE" i="1" dirty="0" smtClean="0"/>
              <a:t>Wagner/Fuchs</a:t>
            </a:r>
            <a:r>
              <a:rPr lang="de-DE" dirty="0" smtClean="0"/>
              <a:t>, BB 2014, 2583</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39</a:t>
            </a:fld>
            <a:endParaRPr lang="en-GB" dirty="0"/>
          </a:p>
        </p:txBody>
      </p:sp>
    </p:spTree>
    <p:extLst>
      <p:ext uri="{BB962C8B-B14F-4D97-AF65-F5344CB8AC3E}">
        <p14:creationId xmlns:p14="http://schemas.microsoft.com/office/powerpoint/2010/main" val="78831741"/>
      </p:ext>
    </p:extLst>
  </p:cSld>
  <p:clrMapOvr>
    <a:masterClrMapping/>
  </p:clrMapOvr>
  <mc:AlternateContent xmlns:mc="http://schemas.openxmlformats.org/markup-compatibility/2006" xmlns:p14="http://schemas.microsoft.com/office/powerpoint/2010/main">
    <mc:Choice Requires="p14">
      <p:transition spd="slow" p14:dur="2000" advTm="80"/>
    </mc:Choice>
    <mc:Fallback xmlns="">
      <p:transition spd="slow" advTm="8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a:t>
            </a:r>
            <a:endParaRPr lang="de-DE" dirty="0"/>
          </a:p>
        </p:txBody>
      </p:sp>
      <p:sp>
        <p:nvSpPr>
          <p:cNvPr id="3" name="Inhaltsplatzhalter 2"/>
          <p:cNvSpPr>
            <a:spLocks noGrp="1"/>
          </p:cNvSpPr>
          <p:nvPr>
            <p:ph idx="1"/>
          </p:nvPr>
        </p:nvSpPr>
        <p:spPr>
          <a:xfrm>
            <a:off x="669476" y="1125339"/>
            <a:ext cx="8568000" cy="5291993"/>
          </a:xfrm>
        </p:spPr>
        <p:txBody>
          <a:bodyPr/>
          <a:lstStyle/>
          <a:p>
            <a:pPr marL="0" lvl="3" indent="0">
              <a:buNone/>
            </a:pPr>
            <a:r>
              <a:rPr lang="de-DE" b="1" dirty="0" smtClean="0"/>
              <a:t>Funktionsweise der Umsatzsteuer</a:t>
            </a:r>
            <a:endParaRPr lang="de-DE" dirty="0" smtClean="0"/>
          </a:p>
          <a:p>
            <a:pPr marL="0" lvl="3" indent="0">
              <a:buNone/>
            </a:pPr>
            <a:endParaRPr lang="de-DE" dirty="0" smtClean="0"/>
          </a:p>
          <a:p>
            <a:pPr marL="0" lvl="3" indent="0">
              <a:buNone/>
            </a:pPr>
            <a:endParaRPr lang="de-DE" dirty="0"/>
          </a:p>
          <a:p>
            <a:pPr marL="0" lvl="3" indent="0">
              <a:buNone/>
            </a:pPr>
            <a:endParaRPr lang="de-DE" sz="1400" dirty="0" smtClean="0"/>
          </a:p>
          <a:p>
            <a:pPr lvl="3"/>
            <a:endParaRPr lang="de-DE" dirty="0" smtClean="0"/>
          </a:p>
          <a:p>
            <a:pPr lvl="3"/>
            <a:endParaRPr lang="de-DE" dirty="0" smtClean="0"/>
          </a:p>
          <a:p>
            <a:pPr lvl="3"/>
            <a:endParaRPr lang="de-DE" dirty="0" smtClean="0"/>
          </a:p>
          <a:p>
            <a:pPr lvl="3"/>
            <a:r>
              <a:rPr lang="de-DE" dirty="0" smtClean="0"/>
              <a:t>Ziel</a:t>
            </a:r>
            <a:r>
              <a:rPr lang="de-DE" dirty="0"/>
              <a:t>: Belastung </a:t>
            </a:r>
            <a:r>
              <a:rPr lang="de-DE" dirty="0" smtClean="0"/>
              <a:t>des (privaten) Endverbrauchs </a:t>
            </a:r>
            <a:r>
              <a:rPr lang="de-DE" dirty="0"/>
              <a:t>mit </a:t>
            </a:r>
            <a:r>
              <a:rPr lang="de-DE" dirty="0" smtClean="0"/>
              <a:t>Umsatzsteuer</a:t>
            </a:r>
          </a:p>
          <a:p>
            <a:pPr lvl="3"/>
            <a:r>
              <a:rPr lang="de-DE" dirty="0" smtClean="0"/>
              <a:t>Neutralität der Umsatzsteuer für Unternehmer wird durch Vorsteuerabzug erreicht</a:t>
            </a:r>
          </a:p>
          <a:p>
            <a:pPr lvl="3"/>
            <a:r>
              <a:rPr lang="de-DE" dirty="0" smtClean="0"/>
              <a:t>A und B sind wirtschaftlich nicht belastet, da sie </a:t>
            </a:r>
          </a:p>
          <a:p>
            <a:pPr lvl="4"/>
            <a:r>
              <a:rPr lang="de-DE" dirty="0"/>
              <a:t>von </a:t>
            </a:r>
            <a:r>
              <a:rPr lang="de-DE" dirty="0" smtClean="0"/>
              <a:t>ihrem Abnehmer </a:t>
            </a:r>
            <a:r>
              <a:rPr lang="de-DE" dirty="0"/>
              <a:t>die Umsatzsteuer </a:t>
            </a:r>
            <a:r>
              <a:rPr lang="de-DE" dirty="0" smtClean="0"/>
              <a:t>auf den ausgeführten Umsatz gezahlt bekommen</a:t>
            </a:r>
          </a:p>
          <a:p>
            <a:pPr lvl="4"/>
            <a:r>
              <a:rPr lang="de-DE" dirty="0"/>
              <a:t>d</a:t>
            </a:r>
            <a:r>
              <a:rPr lang="de-DE" dirty="0" smtClean="0"/>
              <a:t>ie an den Lieferanten gezahlte Umsatzsteuer als Vorsteuer abziehen können</a:t>
            </a:r>
            <a:endParaRPr lang="de-DE" dirty="0"/>
          </a:p>
          <a:p>
            <a:pPr lvl="3"/>
            <a:r>
              <a:rPr lang="de-DE" dirty="0" smtClean="0"/>
              <a:t>Mit Umsatzsteuer (€ 57) ist wirtschaftlich nur C belastet, der keinen Vorsteuerabzug hat </a:t>
            </a:r>
          </a:p>
          <a:p>
            <a:pPr marL="504000" lvl="5" indent="0">
              <a:buNone/>
            </a:pP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r>
              <a:rPr lang="de-DE" smtClean="0"/>
              <a:t>Vorname Name, Datum</a:t>
            </a:r>
            <a:endParaRPr lang="de-DE"/>
          </a:p>
        </p:txBody>
      </p:sp>
      <p:sp>
        <p:nvSpPr>
          <p:cNvPr id="6" name="Foliennummernplatzhalter 5"/>
          <p:cNvSpPr>
            <a:spLocks noGrp="1"/>
          </p:cNvSpPr>
          <p:nvPr>
            <p:ph type="sldNum" sz="quarter" idx="12"/>
          </p:nvPr>
        </p:nvSpPr>
        <p:spPr/>
        <p:txBody>
          <a:bodyPr/>
          <a:lstStyle/>
          <a:p>
            <a:fld id="{C9B97CA2-62BA-4FDF-AB4B-C9648D7EF5AA}" type="slidenum">
              <a:rPr lang="de-DE" smtClean="0"/>
              <a:t>4</a:t>
            </a:fld>
            <a:endParaRPr lang="de-DE"/>
          </a:p>
        </p:txBody>
      </p:sp>
      <p:sp>
        <p:nvSpPr>
          <p:cNvPr id="24" name="Textfeld 23"/>
          <p:cNvSpPr txBox="1"/>
          <p:nvPr/>
        </p:nvSpPr>
        <p:spPr>
          <a:xfrm>
            <a:off x="453195" y="2434428"/>
            <a:ext cx="65" cy="276999"/>
          </a:xfrm>
          <a:prstGeom prst="rect">
            <a:avLst/>
          </a:prstGeom>
          <a:noFill/>
        </p:spPr>
        <p:txBody>
          <a:bodyPr wrap="none" lIns="0" tIns="0" rIns="0" bIns="0" rtlCol="0">
            <a:spAutoFit/>
          </a:bodyPr>
          <a:lstStyle/>
          <a:p>
            <a:endParaRPr lang="de-DE" dirty="0" err="1" smtClean="0"/>
          </a:p>
        </p:txBody>
      </p:sp>
      <p:sp>
        <p:nvSpPr>
          <p:cNvPr id="33" name="Textfeld 32"/>
          <p:cNvSpPr txBox="1"/>
          <p:nvPr/>
        </p:nvSpPr>
        <p:spPr>
          <a:xfrm>
            <a:off x="5213539" y="2869373"/>
            <a:ext cx="1331801" cy="220548"/>
          </a:xfrm>
          <a:prstGeom prst="rect">
            <a:avLst/>
          </a:prstGeom>
          <a:noFill/>
        </p:spPr>
        <p:txBody>
          <a:bodyPr wrap="square" lIns="0" tIns="0" rIns="0" bIns="0" rtlCol="0">
            <a:spAutoFit/>
          </a:bodyPr>
          <a:lstStyle/>
          <a:p>
            <a:pPr algn="ctr"/>
            <a:r>
              <a:rPr lang="de-DE" sz="1400" dirty="0" smtClean="0"/>
              <a:t>€ 300 + € 57</a:t>
            </a:r>
          </a:p>
        </p:txBody>
      </p:sp>
      <p:sp>
        <p:nvSpPr>
          <p:cNvPr id="39" name="Textfeld 38"/>
          <p:cNvSpPr txBox="1"/>
          <p:nvPr/>
        </p:nvSpPr>
        <p:spPr>
          <a:xfrm>
            <a:off x="624037" y="2869373"/>
            <a:ext cx="1341327" cy="215444"/>
          </a:xfrm>
          <a:prstGeom prst="rect">
            <a:avLst/>
          </a:prstGeom>
          <a:noFill/>
        </p:spPr>
        <p:txBody>
          <a:bodyPr wrap="square" lIns="0" tIns="0" rIns="0" bIns="0" rtlCol="0">
            <a:spAutoFit/>
          </a:bodyPr>
          <a:lstStyle/>
          <a:p>
            <a:pPr algn="ctr"/>
            <a:r>
              <a:rPr lang="de-DE" sz="1400" dirty="0" smtClean="0"/>
              <a:t>€ 100 + € 19</a:t>
            </a:r>
          </a:p>
        </p:txBody>
      </p:sp>
      <p:sp>
        <p:nvSpPr>
          <p:cNvPr id="40" name="Textfeld 39"/>
          <p:cNvSpPr txBox="1"/>
          <p:nvPr/>
        </p:nvSpPr>
        <p:spPr>
          <a:xfrm>
            <a:off x="-375592" y="3819671"/>
            <a:ext cx="257321" cy="401417"/>
          </a:xfrm>
          <a:prstGeom prst="rect">
            <a:avLst/>
          </a:prstGeom>
          <a:noFill/>
        </p:spPr>
        <p:txBody>
          <a:bodyPr wrap="square" lIns="0" tIns="0" rIns="0" bIns="0" rtlCol="0">
            <a:spAutoFit/>
          </a:bodyPr>
          <a:lstStyle/>
          <a:p>
            <a:endParaRPr lang="de-DE" sz="2400" dirty="0" smtClean="0"/>
          </a:p>
        </p:txBody>
      </p:sp>
      <p:sp>
        <p:nvSpPr>
          <p:cNvPr id="44" name="Textfeld 43"/>
          <p:cNvSpPr txBox="1"/>
          <p:nvPr/>
        </p:nvSpPr>
        <p:spPr>
          <a:xfrm>
            <a:off x="2905549" y="2850657"/>
            <a:ext cx="1337591" cy="215444"/>
          </a:xfrm>
          <a:prstGeom prst="rect">
            <a:avLst/>
          </a:prstGeom>
          <a:noFill/>
        </p:spPr>
        <p:txBody>
          <a:bodyPr wrap="square" lIns="0" tIns="0" rIns="0" bIns="0" rtlCol="0">
            <a:spAutoFit/>
          </a:bodyPr>
          <a:lstStyle/>
          <a:p>
            <a:pPr algn="ctr"/>
            <a:r>
              <a:rPr lang="de-DE" sz="1400" dirty="0" smtClean="0"/>
              <a:t>€ 200 + € 38</a:t>
            </a:r>
          </a:p>
        </p:txBody>
      </p:sp>
      <p:sp>
        <p:nvSpPr>
          <p:cNvPr id="46" name="Rechteck 45"/>
          <p:cNvSpPr/>
          <p:nvPr/>
        </p:nvSpPr>
        <p:spPr>
          <a:xfrm>
            <a:off x="2001367" y="281693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smtClean="0">
                <a:solidFill>
                  <a:schemeClr val="tx1"/>
                </a:solidFill>
              </a:rPr>
              <a:t> A</a:t>
            </a:r>
            <a:endParaRPr lang="de-DE" sz="1300" b="1" dirty="0" smtClean="0">
              <a:solidFill>
                <a:schemeClr val="tx1"/>
              </a:solidFill>
            </a:endParaRPr>
          </a:p>
        </p:txBody>
      </p:sp>
      <p:sp>
        <p:nvSpPr>
          <p:cNvPr id="63" name="Rechteck 62"/>
          <p:cNvSpPr/>
          <p:nvPr/>
        </p:nvSpPr>
        <p:spPr>
          <a:xfrm>
            <a:off x="4273354" y="281693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smtClean="0">
                <a:solidFill>
                  <a:schemeClr val="tx1"/>
                </a:solidFill>
              </a:rPr>
              <a:t> </a:t>
            </a:r>
            <a:r>
              <a:rPr lang="de-DE" sz="1600" b="1" dirty="0">
                <a:solidFill>
                  <a:schemeClr val="tx1"/>
                </a:solidFill>
              </a:rPr>
              <a:t>B</a:t>
            </a:r>
            <a:endParaRPr lang="de-DE" sz="1300" b="1" dirty="0" smtClean="0">
              <a:solidFill>
                <a:schemeClr val="tx1"/>
              </a:solidFill>
            </a:endParaRPr>
          </a:p>
        </p:txBody>
      </p:sp>
      <p:sp>
        <p:nvSpPr>
          <p:cNvPr id="65" name="Rechteck 64"/>
          <p:cNvSpPr/>
          <p:nvPr/>
        </p:nvSpPr>
        <p:spPr>
          <a:xfrm>
            <a:off x="6545341" y="2818781"/>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smtClean="0">
                <a:solidFill>
                  <a:schemeClr val="tx1"/>
                </a:solidFill>
              </a:rPr>
              <a:t> C</a:t>
            </a:r>
            <a:endParaRPr lang="de-DE" sz="1300" b="1" dirty="0" smtClean="0">
              <a:solidFill>
                <a:schemeClr val="tx1"/>
              </a:solidFill>
            </a:endParaRPr>
          </a:p>
        </p:txBody>
      </p:sp>
      <p:cxnSp>
        <p:nvCxnSpPr>
          <p:cNvPr id="68" name="Gerade Verbindung mit Pfeil 67"/>
          <p:cNvCxnSpPr/>
          <p:nvPr/>
        </p:nvCxnSpPr>
        <p:spPr>
          <a:xfrm flipV="1">
            <a:off x="2540379" y="1911375"/>
            <a:ext cx="0" cy="905314"/>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a:off x="2644739" y="2297826"/>
            <a:ext cx="405045" cy="215444"/>
          </a:xfrm>
          <a:prstGeom prst="rect">
            <a:avLst/>
          </a:prstGeom>
          <a:noFill/>
        </p:spPr>
        <p:txBody>
          <a:bodyPr wrap="square" lIns="0" tIns="0" rIns="0" bIns="0" rtlCol="0">
            <a:spAutoFit/>
          </a:bodyPr>
          <a:lstStyle/>
          <a:p>
            <a:r>
              <a:rPr lang="de-DE" sz="1400" dirty="0" smtClean="0"/>
              <a:t>€ 38</a:t>
            </a:r>
          </a:p>
        </p:txBody>
      </p:sp>
      <p:grpSp>
        <p:nvGrpSpPr>
          <p:cNvPr id="5" name="Gruppieren 4"/>
          <p:cNvGrpSpPr/>
          <p:nvPr/>
        </p:nvGrpSpPr>
        <p:grpSpPr>
          <a:xfrm>
            <a:off x="1921533" y="1701388"/>
            <a:ext cx="996888" cy="1115301"/>
            <a:chOff x="1921533" y="1701388"/>
            <a:chExt cx="996888" cy="1115301"/>
          </a:xfrm>
        </p:grpSpPr>
        <p:cxnSp>
          <p:nvCxnSpPr>
            <p:cNvPr id="67" name="Gerade Verbindung mit Pfeil 66"/>
            <p:cNvCxnSpPr/>
            <p:nvPr/>
          </p:nvCxnSpPr>
          <p:spPr>
            <a:xfrm flipV="1">
              <a:off x="2397411" y="1911375"/>
              <a:ext cx="0" cy="905314"/>
            </a:xfrm>
            <a:prstGeom prst="straightConnector1">
              <a:avLst/>
            </a:prstGeom>
            <a:ln w="19050">
              <a:solidFill>
                <a:schemeClr val="tx2"/>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1921533" y="2297826"/>
              <a:ext cx="405045" cy="215444"/>
            </a:xfrm>
            <a:prstGeom prst="rect">
              <a:avLst/>
            </a:prstGeom>
            <a:noFill/>
          </p:spPr>
          <p:txBody>
            <a:bodyPr wrap="square" lIns="0" tIns="0" rIns="0" bIns="0" rtlCol="0">
              <a:spAutoFit/>
            </a:bodyPr>
            <a:lstStyle/>
            <a:p>
              <a:r>
                <a:rPr lang="de-DE" sz="1400" dirty="0" smtClean="0"/>
                <a:t>€ 19</a:t>
              </a:r>
            </a:p>
          </p:txBody>
        </p:sp>
        <p:sp>
          <p:nvSpPr>
            <p:cNvPr id="71" name="Textfeld 70"/>
            <p:cNvSpPr txBox="1"/>
            <p:nvPr/>
          </p:nvSpPr>
          <p:spPr>
            <a:xfrm>
              <a:off x="2041001" y="1701388"/>
              <a:ext cx="877420" cy="215444"/>
            </a:xfrm>
            <a:prstGeom prst="rect">
              <a:avLst/>
            </a:prstGeom>
            <a:noFill/>
          </p:spPr>
          <p:txBody>
            <a:bodyPr wrap="square" lIns="0" tIns="0" rIns="0" bIns="0" rtlCol="0">
              <a:spAutoFit/>
            </a:bodyPr>
            <a:lstStyle/>
            <a:p>
              <a:r>
                <a:rPr lang="de-DE" sz="1400" dirty="0" smtClean="0"/>
                <a:t>Finanzamt</a:t>
              </a:r>
            </a:p>
          </p:txBody>
        </p:sp>
      </p:grpSp>
      <p:cxnSp>
        <p:nvCxnSpPr>
          <p:cNvPr id="72" name="Gerade Verbindung mit Pfeil 71"/>
          <p:cNvCxnSpPr/>
          <p:nvPr/>
        </p:nvCxnSpPr>
        <p:spPr>
          <a:xfrm flipV="1">
            <a:off x="4675188" y="1910795"/>
            <a:ext cx="0" cy="905314"/>
          </a:xfrm>
          <a:prstGeom prst="straightConnector1">
            <a:avLst/>
          </a:prstGeom>
          <a:ln w="19050" cmpd="sng">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flipV="1">
            <a:off x="4818156" y="1910795"/>
            <a:ext cx="0" cy="905314"/>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4159840" y="2297246"/>
            <a:ext cx="405045" cy="215444"/>
          </a:xfrm>
          <a:prstGeom prst="rect">
            <a:avLst/>
          </a:prstGeom>
          <a:noFill/>
        </p:spPr>
        <p:txBody>
          <a:bodyPr wrap="square" lIns="0" tIns="0" rIns="0" bIns="0" rtlCol="0">
            <a:spAutoFit/>
          </a:bodyPr>
          <a:lstStyle>
            <a:defPPr>
              <a:defRPr lang="de-DE"/>
            </a:defPPr>
            <a:lvl1pPr>
              <a:defRPr sz="1400"/>
            </a:lvl1pPr>
          </a:lstStyle>
          <a:p>
            <a:r>
              <a:rPr lang="de-DE" dirty="0"/>
              <a:t>€ 38</a:t>
            </a:r>
          </a:p>
        </p:txBody>
      </p:sp>
      <p:sp>
        <p:nvSpPr>
          <p:cNvPr id="75" name="Textfeld 74"/>
          <p:cNvSpPr txBox="1"/>
          <p:nvPr/>
        </p:nvSpPr>
        <p:spPr>
          <a:xfrm>
            <a:off x="4953000" y="2297246"/>
            <a:ext cx="405045" cy="215444"/>
          </a:xfrm>
          <a:prstGeom prst="rect">
            <a:avLst/>
          </a:prstGeom>
          <a:noFill/>
        </p:spPr>
        <p:txBody>
          <a:bodyPr wrap="square" lIns="0" tIns="0" rIns="0" bIns="0" rtlCol="0">
            <a:spAutoFit/>
          </a:bodyPr>
          <a:lstStyle/>
          <a:p>
            <a:r>
              <a:rPr lang="de-DE" sz="1400" dirty="0" smtClean="0"/>
              <a:t>€ 57</a:t>
            </a:r>
          </a:p>
        </p:txBody>
      </p:sp>
      <p:sp>
        <p:nvSpPr>
          <p:cNvPr id="76" name="Textfeld 75"/>
          <p:cNvSpPr txBox="1"/>
          <p:nvPr/>
        </p:nvSpPr>
        <p:spPr>
          <a:xfrm>
            <a:off x="4318778" y="1700808"/>
            <a:ext cx="877420" cy="215444"/>
          </a:xfrm>
          <a:prstGeom prst="rect">
            <a:avLst/>
          </a:prstGeom>
          <a:noFill/>
        </p:spPr>
        <p:txBody>
          <a:bodyPr wrap="square" lIns="0" tIns="0" rIns="0" bIns="0" rtlCol="0">
            <a:spAutoFit/>
          </a:bodyPr>
          <a:lstStyle/>
          <a:p>
            <a:r>
              <a:rPr lang="de-DE" sz="1400" dirty="0" smtClean="0"/>
              <a:t>Finanzamt</a:t>
            </a:r>
          </a:p>
        </p:txBody>
      </p:sp>
      <p:sp>
        <p:nvSpPr>
          <p:cNvPr id="35" name="Bogen 34"/>
          <p:cNvSpPr/>
          <p:nvPr/>
        </p:nvSpPr>
        <p:spPr>
          <a:xfrm>
            <a:off x="2972780" y="2572927"/>
            <a:ext cx="1285770" cy="703350"/>
          </a:xfrm>
          <a:prstGeom prst="arc">
            <a:avLst>
              <a:gd name="adj1" fmla="val 10973512"/>
              <a:gd name="adj2" fmla="val 21516305"/>
            </a:avLst>
          </a:prstGeom>
          <a:ln w="19050">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Bogen 35"/>
          <p:cNvSpPr/>
          <p:nvPr/>
        </p:nvSpPr>
        <p:spPr>
          <a:xfrm>
            <a:off x="5251406" y="2566881"/>
            <a:ext cx="1285770" cy="703350"/>
          </a:xfrm>
          <a:prstGeom prst="arc">
            <a:avLst>
              <a:gd name="adj1" fmla="val 10973512"/>
              <a:gd name="adj2" fmla="val 21516305"/>
            </a:avLst>
          </a:prstGeom>
          <a:ln w="19050">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Bogen 36"/>
          <p:cNvSpPr/>
          <p:nvPr/>
        </p:nvSpPr>
        <p:spPr>
          <a:xfrm>
            <a:off x="695360" y="2566881"/>
            <a:ext cx="1285770" cy="703350"/>
          </a:xfrm>
          <a:prstGeom prst="arc">
            <a:avLst>
              <a:gd name="adj1" fmla="val 10973512"/>
              <a:gd name="adj2" fmla="val 21516305"/>
            </a:avLst>
          </a:prstGeom>
          <a:ln w="19050">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Gerade Verbindung mit Pfeil 40"/>
          <p:cNvCxnSpPr/>
          <p:nvPr/>
        </p:nvCxnSpPr>
        <p:spPr>
          <a:xfrm>
            <a:off x="624037" y="3102354"/>
            <a:ext cx="1377330"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2941553" y="3105850"/>
            <a:ext cx="1331801"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5213540" y="3105850"/>
            <a:ext cx="1323636" cy="0"/>
          </a:xfrm>
          <a:prstGeom prst="straightConnector1">
            <a:avLst/>
          </a:prstGeom>
          <a:ln w="19050" cmpd="sng">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86534"/>
      </p:ext>
    </p:extLst>
  </p:cSld>
  <p:clrMapOvr>
    <a:masterClrMapping/>
  </p:clrMapOvr>
  <mc:AlternateContent xmlns:mc="http://schemas.openxmlformats.org/markup-compatibility/2006" xmlns:p14="http://schemas.microsoft.com/office/powerpoint/2010/main">
    <mc:Choice Requires="p14">
      <p:transition spd="slow" p14:dur="2000" advTm="49"/>
    </mc:Choice>
    <mc:Fallback xmlns="">
      <p:transition spd="slow" advTm="4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8607480" cy="5074922"/>
          </a:xfrm>
        </p:spPr>
        <p:txBody>
          <a:bodyPr/>
          <a:lstStyle/>
          <a:p>
            <a:pPr marL="0" lvl="3" indent="0">
              <a:buNone/>
            </a:pPr>
            <a:r>
              <a:rPr lang="de-DE" b="1" dirty="0" smtClean="0"/>
              <a:t>Beendigung der Organschaft auch bei Anordnung von Eigenverwaltung bzw. vorläufiger Eigenverwaltung §§ 270 ff. InsO</a:t>
            </a:r>
          </a:p>
          <a:p>
            <a:pPr lvl="3">
              <a:defRPr/>
            </a:pPr>
            <a:r>
              <a:rPr lang="de-DE" dirty="0" smtClean="0"/>
              <a:t>Bislang: Keine Beendigung der Organschaft (OFD </a:t>
            </a:r>
            <a:r>
              <a:rPr lang="de-DE" dirty="0"/>
              <a:t>Hannover, 6.8.2007 </a:t>
            </a:r>
            <a:r>
              <a:rPr lang="de-DE" dirty="0" smtClean="0"/>
              <a:t>– </a:t>
            </a:r>
            <a:r>
              <a:rPr lang="de-DE" dirty="0"/>
              <a:t>S 7105-49-StO </a:t>
            </a:r>
            <a:r>
              <a:rPr lang="de-DE" dirty="0" smtClean="0"/>
              <a:t>172; noch </a:t>
            </a:r>
            <a:r>
              <a:rPr lang="de-DE" dirty="0" err="1" smtClean="0"/>
              <a:t>hM</a:t>
            </a:r>
            <a:r>
              <a:rPr lang="de-DE" dirty="0" smtClean="0"/>
              <a:t>; </a:t>
            </a:r>
            <a:r>
              <a:rPr lang="de-DE" dirty="0" err="1" smtClean="0"/>
              <a:t>aA</a:t>
            </a:r>
            <a:r>
              <a:rPr lang="de-DE" dirty="0" smtClean="0"/>
              <a:t> </a:t>
            </a:r>
            <a:r>
              <a:rPr lang="de-DE" i="1" dirty="0" smtClean="0"/>
              <a:t>Kahlert</a:t>
            </a:r>
            <a:r>
              <a:rPr lang="de-DE" dirty="0" smtClean="0"/>
              <a:t>, ZIP 2013, 2348)</a:t>
            </a:r>
          </a:p>
          <a:p>
            <a:pPr lvl="4">
              <a:defRPr/>
            </a:pPr>
            <a:r>
              <a:rPr lang="de-DE" dirty="0" smtClean="0"/>
              <a:t>Arg.: Verfügungs- </a:t>
            </a:r>
            <a:r>
              <a:rPr lang="de-DE" dirty="0"/>
              <a:t>und </a:t>
            </a:r>
            <a:r>
              <a:rPr lang="de-DE" dirty="0" smtClean="0"/>
              <a:t>Verwertungsbefugnis über </a:t>
            </a:r>
            <a:r>
              <a:rPr lang="de-DE" dirty="0"/>
              <a:t>das Vermögen der </a:t>
            </a:r>
            <a:r>
              <a:rPr lang="de-DE" dirty="0" smtClean="0"/>
              <a:t>Organgesellschaft verbleibt </a:t>
            </a:r>
            <a:r>
              <a:rPr lang="de-DE" dirty="0"/>
              <a:t>im Wesentlichen beim Schuldner </a:t>
            </a:r>
            <a:r>
              <a:rPr lang="de-DE" dirty="0" smtClean="0"/>
              <a:t>und damit </a:t>
            </a:r>
            <a:r>
              <a:rPr lang="de-DE" dirty="0"/>
              <a:t>beim </a:t>
            </a:r>
            <a:r>
              <a:rPr lang="de-DE" dirty="0" smtClean="0"/>
              <a:t>Organträger</a:t>
            </a:r>
          </a:p>
          <a:p>
            <a:pPr lvl="4">
              <a:defRPr/>
            </a:pPr>
            <a:r>
              <a:rPr lang="de-DE" dirty="0" smtClean="0"/>
              <a:t>Streitig bei Einräumung ausnahmsweise sehr weitreichender Befugnisse des Sachwalters</a:t>
            </a:r>
            <a:endParaRPr lang="de-DE" dirty="0"/>
          </a:p>
          <a:p>
            <a:pPr lvl="3">
              <a:defRPr/>
            </a:pPr>
            <a:r>
              <a:rPr lang="de-DE" dirty="0" smtClean="0"/>
              <a:t>Nun offen nach BFH im </a:t>
            </a:r>
            <a:r>
              <a:rPr lang="de-DE" dirty="0" err="1" smtClean="0"/>
              <a:t>AdV</a:t>
            </a:r>
            <a:r>
              <a:rPr lang="de-DE" dirty="0" smtClean="0"/>
              <a:t>-Verfahren (</a:t>
            </a:r>
            <a:r>
              <a:rPr lang="de-DE" altLang="de-DE" dirty="0" smtClean="0"/>
              <a:t>Beschl</a:t>
            </a:r>
            <a:r>
              <a:rPr lang="de-DE" altLang="de-DE" dirty="0"/>
              <a:t>. v. 19.3.2014 – V B 14/14</a:t>
            </a:r>
            <a:r>
              <a:rPr lang="de-DE" altLang="de-DE" dirty="0" smtClean="0"/>
              <a:t>)</a:t>
            </a:r>
            <a:r>
              <a:rPr lang="de-DE" dirty="0" smtClean="0"/>
              <a:t>:</a:t>
            </a:r>
          </a:p>
          <a:p>
            <a:pPr lvl="4">
              <a:defRPr/>
            </a:pPr>
            <a:r>
              <a:rPr lang="de-DE" dirty="0" smtClean="0"/>
              <a:t>Ernstliche Zweifel am Fortbestand der Organschaft, sowohl bei Insolvenz der Organgesellschaft als auch bei Doppelinsolvenz; und zwar unabhängig vom Umfang der angeordneten Sonderbefugnisse des Sachwalters (§ 274 InsO) </a:t>
            </a:r>
          </a:p>
          <a:p>
            <a:pPr lvl="4">
              <a:defRPr/>
            </a:pPr>
            <a:r>
              <a:rPr lang="de-DE" dirty="0" smtClean="0"/>
              <a:t>Keine Äußerung zum Einfluss der Insolvenz des Organträgers; dennoch ist auch hier von einer Beendigung nach Auffassung des BFH auszugehen</a:t>
            </a:r>
            <a:endParaRPr lang="de-DE" dirty="0"/>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40</a:t>
            </a:fld>
            <a:endParaRPr lang="en-GB" dirty="0"/>
          </a:p>
        </p:txBody>
      </p:sp>
    </p:spTree>
    <p:extLst>
      <p:ext uri="{BB962C8B-B14F-4D97-AF65-F5344CB8AC3E}">
        <p14:creationId xmlns:p14="http://schemas.microsoft.com/office/powerpoint/2010/main" val="4007782393"/>
      </p:ext>
    </p:extLst>
  </p:cSld>
  <p:clrMapOvr>
    <a:masterClrMapping/>
  </p:clrMapOvr>
  <mc:AlternateContent xmlns:mc="http://schemas.openxmlformats.org/markup-compatibility/2006" xmlns:p14="http://schemas.microsoft.com/office/powerpoint/2010/main">
    <mc:Choice Requires="p14">
      <p:transition spd="slow" p14:dur="2000" advTm="93"/>
    </mc:Choice>
    <mc:Fallback xmlns="">
      <p:transition spd="slow" advTm="9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Umsatzsteuerliche Organschaft in der Insolvenz</a:t>
            </a:r>
          </a:p>
        </p:txBody>
      </p:sp>
      <p:sp>
        <p:nvSpPr>
          <p:cNvPr id="3" name="Inhaltsplatzhalter 2"/>
          <p:cNvSpPr>
            <a:spLocks noGrp="1"/>
          </p:cNvSpPr>
          <p:nvPr>
            <p:ph idx="1"/>
          </p:nvPr>
        </p:nvSpPr>
        <p:spPr>
          <a:xfrm>
            <a:off x="666000" y="1126386"/>
            <a:ext cx="8787500" cy="5074922"/>
          </a:xfrm>
        </p:spPr>
        <p:txBody>
          <a:bodyPr/>
          <a:lstStyle/>
          <a:p>
            <a:pPr marL="0" lvl="3" indent="0">
              <a:buNone/>
            </a:pPr>
            <a:r>
              <a:rPr lang="de-DE" b="1" dirty="0" smtClean="0"/>
              <a:t>Auswirkungen der Insolvenz der Organgesellschaft auf den Vorsteuerabzug</a:t>
            </a:r>
          </a:p>
          <a:p>
            <a:pPr marL="0" lvl="3" indent="0">
              <a:buNone/>
              <a:defRPr/>
            </a:pPr>
            <a:endParaRPr lang="de-DE" b="1" dirty="0" smtClean="0"/>
          </a:p>
          <a:p>
            <a:pPr marL="0" lvl="3" indent="0">
              <a:buNone/>
              <a:defRPr/>
            </a:pPr>
            <a:endParaRPr lang="de-DE" b="1"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41</a:t>
            </a:fld>
            <a:endParaRPr lang="en-GB" dirty="0"/>
          </a:p>
        </p:txBody>
      </p:sp>
      <p:sp>
        <p:nvSpPr>
          <p:cNvPr id="24" name="Textfeld 23"/>
          <p:cNvSpPr txBox="1"/>
          <p:nvPr/>
        </p:nvSpPr>
        <p:spPr>
          <a:xfrm>
            <a:off x="683460" y="3897052"/>
            <a:ext cx="8986064" cy="3300391"/>
          </a:xfrm>
          <a:prstGeom prst="rect">
            <a:avLst/>
          </a:prstGeom>
          <a:noFill/>
        </p:spPr>
        <p:txBody>
          <a:bodyPr wrap="square" lIns="0" tIns="0" rIns="0" bIns="0" rtlCol="0">
            <a:spAutoFit/>
          </a:bodyPr>
          <a:lstStyle/>
          <a:p>
            <a:pPr marL="285750" lvl="3" indent="-285750" defTabSz="720000">
              <a:lnSpc>
                <a:spcPct val="120000"/>
              </a:lnSpc>
              <a:spcBef>
                <a:spcPts val="1000"/>
              </a:spcBef>
              <a:buFont typeface="Wingdings" panose="05000000000000000000" pitchFamily="2" charset="2"/>
              <a:buChar char="§"/>
              <a:defRPr/>
            </a:pPr>
            <a:r>
              <a:rPr lang="de-DE" altLang="de-DE" sz="1600" dirty="0" smtClean="0">
                <a:solidFill>
                  <a:srgbClr val="002878"/>
                </a:solidFill>
              </a:rPr>
              <a:t>Uneinbringlichkeit </a:t>
            </a:r>
            <a:r>
              <a:rPr lang="de-DE" altLang="de-DE" sz="1600" dirty="0">
                <a:solidFill>
                  <a:srgbClr val="002878"/>
                </a:solidFill>
              </a:rPr>
              <a:t>der </a:t>
            </a:r>
            <a:r>
              <a:rPr lang="de-DE" altLang="de-DE" sz="1600" dirty="0" smtClean="0">
                <a:solidFill>
                  <a:srgbClr val="002878"/>
                </a:solidFill>
              </a:rPr>
              <a:t>Forderungen Dritter für Eingangsleistungen aufgrund von Bestellung eines schwachen vorläufigen Verwalters führt </a:t>
            </a:r>
            <a:r>
              <a:rPr lang="de-DE" altLang="de-DE" sz="1600" dirty="0">
                <a:solidFill>
                  <a:srgbClr val="002878"/>
                </a:solidFill>
              </a:rPr>
              <a:t>zur Berichtigung des Vorsteuerabzugs gem. § 17 Abs. 2 Nr. 1 UStG (BFH, Urt. v. 8.8.2013 – V R </a:t>
            </a:r>
            <a:r>
              <a:rPr lang="de-DE" altLang="de-DE" sz="1600" dirty="0" smtClean="0">
                <a:solidFill>
                  <a:srgbClr val="002878"/>
                </a:solidFill>
              </a:rPr>
              <a:t>18/13; </a:t>
            </a:r>
            <a:r>
              <a:rPr lang="de-DE" altLang="de-DE" sz="1600" dirty="0">
                <a:solidFill>
                  <a:srgbClr val="002878"/>
                </a:solidFill>
              </a:rPr>
              <a:t>Urt. v. 3.7.2014 – V R </a:t>
            </a:r>
            <a:r>
              <a:rPr lang="de-DE" altLang="de-DE" sz="1600" dirty="0" smtClean="0">
                <a:solidFill>
                  <a:srgbClr val="002878"/>
                </a:solidFill>
              </a:rPr>
              <a:t>32/23)</a:t>
            </a:r>
            <a:endParaRPr lang="de-DE" altLang="de-DE" sz="1600" dirty="0">
              <a:solidFill>
                <a:srgbClr val="002878"/>
              </a:solidFill>
            </a:endParaRPr>
          </a:p>
          <a:p>
            <a:pPr marL="285750" lvl="3" indent="-285750" defTabSz="720000">
              <a:lnSpc>
                <a:spcPct val="120000"/>
              </a:lnSpc>
              <a:spcBef>
                <a:spcPts val="1000"/>
              </a:spcBef>
              <a:buFont typeface="Wingdings" panose="05000000000000000000" pitchFamily="2" charset="2"/>
              <a:buChar char="§"/>
              <a:defRPr/>
            </a:pPr>
            <a:r>
              <a:rPr lang="de-DE" sz="1600" dirty="0" smtClean="0">
                <a:solidFill>
                  <a:srgbClr val="002878"/>
                </a:solidFill>
              </a:rPr>
              <a:t>Vorsteuerberichtigungsanspruch richtet sich gegen </a:t>
            </a:r>
            <a:r>
              <a:rPr lang="de-DE" sz="1600" dirty="0">
                <a:solidFill>
                  <a:srgbClr val="002878"/>
                </a:solidFill>
              </a:rPr>
              <a:t>den </a:t>
            </a:r>
            <a:r>
              <a:rPr lang="de-DE" sz="1600" u="sng" dirty="0" smtClean="0">
                <a:solidFill>
                  <a:srgbClr val="002878"/>
                </a:solidFill>
              </a:rPr>
              <a:t>Organträger</a:t>
            </a:r>
            <a:endParaRPr lang="de-DE" sz="1600" u="sng" dirty="0">
              <a:solidFill>
                <a:srgbClr val="002878"/>
              </a:solidFill>
            </a:endParaRPr>
          </a:p>
          <a:p>
            <a:pPr marL="285750" lvl="3" indent="-285750" defTabSz="720000">
              <a:lnSpc>
                <a:spcPct val="120000"/>
              </a:lnSpc>
              <a:spcBef>
                <a:spcPts val="1000"/>
              </a:spcBef>
              <a:buFont typeface="Wingdings" panose="05000000000000000000" pitchFamily="2" charset="2"/>
              <a:buChar char="§"/>
              <a:defRPr/>
            </a:pPr>
            <a:r>
              <a:rPr lang="de-DE" sz="1600" dirty="0" smtClean="0">
                <a:solidFill>
                  <a:srgbClr val="002878"/>
                </a:solidFill>
              </a:rPr>
              <a:t>Spätere Zahlung im Rahmen der Insolvenzquote führt wieder zur Berichtigung und damit zu einem Vorsteuerabzugsanspruch des Organträgers</a:t>
            </a:r>
          </a:p>
          <a:p>
            <a:pPr marL="285750" lvl="3" indent="-285750" defTabSz="720000">
              <a:lnSpc>
                <a:spcPct val="120000"/>
              </a:lnSpc>
              <a:spcBef>
                <a:spcPts val="1000"/>
              </a:spcBef>
              <a:buFont typeface="Wingdings" panose="05000000000000000000" pitchFamily="2" charset="2"/>
              <a:buChar char="§"/>
              <a:defRPr/>
            </a:pPr>
            <a:r>
              <a:rPr lang="de-DE" sz="1600" dirty="0" smtClean="0">
                <a:solidFill>
                  <a:srgbClr val="002878"/>
                </a:solidFill>
              </a:rPr>
              <a:t>Sowohl bei Beendigung der Organschaft (BFH) als auch bei Fortbestand (Finanzverwaltung) </a:t>
            </a:r>
          </a:p>
          <a:p>
            <a:pPr marL="0" lvl="3" defTabSz="720000">
              <a:lnSpc>
                <a:spcPct val="120000"/>
              </a:lnSpc>
              <a:spcBef>
                <a:spcPts val="1000"/>
              </a:spcBef>
              <a:defRPr/>
            </a:pPr>
            <a:endParaRPr lang="de-DE" altLang="de-DE" sz="1600" dirty="0">
              <a:solidFill>
                <a:srgbClr val="002878"/>
              </a:solidFill>
            </a:endParaRPr>
          </a:p>
          <a:p>
            <a:pPr marL="285750" lvl="3" indent="-285750" defTabSz="720000">
              <a:lnSpc>
                <a:spcPct val="120000"/>
              </a:lnSpc>
              <a:spcBef>
                <a:spcPts val="1000"/>
              </a:spcBef>
              <a:buFont typeface="Wingdings" panose="05000000000000000000" pitchFamily="2" charset="2"/>
              <a:buChar char="§"/>
            </a:pPr>
            <a:endParaRPr lang="de-DE" altLang="de-DE" sz="1600" dirty="0">
              <a:solidFill>
                <a:srgbClr val="002878"/>
              </a:solidFill>
            </a:endParaRPr>
          </a:p>
        </p:txBody>
      </p:sp>
      <p:grpSp>
        <p:nvGrpSpPr>
          <p:cNvPr id="7" name="Gruppieren 6"/>
          <p:cNvGrpSpPr/>
          <p:nvPr/>
        </p:nvGrpSpPr>
        <p:grpSpPr>
          <a:xfrm>
            <a:off x="655046" y="1594050"/>
            <a:ext cx="8618434" cy="2124995"/>
            <a:chOff x="655046" y="1619298"/>
            <a:chExt cx="8618434" cy="2124995"/>
          </a:xfrm>
        </p:grpSpPr>
        <p:sp>
          <p:nvSpPr>
            <p:cNvPr id="59" name="Line 75"/>
            <p:cNvSpPr>
              <a:spLocks noChangeShapeType="1"/>
            </p:cNvSpPr>
            <p:nvPr/>
          </p:nvSpPr>
          <p:spPr bwMode="gray">
            <a:xfrm flipH="1" flipV="1">
              <a:off x="5263356" y="1619298"/>
              <a:ext cx="0" cy="212499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nvGrpSpPr>
            <p:cNvPr id="25" name="Gruppieren 24"/>
            <p:cNvGrpSpPr/>
            <p:nvPr/>
          </p:nvGrpSpPr>
          <p:grpSpPr>
            <a:xfrm>
              <a:off x="655046" y="2286553"/>
              <a:ext cx="8618434" cy="369995"/>
              <a:chOff x="1167029" y="3599065"/>
              <a:chExt cx="8054978" cy="462753"/>
            </a:xfrm>
            <a:solidFill>
              <a:schemeClr val="tx1"/>
            </a:solidFill>
            <a:effectLst/>
          </p:grpSpPr>
          <p:sp>
            <p:nvSpPr>
              <p:cNvPr id="29"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9"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0"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1"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2"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3"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4"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5"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6"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7"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8"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9"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0"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1"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2"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3"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4"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5"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6"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57"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62" name="Text Box 92"/>
            <p:cNvSpPr txBox="1">
              <a:spLocks noChangeArrowheads="1"/>
            </p:cNvSpPr>
            <p:nvPr/>
          </p:nvSpPr>
          <p:spPr bwMode="gray">
            <a:xfrm>
              <a:off x="905042" y="2927713"/>
              <a:ext cx="1594041" cy="54817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Eingangsleistung  ohne Bezahlung</a:t>
              </a:r>
            </a:p>
          </p:txBody>
        </p:sp>
        <p:sp>
          <p:nvSpPr>
            <p:cNvPr id="64" name="Text Box 92"/>
            <p:cNvSpPr txBox="1">
              <a:spLocks noChangeArrowheads="1"/>
            </p:cNvSpPr>
            <p:nvPr/>
          </p:nvSpPr>
          <p:spPr bwMode="gray">
            <a:xfrm>
              <a:off x="2943858" y="2927712"/>
              <a:ext cx="2344764" cy="81658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Uneinbringlichkeit der Forderung</a:t>
              </a:r>
            </a:p>
            <a:p>
              <a:pPr marL="285750" indent="-285750">
                <a:buFont typeface="Wingdings" panose="05000000000000000000" pitchFamily="2" charset="2"/>
                <a:buChar char="Ø"/>
              </a:pPr>
              <a:r>
                <a:rPr lang="de-DE" noProof="1" smtClean="0">
                  <a:solidFill>
                    <a:srgbClr val="002878"/>
                  </a:solidFill>
                </a:rPr>
                <a:t>Vorsteuerberichtigung</a:t>
              </a:r>
            </a:p>
          </p:txBody>
        </p:sp>
        <p:cxnSp>
          <p:nvCxnSpPr>
            <p:cNvPr id="65" name="Gerade Verbindung mit Pfeil 64"/>
            <p:cNvCxnSpPr/>
            <p:nvPr/>
          </p:nvCxnSpPr>
          <p:spPr>
            <a:xfrm flipV="1">
              <a:off x="5275497" y="2664830"/>
              <a:ext cx="1" cy="1077450"/>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Text Box 92"/>
            <p:cNvSpPr txBox="1">
              <a:spLocks noChangeArrowheads="1"/>
            </p:cNvSpPr>
            <p:nvPr/>
          </p:nvSpPr>
          <p:spPr bwMode="gray">
            <a:xfrm>
              <a:off x="5437143" y="2921724"/>
              <a:ext cx="2480004" cy="640536"/>
            </a:xfrm>
            <a:prstGeom prst="rect">
              <a:avLst/>
            </a:prstGeom>
            <a:solidFill>
              <a:srgbClr val="FF0000"/>
            </a:soli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r>
                <a:rPr lang="de-DE" noProof="1" smtClean="0">
                  <a:solidFill>
                    <a:srgbClr val="002878"/>
                  </a:solidFill>
                </a:rPr>
                <a:t>Beendigung der Organschaft</a:t>
              </a:r>
            </a:p>
            <a:p>
              <a:r>
                <a:rPr lang="de-DE" noProof="1" smtClean="0">
                  <a:solidFill>
                    <a:srgbClr val="002878"/>
                  </a:solidFill>
                </a:rPr>
                <a:t>(nach BFH)</a:t>
              </a:r>
            </a:p>
          </p:txBody>
        </p:sp>
        <p:sp>
          <p:nvSpPr>
            <p:cNvPr id="63" name="Abgerundetes Rechteck 62"/>
            <p:cNvSpPr/>
            <p:nvPr/>
          </p:nvSpPr>
          <p:spPr>
            <a:xfrm>
              <a:off x="5493060" y="1619298"/>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grpSp>
      <p:cxnSp>
        <p:nvCxnSpPr>
          <p:cNvPr id="61" name="Gerade Verbindung mit Pfeil 60"/>
          <p:cNvCxnSpPr>
            <a:endCxn id="32" idx="0"/>
          </p:cNvCxnSpPr>
          <p:nvPr/>
        </p:nvCxnSpPr>
        <p:spPr>
          <a:xfrm flipH="1" flipV="1">
            <a:off x="1691420" y="2631300"/>
            <a:ext cx="5321" cy="26517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V="1">
            <a:off x="5457056" y="2636912"/>
            <a:ext cx="0" cy="56598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19749"/>
      </p:ext>
    </p:extLst>
  </p:cSld>
  <p:clrMapOvr>
    <a:masterClrMapping/>
  </p:clrMapOvr>
  <mc:AlternateContent xmlns:mc="http://schemas.openxmlformats.org/markup-compatibility/2006" xmlns:p14="http://schemas.microsoft.com/office/powerpoint/2010/main">
    <mc:Choice Requires="p14">
      <p:transition spd="slow" p14:dur="2000" advTm="86"/>
    </mc:Choice>
    <mc:Fallback xmlns="">
      <p:transition spd="slow" advTm="8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662501584"/>
              </p:ext>
            </p:extLst>
          </p:nvPr>
        </p:nvGraphicFramePr>
        <p:xfrm>
          <a:off x="666750" y="1412875"/>
          <a:ext cx="8567739" cy="1854600"/>
        </p:xfrm>
        <a:graphic>
          <a:graphicData uri="http://schemas.openxmlformats.org/drawingml/2006/table">
            <a:tbl>
              <a:tblPr>
                <a:tableStyleId>{2D5ABB26-0587-4C30-8999-92F81FD0307C}</a:tableStyleId>
              </a:tblPr>
              <a:tblGrid>
                <a:gridCol w="8030666"/>
                <a:gridCol w="537073"/>
              </a:tblGrid>
              <a:tr h="339082">
                <a:tc>
                  <a:txBody>
                    <a:bodyPr/>
                    <a:lstStyle/>
                    <a:p>
                      <a:pPr defTabSz="720000"/>
                      <a:r>
                        <a:rPr lang="de-DE" sz="1300" b="1" dirty="0" smtClean="0">
                          <a:solidFill>
                            <a:schemeClr val="tx1"/>
                          </a:solidFill>
                        </a:rPr>
                        <a:t>Grundlagen</a:t>
                      </a:r>
                      <a:endParaRPr lang="de-DE" sz="1300" b="1" dirty="0">
                        <a:solidFill>
                          <a:schemeClr val="tx1"/>
                        </a:solidFill>
                      </a:endParaRPr>
                    </a:p>
                  </a:txBody>
                  <a:tcPr marL="0" marR="72000" marT="180000" marB="36000" anchor="b">
                    <a:lnB w="6350" cap="flat" cmpd="sng" algn="ctr">
                      <a:solidFill>
                        <a:schemeClr val="tx1"/>
                      </a:solidFill>
                      <a:prstDash val="dot"/>
                      <a:round/>
                      <a:headEnd type="none" w="med" len="med"/>
                      <a:tailEnd type="none" w="med" len="med"/>
                    </a:lnB>
                    <a:noFill/>
                  </a:tcPr>
                </a:tc>
                <a:tc>
                  <a:txBody>
                    <a:bodyPr/>
                    <a:lstStyle/>
                    <a:p>
                      <a:pPr algn="r"/>
                      <a:endParaRPr lang="de-DE" sz="1300" b="1" dirty="0"/>
                    </a:p>
                  </a:txBody>
                  <a:tcPr marL="0" marR="0" marT="180000" marB="36000" anchor="b">
                    <a:lnB w="6350" cap="flat" cmpd="sng" algn="ctr">
                      <a:solidFill>
                        <a:schemeClr val="tx1"/>
                      </a:solidFill>
                      <a:prstDash val="dot"/>
                      <a:round/>
                      <a:headEnd type="none" w="med" len="med"/>
                      <a:tailEnd type="none" w="med" len="med"/>
                    </a:lnB>
                    <a:solidFill>
                      <a:schemeClr val="bg1"/>
                    </a:solidFill>
                  </a:tcPr>
                </a:tc>
              </a:tr>
              <a:tr h="339082">
                <a:tc>
                  <a:txBody>
                    <a:bodyPr/>
                    <a:lstStyle/>
                    <a:p>
                      <a:pPr defTabSz="720000"/>
                      <a:r>
                        <a:rPr lang="de-DE" sz="1300" b="1" dirty="0" smtClean="0"/>
                        <a:t>Umsatzsteuer im vorläufigen Insolvenzver</a:t>
                      </a:r>
                      <a:r>
                        <a:rPr lang="de-DE" sz="1300" b="1" kern="1200" dirty="0" smtClean="0">
                          <a:solidFill>
                            <a:schemeClr val="tx1"/>
                          </a:solidFill>
                          <a:latin typeface="+mn-lt"/>
                          <a:ea typeface="+mn-ea"/>
                          <a:cs typeface="+mn-cs"/>
                        </a:rPr>
                        <a:t>fahren –</a:t>
                      </a:r>
                      <a:r>
                        <a:rPr lang="de-DE" sz="1300" b="1" kern="1200" dirty="0">
                          <a:solidFill>
                            <a:schemeClr val="tx1"/>
                          </a:solidFill>
                          <a:latin typeface="+mn-lt"/>
                          <a:ea typeface="+mn-ea"/>
                          <a:cs typeface="+mn-cs"/>
                        </a:rPr>
                        <a:t> </a:t>
                      </a:r>
                      <a:r>
                        <a:rPr lang="de-DE" sz="1300" b="1" kern="1200" dirty="0" smtClean="0">
                          <a:solidFill>
                            <a:schemeClr val="tx1"/>
                          </a:solidFill>
                          <a:latin typeface="+mn-lt"/>
                          <a:ea typeface="+mn-ea"/>
                          <a:cs typeface="+mn-cs"/>
                        </a:rPr>
                        <a:t>Entwicklungen zu § 55 Abs. 4 InsO</a:t>
                      </a: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353559">
                <a:tc>
                  <a:txBody>
                    <a:bodyPr/>
                    <a:lstStyle/>
                    <a:p>
                      <a:pPr marL="0" algn="l" defTabSz="720000" rtl="0" eaLnBrk="1" latinLnBrk="0" hangingPunct="1"/>
                      <a:r>
                        <a:rPr lang="de-DE" sz="1300" b="1" kern="1200" dirty="0" smtClean="0">
                          <a:solidFill>
                            <a:schemeClr val="tx1"/>
                          </a:solidFill>
                          <a:latin typeface="+mn-lt"/>
                          <a:ea typeface="+mn-ea"/>
                          <a:cs typeface="+mn-cs"/>
                        </a:rPr>
                        <a:t>Umsatzsteuerliche Organschaft in der Insolvenz</a:t>
                      </a:r>
                      <a:endParaRPr lang="de-DE" sz="1300" b="1" kern="1200" dirty="0">
                        <a:solidFill>
                          <a:schemeClr val="tx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r>
              <a:tr h="501303">
                <a:tc>
                  <a:txBody>
                    <a:bodyPr/>
                    <a:lstStyle/>
                    <a:p>
                      <a:pPr marL="0" algn="l" defTabSz="720000" rtl="0" eaLnBrk="1" latinLnBrk="0" hangingPunct="1"/>
                      <a:r>
                        <a:rPr lang="de-DE" sz="1300" b="1" kern="1200" baseline="0" dirty="0" smtClean="0">
                          <a:solidFill>
                            <a:schemeClr val="bg1"/>
                          </a:solidFill>
                          <a:latin typeface="+mn-lt"/>
                          <a:ea typeface="+mn-ea"/>
                          <a:cs typeface="+mn-cs"/>
                        </a:rPr>
                        <a:t>Berichtigung von Rechnungen mit unrichtigem oder unberechtigtem Umsatzsteuerausweis in der Insolvenz</a:t>
                      </a:r>
                      <a:endParaRPr lang="de-DE" sz="1300" b="1" kern="1200" dirty="0" smtClean="0">
                        <a:solidFill>
                          <a:schemeClr val="bg1"/>
                        </a:solidFill>
                        <a:latin typeface="+mn-lt"/>
                        <a:ea typeface="+mn-ea"/>
                        <a:cs typeface="+mn-cs"/>
                      </a:endParaRPr>
                    </a:p>
                  </a:txBody>
                  <a:tcPr marL="0" marR="7200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c>
                  <a:txBody>
                    <a:bodyPr/>
                    <a:lstStyle/>
                    <a:p>
                      <a:pPr algn="r"/>
                      <a:endParaRPr lang="de-DE" sz="1300" b="1" dirty="0"/>
                    </a:p>
                  </a:txBody>
                  <a:tcPr marL="0" marR="0" marT="180000" marB="36000" anchor="b">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tx1"/>
                    </a:solidFill>
                  </a:tcPr>
                </a:tc>
              </a:tr>
            </a:tbl>
          </a:graphicData>
        </a:graphic>
      </p:graphicFrame>
      <p:sp>
        <p:nvSpPr>
          <p:cNvPr id="4" name="Datumsplatzhalter 3"/>
          <p:cNvSpPr>
            <a:spLocks noGrp="1"/>
          </p:cNvSpPr>
          <p:nvPr>
            <p:ph type="dt" sz="half" idx="10"/>
          </p:nvPr>
        </p:nvSpPr>
        <p:spPr/>
        <p:txBody>
          <a:bodyPr/>
          <a:lstStyle/>
          <a:p>
            <a:r>
              <a:rPr lang="de-DE" dirty="0" smtClean="0"/>
              <a:t>Vorname Name, Datum</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BD3E06-E50D-405F-8704-7CFD8E6A7183}" type="slidenum">
              <a:rPr lang="de-DE" smtClean="0"/>
              <a:pPr/>
              <a:t>42</a:t>
            </a:fld>
            <a:endParaRPr lang="de-DE" dirty="0"/>
          </a:p>
        </p:txBody>
      </p:sp>
    </p:spTree>
    <p:extLst>
      <p:ext uri="{BB962C8B-B14F-4D97-AF65-F5344CB8AC3E}">
        <p14:creationId xmlns:p14="http://schemas.microsoft.com/office/powerpoint/2010/main" val="4222555226"/>
      </p:ext>
    </p:extLst>
  </p:cSld>
  <p:clrMapOvr>
    <a:masterClrMapping/>
  </p:clrMapOvr>
  <mc:AlternateContent xmlns:mc="http://schemas.openxmlformats.org/markup-compatibility/2006" xmlns:p14="http://schemas.microsoft.com/office/powerpoint/2010/main">
    <mc:Choice Requires="p14">
      <p:transition spd="slow" p14:dur="2000" advTm="137"/>
    </mc:Choice>
    <mc:Fallback xmlns="">
      <p:transition spd="slow" advTm="13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43</a:t>
            </a:fld>
            <a:endParaRPr lang="en-GB" dirty="0"/>
          </a:p>
        </p:txBody>
      </p:sp>
      <p:grpSp>
        <p:nvGrpSpPr>
          <p:cNvPr id="31" name="Gruppieren 30"/>
          <p:cNvGrpSpPr/>
          <p:nvPr/>
        </p:nvGrpSpPr>
        <p:grpSpPr>
          <a:xfrm>
            <a:off x="747748" y="1484784"/>
            <a:ext cx="7959542" cy="3821414"/>
            <a:chOff x="380418" y="2493583"/>
            <a:chExt cx="7959542" cy="3821414"/>
          </a:xfrm>
        </p:grpSpPr>
        <p:cxnSp>
          <p:nvCxnSpPr>
            <p:cNvPr id="32" name="Gerade Verbindung mit Pfeil 31"/>
            <p:cNvCxnSpPr>
              <a:stCxn id="35" idx="2"/>
            </p:cNvCxnSpPr>
            <p:nvPr/>
          </p:nvCxnSpPr>
          <p:spPr>
            <a:xfrm flipH="1">
              <a:off x="2317531" y="3065083"/>
              <a:ext cx="2046" cy="2614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6511162" y="2837801"/>
              <a:ext cx="15762" cy="5044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33"/>
            <p:cNvCxnSpPr>
              <a:stCxn id="40" idx="0"/>
              <a:endCxn id="37" idx="2"/>
            </p:cNvCxnSpPr>
            <p:nvPr/>
          </p:nvCxnSpPr>
          <p:spPr>
            <a:xfrm flipH="1" flipV="1">
              <a:off x="4360189" y="3936529"/>
              <a:ext cx="6861" cy="257101"/>
            </a:xfrm>
            <a:prstGeom prst="line">
              <a:avLst/>
            </a:prstGeom>
            <a:ln w="571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380418" y="2493583"/>
              <a:ext cx="3878318" cy="571500"/>
            </a:xfrm>
            <a:prstGeom prst="roundRect">
              <a:avLst/>
            </a:prstGeom>
            <a:solidFill>
              <a:schemeClr val="accent2"/>
            </a:solidFill>
            <a:ln w="9525">
              <a:noFill/>
              <a:round/>
              <a:headEnd/>
              <a:tailEnd/>
            </a:ln>
            <a:effectLst/>
          </p:spPr>
          <p:txBody>
            <a:bodyPr anchor="ctr"/>
            <a:lstStyle/>
            <a:p>
              <a:pPr algn="ctr" fontAlgn="auto">
                <a:spcBef>
                  <a:spcPts val="0"/>
                </a:spcBef>
                <a:spcAft>
                  <a:spcPts val="0"/>
                </a:spcAft>
                <a:defRPr/>
              </a:pPr>
              <a:r>
                <a:rPr lang="de-DE" sz="1600" b="1" dirty="0"/>
                <a:t>unrichtiger</a:t>
              </a:r>
            </a:p>
            <a:p>
              <a:pPr algn="ctr" fontAlgn="auto">
                <a:spcBef>
                  <a:spcPts val="0"/>
                </a:spcBef>
                <a:spcAft>
                  <a:spcPts val="0"/>
                </a:spcAft>
                <a:defRPr/>
              </a:pPr>
              <a:r>
                <a:rPr lang="de-DE" sz="1600" dirty="0" smtClean="0"/>
                <a:t>Steuerausweis (§ 14c Abs. 1 UStG)</a:t>
              </a:r>
              <a:endParaRPr lang="de-DE" sz="1600" dirty="0"/>
            </a:p>
          </p:txBody>
        </p:sp>
        <p:sp>
          <p:nvSpPr>
            <p:cNvPr id="36" name="Text Box 8"/>
            <p:cNvSpPr txBox="1">
              <a:spLocks noChangeArrowheads="1"/>
            </p:cNvSpPr>
            <p:nvPr/>
          </p:nvSpPr>
          <p:spPr bwMode="auto">
            <a:xfrm>
              <a:off x="4458244" y="2493583"/>
              <a:ext cx="3881716" cy="571500"/>
            </a:xfrm>
            <a:prstGeom prst="roundRect">
              <a:avLst/>
            </a:prstGeom>
            <a:solidFill>
              <a:schemeClr val="accent2"/>
            </a:solidFill>
            <a:ln w="9525">
              <a:noFill/>
              <a:round/>
              <a:headEnd/>
              <a:tailEnd/>
            </a:ln>
            <a:effectLst/>
          </p:spPr>
          <p:txBody>
            <a:bodyPr anchor="ctr"/>
            <a:lstStyle/>
            <a:p>
              <a:pPr algn="ctr" fontAlgn="auto">
                <a:spcBef>
                  <a:spcPts val="0"/>
                </a:spcBef>
                <a:spcAft>
                  <a:spcPts val="0"/>
                </a:spcAft>
                <a:defRPr/>
              </a:pPr>
              <a:r>
                <a:rPr lang="de-DE" sz="1600" b="1" dirty="0"/>
                <a:t>unberechtigter</a:t>
              </a:r>
            </a:p>
            <a:p>
              <a:pPr algn="ctr" fontAlgn="auto">
                <a:spcBef>
                  <a:spcPts val="0"/>
                </a:spcBef>
                <a:spcAft>
                  <a:spcPts val="0"/>
                </a:spcAft>
                <a:defRPr/>
              </a:pPr>
              <a:r>
                <a:rPr lang="de-DE" sz="1600" dirty="0" smtClean="0"/>
                <a:t>Steuerausweis (§ 14c Abs. 2 UStG)</a:t>
              </a:r>
              <a:endParaRPr lang="de-DE" sz="1600" dirty="0"/>
            </a:p>
          </p:txBody>
        </p:sp>
        <p:sp>
          <p:nvSpPr>
            <p:cNvPr id="37" name="Text Box 9"/>
            <p:cNvSpPr txBox="1">
              <a:spLocks noChangeArrowheads="1"/>
            </p:cNvSpPr>
            <p:nvPr/>
          </p:nvSpPr>
          <p:spPr bwMode="auto">
            <a:xfrm>
              <a:off x="380418" y="3316102"/>
              <a:ext cx="7959541" cy="620427"/>
            </a:xfrm>
            <a:prstGeom prst="roundRect">
              <a:avLst/>
            </a:prstGeom>
            <a:solidFill>
              <a:schemeClr val="accent2"/>
            </a:solidFill>
            <a:ln w="9525">
              <a:noFill/>
              <a:round/>
              <a:headEnd/>
              <a:tailEnd/>
            </a:ln>
            <a:effectLst/>
          </p:spPr>
          <p:txBody>
            <a:bodyPr anchor="ctr"/>
            <a:lstStyle/>
            <a:p>
              <a:pPr algn="ctr" fontAlgn="auto">
                <a:spcBef>
                  <a:spcPts val="0"/>
                </a:spcBef>
                <a:spcAft>
                  <a:spcPts val="0"/>
                </a:spcAft>
                <a:defRPr/>
              </a:pPr>
              <a:r>
                <a:rPr lang="de-DE" sz="1600" dirty="0"/>
                <a:t>der </a:t>
              </a:r>
              <a:r>
                <a:rPr lang="de-DE" sz="1600" dirty="0" smtClean="0"/>
                <a:t>unrichtig </a:t>
              </a:r>
              <a:r>
                <a:rPr lang="de-DE" sz="1600" dirty="0"/>
                <a:t>bzw. unberechtigt ausgewiesene </a:t>
              </a:r>
              <a:r>
                <a:rPr lang="de-DE" sz="1600" dirty="0" smtClean="0"/>
                <a:t>Umsatzsteuerbetrag </a:t>
              </a:r>
            </a:p>
            <a:p>
              <a:pPr algn="ctr" fontAlgn="auto">
                <a:spcBef>
                  <a:spcPts val="0"/>
                </a:spcBef>
                <a:spcAft>
                  <a:spcPts val="0"/>
                </a:spcAft>
                <a:defRPr/>
              </a:pPr>
              <a:r>
                <a:rPr lang="de-DE" sz="1600" dirty="0" smtClean="0"/>
                <a:t>wird </a:t>
              </a:r>
              <a:r>
                <a:rPr lang="de-DE" sz="1600" dirty="0"/>
                <a:t>dem Finanzamt geschuldet</a:t>
              </a:r>
            </a:p>
          </p:txBody>
        </p:sp>
        <p:sp>
          <p:nvSpPr>
            <p:cNvPr id="38" name="Text Box 11"/>
            <p:cNvSpPr txBox="1">
              <a:spLocks noChangeArrowheads="1"/>
            </p:cNvSpPr>
            <p:nvPr/>
          </p:nvSpPr>
          <p:spPr bwMode="auto">
            <a:xfrm>
              <a:off x="380418" y="4950373"/>
              <a:ext cx="3921535" cy="1364624"/>
            </a:xfrm>
            <a:prstGeom prst="roundRect">
              <a:avLst/>
            </a:prstGeom>
            <a:solidFill>
              <a:schemeClr val="accent2"/>
            </a:solidFill>
            <a:ln w="9525">
              <a:noFill/>
              <a:round/>
              <a:headEnd/>
              <a:tailEnd/>
            </a:ln>
            <a:effectLst/>
          </p:spPr>
          <p:txBody>
            <a:bodyPr anchor="ctr"/>
            <a:lstStyle/>
            <a:p>
              <a:pPr algn="ctr">
                <a:defRPr/>
              </a:pPr>
              <a:r>
                <a:rPr lang="de-DE" sz="1600" dirty="0" smtClean="0">
                  <a:solidFill>
                    <a:schemeClr val="tx1"/>
                  </a:solidFill>
                </a:rPr>
                <a:t>Grundsätzlich </a:t>
              </a:r>
              <a:r>
                <a:rPr lang="de-DE" sz="1600" u="sng" dirty="0" smtClean="0">
                  <a:solidFill>
                    <a:schemeClr val="tx1"/>
                  </a:solidFill>
                </a:rPr>
                <a:t>Zustimmung</a:t>
              </a:r>
              <a:endParaRPr lang="de-DE" sz="1600" u="sng" dirty="0">
                <a:solidFill>
                  <a:schemeClr val="tx1"/>
                </a:solidFill>
              </a:endParaRPr>
            </a:p>
            <a:p>
              <a:pPr algn="ctr">
                <a:defRPr/>
              </a:pPr>
              <a:r>
                <a:rPr lang="de-DE" sz="1600" dirty="0" smtClean="0">
                  <a:solidFill>
                    <a:schemeClr val="tx1"/>
                  </a:solidFill>
                </a:rPr>
                <a:t>des </a:t>
              </a:r>
              <a:r>
                <a:rPr lang="de-DE" sz="1600" dirty="0">
                  <a:solidFill>
                    <a:schemeClr val="tx1"/>
                  </a:solidFill>
                </a:rPr>
                <a:t>Finanzamts </a:t>
              </a:r>
              <a:r>
                <a:rPr lang="de-DE" sz="1600" u="sng" dirty="0" smtClean="0">
                  <a:solidFill>
                    <a:schemeClr val="tx1"/>
                  </a:solidFill>
                </a:rPr>
                <a:t>nicht erforderlich</a:t>
              </a:r>
              <a:endParaRPr lang="de-DE" sz="1600" u="sng" dirty="0">
                <a:solidFill>
                  <a:schemeClr val="tx1"/>
                </a:solidFill>
              </a:endParaRPr>
            </a:p>
          </p:txBody>
        </p:sp>
        <p:sp>
          <p:nvSpPr>
            <p:cNvPr id="39" name="Text Box 12"/>
            <p:cNvSpPr txBox="1">
              <a:spLocks noChangeArrowheads="1"/>
            </p:cNvSpPr>
            <p:nvPr/>
          </p:nvSpPr>
          <p:spPr bwMode="auto">
            <a:xfrm>
              <a:off x="4455890" y="4915578"/>
              <a:ext cx="3884070" cy="1356801"/>
            </a:xfrm>
            <a:prstGeom prst="roundRect">
              <a:avLst/>
            </a:prstGeom>
            <a:solidFill>
              <a:schemeClr val="accent2"/>
            </a:solidFill>
            <a:ln w="9525">
              <a:noFill/>
              <a:round/>
              <a:headEnd/>
              <a:tailEnd/>
            </a:ln>
            <a:effectLst/>
          </p:spPr>
          <p:txBody>
            <a:bodyPr anchor="ctr"/>
            <a:lstStyle/>
            <a:p>
              <a:pPr algn="ctr" fontAlgn="auto">
                <a:lnSpc>
                  <a:spcPct val="150000"/>
                </a:lnSpc>
                <a:spcBef>
                  <a:spcPts val="0"/>
                </a:spcBef>
                <a:spcAft>
                  <a:spcPts val="0"/>
                </a:spcAft>
                <a:defRPr/>
              </a:pPr>
              <a:r>
                <a:rPr lang="de-DE" sz="1400" b="1" dirty="0" smtClean="0">
                  <a:solidFill>
                    <a:schemeClr val="tx1"/>
                  </a:solidFill>
                </a:rPr>
                <a:t>NUR WENN</a:t>
              </a:r>
              <a:endParaRPr lang="de-DE" sz="1400" b="1" dirty="0">
                <a:solidFill>
                  <a:schemeClr val="tx1"/>
                </a:solidFill>
              </a:endParaRPr>
            </a:p>
            <a:p>
              <a:pPr algn="ctr" fontAlgn="auto">
                <a:spcBef>
                  <a:spcPts val="0"/>
                </a:spcBef>
                <a:spcAft>
                  <a:spcPts val="0"/>
                </a:spcAft>
                <a:buFont typeface="Arial" charset="0"/>
                <a:buNone/>
                <a:defRPr/>
              </a:pPr>
              <a:r>
                <a:rPr lang="de-DE" sz="1600" dirty="0">
                  <a:solidFill>
                    <a:schemeClr val="tx1"/>
                  </a:solidFill>
                </a:rPr>
                <a:t>Gefährdung des Steueraufkommens beseitigt </a:t>
              </a:r>
            </a:p>
            <a:p>
              <a:pPr algn="ctr" fontAlgn="auto">
                <a:spcBef>
                  <a:spcPts val="0"/>
                </a:spcBef>
                <a:spcAft>
                  <a:spcPts val="0"/>
                </a:spcAft>
                <a:defRPr/>
              </a:pPr>
              <a:r>
                <a:rPr lang="de-DE" sz="1600" dirty="0">
                  <a:solidFill>
                    <a:schemeClr val="tx1"/>
                  </a:solidFill>
                </a:rPr>
                <a:t>+</a:t>
              </a:r>
            </a:p>
            <a:p>
              <a:pPr algn="ctr" fontAlgn="auto">
                <a:spcBef>
                  <a:spcPts val="0"/>
                </a:spcBef>
                <a:spcAft>
                  <a:spcPts val="0"/>
                </a:spcAft>
                <a:defRPr/>
              </a:pPr>
              <a:r>
                <a:rPr lang="de-DE" sz="1600" u="sng" dirty="0" smtClean="0">
                  <a:solidFill>
                    <a:schemeClr val="tx1"/>
                  </a:solidFill>
                </a:rPr>
                <a:t>Zustimmung</a:t>
              </a:r>
              <a:r>
                <a:rPr lang="de-DE" sz="1600" dirty="0" smtClean="0">
                  <a:solidFill>
                    <a:schemeClr val="tx1"/>
                  </a:solidFill>
                </a:rPr>
                <a:t>  des Finanzamts</a:t>
              </a:r>
              <a:endParaRPr lang="de-DE" sz="1600" u="sng" dirty="0">
                <a:solidFill>
                  <a:schemeClr val="tx1"/>
                </a:solidFill>
              </a:endParaRPr>
            </a:p>
          </p:txBody>
        </p:sp>
        <p:sp>
          <p:nvSpPr>
            <p:cNvPr id="40" name="Text Box 17"/>
            <p:cNvSpPr txBox="1">
              <a:spLocks noChangeArrowheads="1"/>
            </p:cNvSpPr>
            <p:nvPr/>
          </p:nvSpPr>
          <p:spPr bwMode="auto">
            <a:xfrm>
              <a:off x="2367152" y="4193630"/>
              <a:ext cx="3999795" cy="457197"/>
            </a:xfrm>
            <a:prstGeom prst="roundRect">
              <a:avLst/>
            </a:prstGeom>
            <a:solidFill>
              <a:schemeClr val="accent2"/>
            </a:solidFill>
            <a:ln w="9525">
              <a:noFill/>
              <a:round/>
              <a:headEnd/>
              <a:tailEnd/>
            </a:ln>
            <a:effectLst/>
          </p:spPr>
          <p:txBody>
            <a:bodyPr anchor="ctr"/>
            <a:lstStyle/>
            <a:p>
              <a:pPr algn="ctr" fontAlgn="auto">
                <a:spcBef>
                  <a:spcPts val="0"/>
                </a:spcBef>
                <a:spcAft>
                  <a:spcPts val="0"/>
                </a:spcAft>
                <a:defRPr/>
              </a:pPr>
              <a:r>
                <a:rPr lang="de-DE" dirty="0"/>
                <a:t>Rechnungsberichtigung</a:t>
              </a:r>
            </a:p>
          </p:txBody>
        </p:sp>
        <p:cxnSp>
          <p:nvCxnSpPr>
            <p:cNvPr id="41" name="Gerade Verbindung 40"/>
            <p:cNvCxnSpPr>
              <a:stCxn id="40" idx="2"/>
              <a:endCxn id="38" idx="0"/>
            </p:cNvCxnSpPr>
            <p:nvPr/>
          </p:nvCxnSpPr>
          <p:spPr>
            <a:xfrm flipH="1">
              <a:off x="2341186" y="4650827"/>
              <a:ext cx="2025864" cy="299546"/>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41"/>
            <p:cNvCxnSpPr>
              <a:stCxn id="40" idx="2"/>
              <a:endCxn id="39" idx="0"/>
            </p:cNvCxnSpPr>
            <p:nvPr/>
          </p:nvCxnSpPr>
          <p:spPr>
            <a:xfrm>
              <a:off x="4367050" y="4650827"/>
              <a:ext cx="2030875" cy="264751"/>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1912320"/>
      </p:ext>
    </p:extLst>
  </p:cSld>
  <p:clrMapOvr>
    <a:masterClrMapping/>
  </p:clrMapOvr>
  <mc:AlternateContent xmlns:mc="http://schemas.openxmlformats.org/markup-compatibility/2006" xmlns:p14="http://schemas.microsoft.com/office/powerpoint/2010/main">
    <mc:Choice Requires="p14">
      <p:transition spd="slow" p14:dur="2000" advTm="236"/>
    </mc:Choice>
    <mc:Fallback xmlns="">
      <p:transition spd="slow" advTm="236"/>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744"/>
            <a:ext cx="8568000" cy="4932462"/>
          </a:xfrm>
        </p:spPr>
        <p:txBody>
          <a:bodyPr/>
          <a:lstStyle/>
          <a:p>
            <a:pPr marL="0" indent="0">
              <a:buNone/>
            </a:pPr>
            <a:r>
              <a:rPr lang="de-DE" dirty="0"/>
              <a:t>U</a:t>
            </a:r>
            <a:r>
              <a:rPr lang="de-DE" dirty="0" smtClean="0"/>
              <a:t>nrichtiger </a:t>
            </a:r>
            <a:r>
              <a:rPr lang="de-DE" dirty="0"/>
              <a:t>Steuerausweis (§ 14c Abs. 1 UStG)</a:t>
            </a:r>
          </a:p>
          <a:p>
            <a:pPr marL="285750" indent="-285750">
              <a:buFont typeface="Wingdings" panose="05000000000000000000" pitchFamily="2" charset="2"/>
              <a:buChar char="§"/>
            </a:pPr>
            <a:r>
              <a:rPr lang="de-DE" dirty="0"/>
              <a:t>Anwendungsfälle</a:t>
            </a:r>
          </a:p>
          <a:p>
            <a:pPr lvl="4"/>
            <a:r>
              <a:rPr lang="de-DE" dirty="0"/>
              <a:t>Z</a:t>
            </a:r>
            <a:r>
              <a:rPr lang="de-DE" b="0" dirty="0" smtClean="0"/>
              <a:t>u </a:t>
            </a:r>
            <a:r>
              <a:rPr lang="de-DE" b="0" dirty="0"/>
              <a:t>hoch berechnete Steuer</a:t>
            </a:r>
          </a:p>
          <a:p>
            <a:pPr lvl="4"/>
            <a:r>
              <a:rPr lang="de-DE" b="0" dirty="0"/>
              <a:t>Steuerausweis bei nicht steuerbaren </a:t>
            </a:r>
            <a:r>
              <a:rPr lang="de-DE" b="0" dirty="0" smtClean="0"/>
              <a:t>Leistungen</a:t>
            </a:r>
            <a:endParaRPr lang="de-DE" b="0" dirty="0"/>
          </a:p>
          <a:p>
            <a:pPr lvl="4"/>
            <a:r>
              <a:rPr lang="de-DE" b="0" dirty="0"/>
              <a:t>Steuerausweis bei steuerfreier Leistung</a:t>
            </a:r>
          </a:p>
          <a:p>
            <a:pPr marL="285750" indent="-285750">
              <a:buFont typeface="Wingdings" panose="05000000000000000000" pitchFamily="2" charset="2"/>
              <a:buChar char="§"/>
            </a:pPr>
            <a:r>
              <a:rPr lang="de-DE" dirty="0"/>
              <a:t>Rechtsfolgen: </a:t>
            </a:r>
          </a:p>
          <a:p>
            <a:pPr lvl="4"/>
            <a:r>
              <a:rPr lang="de-DE" b="0" dirty="0"/>
              <a:t>Rechnungsaussteller schuldet Umsatzsteuer bis zur Berichtigung</a:t>
            </a:r>
          </a:p>
          <a:p>
            <a:pPr lvl="4"/>
            <a:r>
              <a:rPr lang="de-DE" b="0" dirty="0"/>
              <a:t>Rechnungsempfänger hat keinen Vorsteuerabzug (Abschn. 14c.1 Abs. 1 </a:t>
            </a:r>
            <a:r>
              <a:rPr lang="de-DE" b="0" dirty="0" smtClean="0"/>
              <a:t>Satz </a:t>
            </a:r>
            <a:r>
              <a:rPr lang="de-DE" b="0" dirty="0"/>
              <a:t>6; Abschn. 15.2 Abs. 1 </a:t>
            </a:r>
            <a:r>
              <a:rPr lang="de-DE" b="0" dirty="0" smtClean="0"/>
              <a:t>Satz </a:t>
            </a:r>
            <a:r>
              <a:rPr lang="de-DE" b="0" dirty="0"/>
              <a:t>2 UStAE)</a:t>
            </a:r>
          </a:p>
          <a:p>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44</a:t>
            </a:fld>
            <a:endParaRPr lang="en-GB" dirty="0"/>
          </a:p>
        </p:txBody>
      </p:sp>
    </p:spTree>
    <p:extLst>
      <p:ext uri="{BB962C8B-B14F-4D97-AF65-F5344CB8AC3E}">
        <p14:creationId xmlns:p14="http://schemas.microsoft.com/office/powerpoint/2010/main" val="3127370113"/>
      </p:ext>
    </p:extLst>
  </p:cSld>
  <p:clrMapOvr>
    <a:masterClrMapping/>
  </p:clrMapOvr>
  <mc:AlternateContent xmlns:mc="http://schemas.openxmlformats.org/markup-compatibility/2006" xmlns:p14="http://schemas.microsoft.com/office/powerpoint/2010/main">
    <mc:Choice Requires="p14">
      <p:transition spd="slow" p14:dur="2000" advTm="120"/>
    </mc:Choice>
    <mc:Fallback xmlns="">
      <p:transition spd="slow" advTm="12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744"/>
            <a:ext cx="8568000" cy="4932462"/>
          </a:xfrm>
        </p:spPr>
        <p:txBody>
          <a:bodyPr/>
          <a:lstStyle/>
          <a:p>
            <a:pPr marL="0" indent="0">
              <a:buNone/>
            </a:pPr>
            <a:r>
              <a:rPr lang="de-DE" dirty="0"/>
              <a:t>Unberechtigter Steuerausweis (§ </a:t>
            </a:r>
            <a:r>
              <a:rPr lang="de-DE" dirty="0" smtClean="0"/>
              <a:t>14c </a:t>
            </a:r>
            <a:r>
              <a:rPr lang="de-DE" dirty="0"/>
              <a:t>Abs. 2 UStG</a:t>
            </a:r>
            <a:r>
              <a:rPr lang="de-DE" dirty="0" smtClean="0"/>
              <a:t>)</a:t>
            </a:r>
            <a:endParaRPr lang="de-DE" dirty="0"/>
          </a:p>
          <a:p>
            <a:pPr marL="285750" indent="-285750">
              <a:buFont typeface="Wingdings" panose="05000000000000000000" pitchFamily="2" charset="2"/>
              <a:buChar char="§"/>
            </a:pPr>
            <a:r>
              <a:rPr lang="de-DE" dirty="0"/>
              <a:t>Anwendungsfälle</a:t>
            </a:r>
          </a:p>
          <a:p>
            <a:pPr lvl="4"/>
            <a:r>
              <a:rPr lang="de-DE" dirty="0"/>
              <a:t>Rechnungsaussteller zum Ausweis von Steuer nicht berechtigt</a:t>
            </a:r>
          </a:p>
          <a:p>
            <a:pPr lvl="4"/>
            <a:r>
              <a:rPr lang="de-DE" dirty="0"/>
              <a:t>Falscher Leistungsempfänger</a:t>
            </a:r>
          </a:p>
          <a:p>
            <a:pPr lvl="4"/>
            <a:r>
              <a:rPr lang="de-DE" dirty="0"/>
              <a:t>Falscher Leistungsgegenstand</a:t>
            </a:r>
          </a:p>
          <a:p>
            <a:pPr lvl="4"/>
            <a:r>
              <a:rPr lang="de-DE" dirty="0"/>
              <a:t>Nichtausführung der berechneten Leistung</a:t>
            </a:r>
          </a:p>
          <a:p>
            <a:pPr marL="285750" indent="-285750">
              <a:buFont typeface="Wingdings" panose="05000000000000000000" pitchFamily="2" charset="2"/>
              <a:buChar char="§"/>
            </a:pPr>
            <a:r>
              <a:rPr lang="de-DE" dirty="0"/>
              <a:t>Rechtsfolgen: </a:t>
            </a:r>
          </a:p>
          <a:p>
            <a:pPr lvl="4"/>
            <a:r>
              <a:rPr lang="de-DE" b="0" dirty="0"/>
              <a:t>Rechnungsaussteller schuldet Umsatzsteuer bis zur Berichtigung</a:t>
            </a:r>
          </a:p>
          <a:p>
            <a:pPr lvl="4"/>
            <a:r>
              <a:rPr lang="de-DE" b="0" dirty="0"/>
              <a:t>Rechnungsempfänger hat keinen Vorsteuerabzug (Abschn. 15.2 Abs. 1 </a:t>
            </a:r>
            <a:r>
              <a:rPr lang="de-DE" dirty="0" smtClean="0"/>
              <a:t>Satz</a:t>
            </a:r>
            <a:r>
              <a:rPr lang="de-DE" b="0" dirty="0" smtClean="0"/>
              <a:t> </a:t>
            </a:r>
            <a:r>
              <a:rPr lang="de-DE" b="0" dirty="0"/>
              <a:t>2 UStAE)</a:t>
            </a:r>
          </a:p>
          <a:p>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45</a:t>
            </a:fld>
            <a:endParaRPr lang="en-GB" dirty="0"/>
          </a:p>
        </p:txBody>
      </p:sp>
    </p:spTree>
    <p:extLst>
      <p:ext uri="{BB962C8B-B14F-4D97-AF65-F5344CB8AC3E}">
        <p14:creationId xmlns:p14="http://schemas.microsoft.com/office/powerpoint/2010/main" val="720582639"/>
      </p:ext>
    </p:extLst>
  </p:cSld>
  <p:clrMapOvr>
    <a:masterClrMapping/>
  </p:clrMapOvr>
  <mc:AlternateContent xmlns:mc="http://schemas.openxmlformats.org/markup-compatibility/2006" xmlns:p14="http://schemas.microsoft.com/office/powerpoint/2010/main">
    <mc:Choice Requires="p14">
      <p:transition spd="slow" p14:dur="2000" advTm="101"/>
    </mc:Choice>
    <mc:Fallback xmlns="">
      <p:transition spd="slow" advTm="10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830"/>
            <a:ext cx="8568000" cy="4932462"/>
          </a:xfrm>
        </p:spPr>
        <p:txBody>
          <a:bodyPr/>
          <a:lstStyle/>
          <a:p>
            <a:pPr marL="0" indent="0">
              <a:buNone/>
            </a:pPr>
            <a:r>
              <a:rPr lang="de-DE" dirty="0"/>
              <a:t>Rechnungsberichtigung bei unrichtigem </a:t>
            </a:r>
            <a:r>
              <a:rPr lang="de-DE" dirty="0" smtClean="0"/>
              <a:t>Steuerausweis i.S.v. § 14c Abs. 1 UStG</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46</a:t>
            </a:fld>
            <a:endParaRPr lang="en-GB" dirty="0"/>
          </a:p>
        </p:txBody>
      </p:sp>
      <p:grpSp>
        <p:nvGrpSpPr>
          <p:cNvPr id="27" name="Gruppieren 26"/>
          <p:cNvGrpSpPr/>
          <p:nvPr/>
        </p:nvGrpSpPr>
        <p:grpSpPr>
          <a:xfrm>
            <a:off x="746000" y="1882727"/>
            <a:ext cx="6434493" cy="2051463"/>
            <a:chOff x="733424" y="2202399"/>
            <a:chExt cx="6434493" cy="2051463"/>
          </a:xfrm>
        </p:grpSpPr>
        <p:sp>
          <p:nvSpPr>
            <p:cNvPr id="28" name="Rechteck 27"/>
            <p:cNvSpPr/>
            <p:nvPr/>
          </p:nvSpPr>
          <p:spPr>
            <a:xfrm>
              <a:off x="1205055" y="3711583"/>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200" b="1" dirty="0" smtClean="0">
                  <a:solidFill>
                    <a:schemeClr val="tx1"/>
                  </a:solidFill>
                </a:rPr>
                <a:t>A</a:t>
              </a:r>
              <a:endParaRPr lang="de-DE" sz="1200" b="1" dirty="0">
                <a:solidFill>
                  <a:schemeClr val="tx1"/>
                </a:solidFill>
              </a:endParaRPr>
            </a:p>
          </p:txBody>
        </p:sp>
        <p:sp>
          <p:nvSpPr>
            <p:cNvPr id="29" name="Rechteck 28"/>
            <p:cNvSpPr/>
            <p:nvPr/>
          </p:nvSpPr>
          <p:spPr>
            <a:xfrm>
              <a:off x="5047590" y="371158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200" b="1" dirty="0" smtClean="0">
                  <a:solidFill>
                    <a:schemeClr val="tx1"/>
                  </a:solidFill>
                </a:rPr>
                <a:t>B</a:t>
              </a:r>
              <a:endParaRPr lang="de-DE" sz="1200" b="1" dirty="0">
                <a:solidFill>
                  <a:schemeClr val="tx1"/>
                </a:solidFill>
              </a:endParaRPr>
            </a:p>
          </p:txBody>
        </p:sp>
        <p:sp>
          <p:nvSpPr>
            <p:cNvPr id="30" name="Textfeld 29"/>
            <p:cNvSpPr txBox="1"/>
            <p:nvPr/>
          </p:nvSpPr>
          <p:spPr>
            <a:xfrm>
              <a:off x="5727757" y="2849269"/>
              <a:ext cx="1440160" cy="430887"/>
            </a:xfrm>
            <a:prstGeom prst="rect">
              <a:avLst/>
            </a:prstGeom>
            <a:noFill/>
          </p:spPr>
          <p:txBody>
            <a:bodyPr wrap="square" lIns="0" tIns="0" rIns="0" bIns="0" rtlCol="0">
              <a:spAutoFit/>
            </a:bodyPr>
            <a:lstStyle/>
            <a:p>
              <a:r>
                <a:rPr lang="de-DE" sz="1400" dirty="0" smtClean="0"/>
                <a:t>Ggf. Rückzahlung der Vorsteuer</a:t>
              </a:r>
            </a:p>
          </p:txBody>
        </p:sp>
        <p:cxnSp>
          <p:nvCxnSpPr>
            <p:cNvPr id="31" name="Gerade Verbindung mit Pfeil 30"/>
            <p:cNvCxnSpPr/>
            <p:nvPr/>
          </p:nvCxnSpPr>
          <p:spPr>
            <a:xfrm>
              <a:off x="5517681" y="2492896"/>
              <a:ext cx="2" cy="1218686"/>
            </a:xfrm>
            <a:prstGeom prst="straightConnector1">
              <a:avLst/>
            </a:prstGeom>
            <a:ln w="19050">
              <a:solidFill>
                <a:schemeClr val="tx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V="1">
              <a:off x="1663038" y="2492896"/>
              <a:ext cx="0" cy="1218687"/>
            </a:xfrm>
            <a:prstGeom prst="straightConnector1">
              <a:avLst/>
            </a:prstGeom>
            <a:ln w="19050">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856656" y="2849268"/>
              <a:ext cx="1276993" cy="430887"/>
            </a:xfrm>
            <a:prstGeom prst="rect">
              <a:avLst/>
            </a:prstGeom>
            <a:noFill/>
          </p:spPr>
          <p:txBody>
            <a:bodyPr wrap="square" lIns="0" tIns="0" rIns="0" bIns="0" rtlCol="0">
              <a:spAutoFit/>
            </a:bodyPr>
            <a:lstStyle/>
            <a:p>
              <a:r>
                <a:rPr lang="de-DE" sz="1400" dirty="0" smtClean="0"/>
                <a:t>Erstattung Umsatzsteuer</a:t>
              </a:r>
            </a:p>
          </p:txBody>
        </p:sp>
        <p:sp>
          <p:nvSpPr>
            <p:cNvPr id="35" name="Textfeld 34"/>
            <p:cNvSpPr txBox="1"/>
            <p:nvPr/>
          </p:nvSpPr>
          <p:spPr>
            <a:xfrm>
              <a:off x="2208729" y="4038418"/>
              <a:ext cx="2775371" cy="215444"/>
            </a:xfrm>
            <a:prstGeom prst="rect">
              <a:avLst/>
            </a:prstGeom>
            <a:noFill/>
          </p:spPr>
          <p:txBody>
            <a:bodyPr wrap="square" lIns="0" tIns="0" rIns="0" bIns="0" rtlCol="0">
              <a:spAutoFit/>
            </a:bodyPr>
            <a:lstStyle/>
            <a:p>
              <a:pPr algn="ctr"/>
              <a:r>
                <a:rPr lang="de-DE" sz="1400" dirty="0" smtClean="0"/>
                <a:t>Berichtigungserklärung</a:t>
              </a:r>
            </a:p>
          </p:txBody>
        </p:sp>
        <p:sp>
          <p:nvSpPr>
            <p:cNvPr id="36" name="Textfeld 35"/>
            <p:cNvSpPr txBox="1"/>
            <p:nvPr/>
          </p:nvSpPr>
          <p:spPr>
            <a:xfrm>
              <a:off x="733424" y="2202399"/>
              <a:ext cx="1860311" cy="215444"/>
            </a:xfrm>
            <a:prstGeom prst="rect">
              <a:avLst/>
            </a:prstGeom>
            <a:noFill/>
          </p:spPr>
          <p:txBody>
            <a:bodyPr wrap="square" lIns="0" tIns="0" rIns="0" bIns="0" rtlCol="0">
              <a:spAutoFit/>
            </a:bodyPr>
            <a:lstStyle/>
            <a:p>
              <a:pPr algn="ctr"/>
              <a:r>
                <a:rPr lang="de-DE" sz="1400" dirty="0" smtClean="0"/>
                <a:t>Finanzamt</a:t>
              </a:r>
            </a:p>
          </p:txBody>
        </p:sp>
        <p:sp>
          <p:nvSpPr>
            <p:cNvPr id="37" name="Textfeld 36"/>
            <p:cNvSpPr txBox="1"/>
            <p:nvPr/>
          </p:nvSpPr>
          <p:spPr>
            <a:xfrm>
              <a:off x="4587526" y="2202399"/>
              <a:ext cx="1860311" cy="215444"/>
            </a:xfrm>
            <a:prstGeom prst="rect">
              <a:avLst/>
            </a:prstGeom>
            <a:noFill/>
          </p:spPr>
          <p:txBody>
            <a:bodyPr wrap="square" lIns="0" tIns="0" rIns="0" bIns="0" rtlCol="0">
              <a:spAutoFit/>
            </a:bodyPr>
            <a:lstStyle/>
            <a:p>
              <a:pPr algn="ctr"/>
              <a:r>
                <a:rPr lang="de-DE" sz="1400" dirty="0" smtClean="0"/>
                <a:t>Finanzamt</a:t>
              </a:r>
            </a:p>
          </p:txBody>
        </p:sp>
      </p:grpSp>
      <p:sp>
        <p:nvSpPr>
          <p:cNvPr id="40" name="Rechteck 39"/>
          <p:cNvSpPr/>
          <p:nvPr/>
        </p:nvSpPr>
        <p:spPr>
          <a:xfrm>
            <a:off x="701761" y="4509120"/>
            <a:ext cx="8240653" cy="1954381"/>
          </a:xfrm>
          <a:prstGeom prst="rect">
            <a:avLst/>
          </a:prstGeom>
        </p:spPr>
        <p:txBody>
          <a:bodyPr wrap="square">
            <a:spAutoFit/>
          </a:bodyPr>
          <a:lstStyle/>
          <a:p>
            <a:pPr marL="285750" lvl="3" indent="-285750" defTabSz="720000">
              <a:lnSpc>
                <a:spcPct val="120000"/>
              </a:lnSpc>
              <a:spcBef>
                <a:spcPts val="1000"/>
              </a:spcBef>
              <a:buFont typeface="Wingdings" panose="05000000000000000000" pitchFamily="2" charset="2"/>
              <a:buChar char="§"/>
              <a:defRPr/>
            </a:pPr>
            <a:r>
              <a:rPr lang="de-DE" altLang="de-DE" sz="1600" dirty="0" smtClean="0">
                <a:solidFill>
                  <a:srgbClr val="002878"/>
                </a:solidFill>
              </a:rPr>
              <a:t>Berichtigung erfolgt grundsätzlich durch den ursprünglichen Aussteller der Rechnung</a:t>
            </a:r>
          </a:p>
          <a:p>
            <a:pPr marL="285750" lvl="3" indent="-285750" defTabSz="720000">
              <a:lnSpc>
                <a:spcPct val="120000"/>
              </a:lnSpc>
              <a:spcBef>
                <a:spcPts val="1000"/>
              </a:spcBef>
              <a:buFont typeface="Wingdings" panose="05000000000000000000" pitchFamily="2" charset="2"/>
              <a:buChar char="§"/>
              <a:defRPr/>
            </a:pPr>
            <a:r>
              <a:rPr lang="de-DE" sz="1600" dirty="0" smtClean="0"/>
              <a:t>In Form einer Berichtigungserklärung </a:t>
            </a:r>
            <a:r>
              <a:rPr lang="de-DE" sz="1600" dirty="0"/>
              <a:t>(§ 31 Abs. 5 UStDV)</a:t>
            </a:r>
          </a:p>
          <a:p>
            <a:pPr marL="285750" lvl="3" indent="-285750" defTabSz="720000">
              <a:lnSpc>
                <a:spcPct val="120000"/>
              </a:lnSpc>
              <a:spcBef>
                <a:spcPts val="1000"/>
              </a:spcBef>
              <a:buFont typeface="Wingdings" panose="05000000000000000000" pitchFamily="2" charset="2"/>
              <a:buChar char="§"/>
              <a:defRPr/>
            </a:pPr>
            <a:r>
              <a:rPr lang="de-DE" sz="1600" dirty="0" smtClean="0"/>
              <a:t>Zeitliche Wirkung: </a:t>
            </a:r>
            <a:r>
              <a:rPr lang="de-DE" sz="1600" dirty="0"/>
              <a:t>I</a:t>
            </a:r>
            <a:r>
              <a:rPr lang="de-DE" sz="1600" dirty="0" smtClean="0"/>
              <a:t>m Voranmeldungszeitraum </a:t>
            </a:r>
            <a:r>
              <a:rPr lang="de-DE" sz="1600" dirty="0"/>
              <a:t>der Rechnungsberichtigung (§ 14c </a:t>
            </a:r>
            <a:r>
              <a:rPr lang="de-DE" sz="1600" dirty="0" smtClean="0"/>
              <a:t>  Abs</a:t>
            </a:r>
            <a:r>
              <a:rPr lang="de-DE" sz="1600" dirty="0"/>
              <a:t>. 1 S. 2 </a:t>
            </a:r>
            <a:r>
              <a:rPr lang="de-DE" sz="1600" dirty="0" err="1"/>
              <a:t>i.V.m</a:t>
            </a:r>
            <a:r>
              <a:rPr lang="de-DE" sz="1600" dirty="0"/>
              <a:t>. § 17 Abs. 1 UStG) (Zugang der Berichtigungserklärung)</a:t>
            </a:r>
          </a:p>
          <a:p>
            <a:pPr marL="285750" lvl="3" indent="-285750" defTabSz="720000">
              <a:lnSpc>
                <a:spcPct val="120000"/>
              </a:lnSpc>
              <a:spcBef>
                <a:spcPts val="1000"/>
              </a:spcBef>
              <a:buFont typeface="Wingdings" panose="05000000000000000000" pitchFamily="2" charset="2"/>
              <a:buChar char="§"/>
              <a:defRPr/>
            </a:pPr>
            <a:endParaRPr lang="de-DE" altLang="de-DE" sz="1600" dirty="0">
              <a:solidFill>
                <a:srgbClr val="002878"/>
              </a:solidFill>
            </a:endParaRPr>
          </a:p>
        </p:txBody>
      </p:sp>
      <p:cxnSp>
        <p:nvCxnSpPr>
          <p:cNvPr id="19" name="Gerade Verbindung mit Pfeil 13"/>
          <p:cNvCxnSpPr/>
          <p:nvPr/>
        </p:nvCxnSpPr>
        <p:spPr>
          <a:xfrm flipV="1">
            <a:off x="2157817" y="3665374"/>
            <a:ext cx="2902349" cy="1"/>
          </a:xfrm>
          <a:prstGeom prst="curvedConnector3">
            <a:avLst>
              <a:gd name="adj1" fmla="val 48029"/>
            </a:avLst>
          </a:prstGeom>
          <a:ln w="19050" cmpd="sng">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2756"/>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spd="slow" advTm="43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830"/>
            <a:ext cx="8568000" cy="4932462"/>
          </a:xfrm>
        </p:spPr>
        <p:txBody>
          <a:bodyPr/>
          <a:lstStyle/>
          <a:p>
            <a:pPr marL="0" indent="0">
              <a:buNone/>
            </a:pPr>
            <a:r>
              <a:rPr lang="de-DE" dirty="0" smtClean="0"/>
              <a:t>Auswirkungen der Rechnungsberichtigung auf den Rechnungsaussteller</a:t>
            </a:r>
            <a:endParaRPr lang="de-DE" dirty="0"/>
          </a:p>
          <a:p>
            <a:pPr>
              <a:buFont typeface="Wingdings" panose="05000000000000000000" pitchFamily="2" charset="2"/>
              <a:buChar char="§"/>
            </a:pPr>
            <a:r>
              <a:rPr lang="de-DE" b="0" dirty="0" smtClean="0"/>
              <a:t>Anspruch des Rechnungsausstellers auf Erstattung / Anrechnung der in den berichtigten Rechnungen ausgewiesenen Umsatzsteuer nach Berichtigung der Rechnung mit unrichtigem Steuerausweis nach § 14c Abs. 1 UStG</a:t>
            </a:r>
          </a:p>
          <a:p>
            <a:pPr>
              <a:buFont typeface="Wingdings" panose="05000000000000000000" pitchFamily="2" charset="2"/>
              <a:buChar char="§"/>
            </a:pPr>
            <a:r>
              <a:rPr lang="de-DE" b="0" dirty="0" smtClean="0"/>
              <a:t>Keine zeitliche Beschränkung des Anspruchs, da Berichtigung nach § 14c Abs. 1 Satz 2,     § 17 Abs. 1 UStG im Voranmeldungszeitraum des Zugangs der Berichtigungserklärung wirkt</a:t>
            </a:r>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47</a:t>
            </a:fld>
            <a:endParaRPr lang="en-GB" dirty="0"/>
          </a:p>
        </p:txBody>
      </p:sp>
    </p:spTree>
    <p:extLst>
      <p:ext uri="{BB962C8B-B14F-4D97-AF65-F5344CB8AC3E}">
        <p14:creationId xmlns:p14="http://schemas.microsoft.com/office/powerpoint/2010/main" val="1278497948"/>
      </p:ext>
    </p:extLst>
  </p:cSld>
  <p:clrMapOvr>
    <a:masterClrMapping/>
  </p:clrMapOvr>
  <mc:AlternateContent xmlns:mc="http://schemas.openxmlformats.org/markup-compatibility/2006" xmlns:p14="http://schemas.microsoft.com/office/powerpoint/2010/main">
    <mc:Choice Requires="p14">
      <p:transition spd="slow" p14:dur="2000" advTm="922"/>
    </mc:Choice>
    <mc:Fallback xmlns="">
      <p:transition spd="slow" advTm="922"/>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p:cNvCxnSpPr/>
          <p:nvPr/>
        </p:nvCxnSpPr>
        <p:spPr>
          <a:xfrm flipV="1">
            <a:off x="7653300" y="292494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1928664" y="2924946"/>
            <a:ext cx="1" cy="43204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744"/>
            <a:ext cx="8568000" cy="4932462"/>
          </a:xfrm>
        </p:spPr>
        <p:txBody>
          <a:bodyPr/>
          <a:lstStyle/>
          <a:p>
            <a:pPr marL="0" indent="0">
              <a:buNone/>
            </a:pPr>
            <a:r>
              <a:rPr lang="de-DE" dirty="0" smtClean="0"/>
              <a:t>Rechnungsberichtigung in der Insolvenz</a:t>
            </a:r>
            <a:endParaRPr lang="de-DE" dirty="0"/>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a:p>
            <a:pPr>
              <a:buFont typeface="Wingdings" panose="05000000000000000000" pitchFamily="2" charset="2"/>
              <a:buChar char="§"/>
            </a:pPr>
            <a:endParaRPr lang="de-DE" b="0" dirty="0" smtClean="0"/>
          </a:p>
          <a:p>
            <a:pPr>
              <a:buFont typeface="Wingdings" panose="05000000000000000000" pitchFamily="2" charset="2"/>
              <a:buChar char="§"/>
            </a:pPr>
            <a:r>
              <a:rPr lang="de-DE" b="0" dirty="0" smtClean="0"/>
              <a:t>Rechnungsberichtigung hat im eröffneten Verfahren durch den Insolvenzverwalter zu erfolgen</a:t>
            </a:r>
          </a:p>
          <a:p>
            <a:pPr>
              <a:buFont typeface="Wingdings" panose="05000000000000000000" pitchFamily="2" charset="2"/>
              <a:buChar char="§"/>
            </a:pPr>
            <a:r>
              <a:rPr lang="de-DE" b="0" dirty="0" smtClean="0"/>
              <a:t>Rechnungsberichtigung führt, sofern die ausgewiesene Umsatzsteuer abgeführt worden ist, zu Erstattungsanspruch nach § 14c Abs. 1 Satz 2, § 17 Abs. 1 Satz 1 UStG gegen das Finanzamt</a:t>
            </a:r>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48</a:t>
            </a:fld>
            <a:endParaRPr lang="en-GB" dirty="0"/>
          </a:p>
        </p:txBody>
      </p:sp>
      <p:grpSp>
        <p:nvGrpSpPr>
          <p:cNvPr id="7" name="Gruppieren 6"/>
          <p:cNvGrpSpPr/>
          <p:nvPr/>
        </p:nvGrpSpPr>
        <p:grpSpPr>
          <a:xfrm>
            <a:off x="639070" y="1880070"/>
            <a:ext cx="8618434" cy="2124994"/>
            <a:chOff x="655046" y="1619300"/>
            <a:chExt cx="8618434" cy="2124994"/>
          </a:xfrm>
        </p:grpSpPr>
        <p:grpSp>
          <p:nvGrpSpPr>
            <p:cNvPr id="8" name="Gruppieren 7"/>
            <p:cNvGrpSpPr/>
            <p:nvPr/>
          </p:nvGrpSpPr>
          <p:grpSpPr>
            <a:xfrm>
              <a:off x="655046" y="2286553"/>
              <a:ext cx="8618434" cy="369995"/>
              <a:chOff x="1167029" y="3599065"/>
              <a:chExt cx="8054978" cy="462753"/>
            </a:xfrm>
            <a:solidFill>
              <a:schemeClr val="tx1"/>
            </a:solidFill>
            <a:effectLst/>
          </p:grpSpPr>
          <p:sp>
            <p:nvSpPr>
              <p:cNvPr id="13"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4"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5"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9"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0"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1"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9" name="Abgerundetes Rechteck 8"/>
            <p:cNvSpPr/>
            <p:nvPr/>
          </p:nvSpPr>
          <p:spPr>
            <a:xfrm>
              <a:off x="6737078" y="16193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10" name="Text Box 92"/>
            <p:cNvSpPr txBox="1">
              <a:spLocks noChangeArrowheads="1"/>
            </p:cNvSpPr>
            <p:nvPr/>
          </p:nvSpPr>
          <p:spPr bwMode="gray">
            <a:xfrm>
              <a:off x="684314" y="2927712"/>
              <a:ext cx="2556470" cy="81658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Ausstellung Rechnung mit unrichtigem Steuerausweis</a:t>
              </a:r>
            </a:p>
            <a:p>
              <a:pPr marL="285750" indent="-285750">
                <a:buFont typeface="Wingdings" panose="05000000000000000000" pitchFamily="2" charset="2"/>
                <a:buChar char="Ø"/>
              </a:pPr>
              <a:r>
                <a:rPr lang="de-DE" noProof="1" smtClean="0">
                  <a:solidFill>
                    <a:srgbClr val="002878"/>
                  </a:solidFill>
                </a:rPr>
                <a:t>Entstehung Umsatzsteuer</a:t>
              </a:r>
            </a:p>
            <a:p>
              <a:pPr marL="285750" indent="-285750">
                <a:buFont typeface="Wingdings" panose="05000000000000000000" pitchFamily="2" charset="2"/>
                <a:buChar char="Ø"/>
              </a:pPr>
              <a:endParaRPr lang="de-DE" noProof="1" smtClean="0">
                <a:solidFill>
                  <a:srgbClr val="002878"/>
                </a:solidFill>
              </a:endParaRPr>
            </a:p>
          </p:txBody>
        </p:sp>
        <p:sp>
          <p:nvSpPr>
            <p:cNvPr id="12" name="Line 75"/>
            <p:cNvSpPr>
              <a:spLocks noChangeShapeType="1"/>
            </p:cNvSpPr>
            <p:nvPr/>
          </p:nvSpPr>
          <p:spPr bwMode="gray">
            <a:xfrm flipH="1" flipV="1">
              <a:off x="6154924" y="1619300"/>
              <a:ext cx="0" cy="212499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sp>
        <p:nvSpPr>
          <p:cNvPr id="42" name="Text Box 92"/>
          <p:cNvSpPr txBox="1">
            <a:spLocks noChangeArrowheads="1"/>
          </p:cNvSpPr>
          <p:nvPr/>
        </p:nvSpPr>
        <p:spPr bwMode="gray">
          <a:xfrm>
            <a:off x="6408648" y="3188485"/>
            <a:ext cx="2556364" cy="816579"/>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Berichtigung Rechnung –            § 17 Abs. 1 Satz 1 UStG </a:t>
            </a:r>
          </a:p>
          <a:p>
            <a:pPr marL="285750" indent="-285750">
              <a:buFont typeface="Wingdings" panose="05000000000000000000" pitchFamily="2" charset="2"/>
              <a:buChar char="Ø"/>
            </a:pPr>
            <a:r>
              <a:rPr lang="de-DE" noProof="1" smtClean="0">
                <a:solidFill>
                  <a:srgbClr val="002878"/>
                </a:solidFill>
              </a:rPr>
              <a:t>Umsatzsteuererstattung</a:t>
            </a:r>
          </a:p>
        </p:txBody>
      </p:sp>
      <p:sp>
        <p:nvSpPr>
          <p:cNvPr id="44" name="Abgerundetes Rechteck 43"/>
          <p:cNvSpPr/>
          <p:nvPr/>
        </p:nvSpPr>
        <p:spPr>
          <a:xfrm>
            <a:off x="3634956" y="194231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5" name="Line 75"/>
          <p:cNvSpPr>
            <a:spLocks noChangeShapeType="1"/>
          </p:cNvSpPr>
          <p:nvPr/>
        </p:nvSpPr>
        <p:spPr bwMode="gray">
          <a:xfrm flipH="1" flipV="1">
            <a:off x="3296816" y="1880828"/>
            <a:ext cx="0" cy="212499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Tree>
    <p:extLst>
      <p:ext uri="{BB962C8B-B14F-4D97-AF65-F5344CB8AC3E}">
        <p14:creationId xmlns:p14="http://schemas.microsoft.com/office/powerpoint/2010/main" val="898858409"/>
      </p:ext>
    </p:extLst>
  </p:cSld>
  <p:clrMapOvr>
    <a:masterClrMapping/>
  </p:clrMapOvr>
  <mc:AlternateContent xmlns:mc="http://schemas.openxmlformats.org/markup-compatibility/2006" xmlns:p14="http://schemas.microsoft.com/office/powerpoint/2010/main">
    <mc:Choice Requires="p14">
      <p:transition spd="slow" p14:dur="2000" advTm="13855"/>
    </mc:Choice>
    <mc:Fallback xmlns="">
      <p:transition spd="slow" advTm="13855"/>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830"/>
            <a:ext cx="8568000" cy="4932462"/>
          </a:xfrm>
        </p:spPr>
        <p:txBody>
          <a:bodyPr/>
          <a:lstStyle/>
          <a:p>
            <a:pPr marL="0" indent="0">
              <a:buNone/>
            </a:pPr>
            <a:r>
              <a:rPr lang="de-DE" dirty="0" smtClean="0"/>
              <a:t>Zivilrechtlicher Anspruch </a:t>
            </a:r>
            <a:r>
              <a:rPr lang="de-DE" dirty="0"/>
              <a:t>des Rechnungsempfängers auf Erstattung von nicht geschuldeter </a:t>
            </a:r>
            <a:r>
              <a:rPr lang="de-DE" dirty="0" smtClean="0"/>
              <a:t>Umsatzsteuer?</a:t>
            </a:r>
            <a:endParaRPr lang="de-DE" b="0" dirty="0" smtClean="0"/>
          </a:p>
          <a:p>
            <a:pPr>
              <a:buFont typeface="Wingdings" panose="05000000000000000000" pitchFamily="2" charset="2"/>
              <a:buChar char="§"/>
            </a:pPr>
            <a:r>
              <a:rPr lang="de-DE" b="0" dirty="0" smtClean="0"/>
              <a:t>Rechnungsempfängers hat Anspruch auf Erstattung nach § 812 Abs. 1 Satz 1 Alt. 1 BGB</a:t>
            </a:r>
          </a:p>
          <a:p>
            <a:pPr>
              <a:buFont typeface="Wingdings" panose="05000000000000000000" pitchFamily="2" charset="2"/>
              <a:buChar char="§"/>
            </a:pPr>
            <a:r>
              <a:rPr lang="de-DE" b="0" dirty="0" smtClean="0"/>
              <a:t>Der Anspruch ist eine Insolvenzforderung i.S.v. § 38 InsO, sofern der Rechnungsempfänger das Entgelt vor Eröffnung des Insolvenzverfahrens gezahlt hat</a:t>
            </a:r>
          </a:p>
          <a:p>
            <a:pPr>
              <a:buFont typeface="Wingdings" panose="05000000000000000000" pitchFamily="2" charset="2"/>
              <a:buChar char="§"/>
            </a:pPr>
            <a:r>
              <a:rPr lang="de-DE" b="0" dirty="0" smtClean="0"/>
              <a:t>Rechnungsberichtigung nach Eröffnung des Insolvenzverfahrens führt nicht zur </a:t>
            </a:r>
            <a:r>
              <a:rPr lang="de-DE" b="0" dirty="0" err="1" smtClean="0"/>
              <a:t>Umquali-fizierung</a:t>
            </a:r>
            <a:r>
              <a:rPr lang="de-DE" b="0" dirty="0" smtClean="0"/>
              <a:t> des Erstattungsanspruchs oder zur Entstehung eines neuen Anspruchs des Rechnungsempfängers </a:t>
            </a:r>
          </a:p>
          <a:p>
            <a:pPr>
              <a:buFont typeface="Wingdings" panose="05000000000000000000" pitchFamily="2" charset="2"/>
              <a:buChar char="§"/>
            </a:pPr>
            <a:r>
              <a:rPr lang="de-DE" b="0" dirty="0" smtClean="0"/>
              <a:t>Es ist auch kein Fall des § 55 Abs. 1 Nr. 3 InsO gegeben, da keine Bereicherung der Masse nach Eröffnung des Insolvenzverfahrens (OLG Brandenburg, Urt. v.</a:t>
            </a:r>
            <a:r>
              <a:rPr lang="de-DE" b="0" dirty="0"/>
              <a:t> 17.2.2010 </a:t>
            </a:r>
            <a:r>
              <a:rPr lang="de-DE" b="0" dirty="0" smtClean="0"/>
              <a:t>– 7 U 125/09)</a:t>
            </a:r>
          </a:p>
          <a:p>
            <a:pPr>
              <a:buFont typeface="Wingdings" panose="05000000000000000000" pitchFamily="2" charset="2"/>
              <a:buChar char="§"/>
            </a:pPr>
            <a:endParaRPr lang="de-DE" b="0" dirty="0">
              <a:solidFill>
                <a:schemeClr val="tx2"/>
              </a:solidFill>
            </a:endParaRPr>
          </a:p>
          <a:p>
            <a:pPr>
              <a:buFont typeface="Wingdings" panose="05000000000000000000" pitchFamily="2" charset="2"/>
              <a:buChar char="§"/>
            </a:pPr>
            <a:endParaRPr lang="de-DE" b="0" dirty="0" smtClean="0"/>
          </a:p>
          <a:p>
            <a:pPr>
              <a:buFont typeface="Wingdings" panose="05000000000000000000" pitchFamily="2" charset="2"/>
              <a:buChar char="§"/>
            </a:pPr>
            <a:endParaRPr lang="de-DE" b="0"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49</a:t>
            </a:fld>
            <a:endParaRPr lang="en-GB" dirty="0"/>
          </a:p>
        </p:txBody>
      </p:sp>
    </p:spTree>
    <p:extLst>
      <p:ext uri="{BB962C8B-B14F-4D97-AF65-F5344CB8AC3E}">
        <p14:creationId xmlns:p14="http://schemas.microsoft.com/office/powerpoint/2010/main" val="1222063086"/>
      </p:ext>
    </p:extLst>
  </p:cSld>
  <p:clrMapOvr>
    <a:masterClrMapping/>
  </p:clrMapOvr>
  <mc:AlternateContent xmlns:mc="http://schemas.openxmlformats.org/markup-compatibility/2006" xmlns:p14="http://schemas.microsoft.com/office/powerpoint/2010/main">
    <mc:Choice Requires="p14">
      <p:transition spd="slow" p14:dur="2000" advTm="72189"/>
    </mc:Choice>
    <mc:Fallback xmlns="">
      <p:transition spd="slow" advTm="7218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Gerade Verbindung mit Pfeil 68"/>
          <p:cNvCxnSpPr/>
          <p:nvPr/>
        </p:nvCxnSpPr>
        <p:spPr>
          <a:xfrm flipV="1">
            <a:off x="6249144" y="4398398"/>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V="1">
            <a:off x="4989004" y="4401108"/>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flipV="1">
            <a:off x="3800872" y="4398399"/>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flipV="1">
            <a:off x="2648744" y="4401108"/>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flipV="1">
            <a:off x="1352600" y="4406822"/>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smtClean="0"/>
              <a:t>Grundlagen</a:t>
            </a:r>
            <a:endParaRPr lang="de-DE" dirty="0"/>
          </a:p>
        </p:txBody>
      </p:sp>
      <p:sp>
        <p:nvSpPr>
          <p:cNvPr id="3" name="Inhaltsplatzhalter 2"/>
          <p:cNvSpPr>
            <a:spLocks noGrp="1"/>
          </p:cNvSpPr>
          <p:nvPr>
            <p:ph idx="1"/>
          </p:nvPr>
        </p:nvSpPr>
        <p:spPr>
          <a:xfrm>
            <a:off x="669476" y="1125339"/>
            <a:ext cx="8568000" cy="5291993"/>
          </a:xfrm>
        </p:spPr>
        <p:txBody>
          <a:bodyPr/>
          <a:lstStyle/>
          <a:p>
            <a:pPr marL="0" lvl="3" indent="0">
              <a:buNone/>
            </a:pPr>
            <a:r>
              <a:rPr lang="de-DE" b="1" dirty="0" smtClean="0"/>
              <a:t>Besteuerungsverfahren</a:t>
            </a:r>
            <a:endParaRPr lang="de-DE" b="1" dirty="0"/>
          </a:p>
          <a:p>
            <a:pPr lvl="3"/>
            <a:r>
              <a:rPr lang="de-DE" dirty="0"/>
              <a:t>Unternehmer muss bis zum 10. Tag nach Ablauf jedes Voranmeldungszeitraums eine Voranmeldung abgeben (also i.d.R. monatlich, § 18 Abs. 2 Satz 2 UStG oder quartalsweise § 18 Abs. 2 Satz 1 UStG)</a:t>
            </a:r>
            <a:endParaRPr lang="de-DE" b="1" dirty="0"/>
          </a:p>
          <a:p>
            <a:pPr lvl="3"/>
            <a:r>
              <a:rPr lang="de-DE" dirty="0"/>
              <a:t>Unternehmer hat am 31.5. jeden Jahres die Umsatzsteuer-Jahreserklärung abzugeben, mit </a:t>
            </a:r>
            <a:r>
              <a:rPr lang="de-DE" dirty="0" smtClean="0"/>
              <a:t>deren Wirksamkeit </a:t>
            </a:r>
            <a:r>
              <a:rPr lang="de-DE" dirty="0"/>
              <a:t>die Voranmeldungen erledigt sind (§ 149 Abs. 2 AO)</a:t>
            </a:r>
          </a:p>
          <a:p>
            <a:pPr marL="0" lvl="3" indent="0">
              <a:buNone/>
            </a:pPr>
            <a:endParaRPr lang="de-DE" dirty="0" smtClean="0"/>
          </a:p>
          <a:p>
            <a:pPr marL="0" lvl="3" indent="0">
              <a:buNone/>
            </a:pPr>
            <a:endParaRPr lang="de-DE" dirty="0" smtClean="0"/>
          </a:p>
          <a:p>
            <a:pPr marL="0" lvl="3" indent="0">
              <a:buNone/>
            </a:pPr>
            <a:endParaRPr lang="de-DE" dirty="0"/>
          </a:p>
          <a:p>
            <a:pPr marL="0" lvl="3" indent="0">
              <a:buNone/>
            </a:pPr>
            <a:endParaRPr lang="de-DE" sz="1400" dirty="0" smtClean="0"/>
          </a:p>
          <a:p>
            <a:pPr lvl="3"/>
            <a:endParaRPr lang="de-DE" dirty="0" smtClean="0"/>
          </a:p>
          <a:p>
            <a:pPr lvl="3"/>
            <a:endParaRPr lang="de-DE" dirty="0" smtClean="0"/>
          </a:p>
          <a:p>
            <a:pPr lvl="3"/>
            <a:endParaRPr lang="de-DE" dirty="0" smtClean="0"/>
          </a:p>
          <a:p>
            <a:pPr marL="504000" lvl="5" indent="0">
              <a:buNone/>
            </a:pP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r>
              <a:rPr lang="de-DE" smtClean="0"/>
              <a:t>Vorname Name, Datum</a:t>
            </a:r>
            <a:endParaRPr lang="de-DE"/>
          </a:p>
        </p:txBody>
      </p:sp>
      <p:sp>
        <p:nvSpPr>
          <p:cNvPr id="6" name="Foliennummernplatzhalter 5"/>
          <p:cNvSpPr>
            <a:spLocks noGrp="1"/>
          </p:cNvSpPr>
          <p:nvPr>
            <p:ph type="sldNum" sz="quarter" idx="12"/>
          </p:nvPr>
        </p:nvSpPr>
        <p:spPr/>
        <p:txBody>
          <a:bodyPr/>
          <a:lstStyle/>
          <a:p>
            <a:fld id="{C9B97CA2-62BA-4FDF-AB4B-C9648D7EF5AA}" type="slidenum">
              <a:rPr lang="de-DE" smtClean="0"/>
              <a:t>5</a:t>
            </a:fld>
            <a:endParaRPr lang="de-DE"/>
          </a:p>
        </p:txBody>
      </p:sp>
      <p:sp>
        <p:nvSpPr>
          <p:cNvPr id="40" name="Textfeld 39"/>
          <p:cNvSpPr txBox="1"/>
          <p:nvPr/>
        </p:nvSpPr>
        <p:spPr>
          <a:xfrm>
            <a:off x="-375592" y="3747663"/>
            <a:ext cx="257321" cy="401417"/>
          </a:xfrm>
          <a:prstGeom prst="rect">
            <a:avLst/>
          </a:prstGeom>
          <a:noFill/>
        </p:spPr>
        <p:txBody>
          <a:bodyPr wrap="square" lIns="0" tIns="0" rIns="0" bIns="0" rtlCol="0">
            <a:spAutoFit/>
          </a:bodyPr>
          <a:lstStyle/>
          <a:p>
            <a:endParaRPr lang="de-DE" sz="2400" dirty="0" smtClean="0"/>
          </a:p>
        </p:txBody>
      </p:sp>
      <p:grpSp>
        <p:nvGrpSpPr>
          <p:cNvPr id="34" name="Gruppieren 33"/>
          <p:cNvGrpSpPr/>
          <p:nvPr/>
        </p:nvGrpSpPr>
        <p:grpSpPr>
          <a:xfrm>
            <a:off x="710788" y="3986481"/>
            <a:ext cx="8553669" cy="369995"/>
            <a:chOff x="1167029" y="3599065"/>
            <a:chExt cx="8054978" cy="462753"/>
          </a:xfrm>
          <a:solidFill>
            <a:schemeClr val="tx1"/>
          </a:solidFill>
          <a:effectLst/>
        </p:grpSpPr>
        <p:sp>
          <p:nvSpPr>
            <p:cNvPr id="80"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1"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2"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3"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4"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5"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6"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7"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8"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9"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0"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1"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2"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3"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4"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5"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6"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7"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8"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9"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0"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1"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2"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3"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4"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5"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6"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7"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08"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38" name="Textfeld 37"/>
          <p:cNvSpPr txBox="1"/>
          <p:nvPr/>
        </p:nvSpPr>
        <p:spPr>
          <a:xfrm>
            <a:off x="8026253" y="3454397"/>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31.5.2015 </a:t>
            </a:r>
            <a:endParaRPr lang="de-DE" sz="1300" b="1" dirty="0">
              <a:solidFill>
                <a:srgbClr val="002878"/>
              </a:solidFill>
            </a:endParaRPr>
          </a:p>
        </p:txBody>
      </p:sp>
      <p:sp>
        <p:nvSpPr>
          <p:cNvPr id="43" name="Textfeld 42"/>
          <p:cNvSpPr txBox="1"/>
          <p:nvPr/>
        </p:nvSpPr>
        <p:spPr>
          <a:xfrm>
            <a:off x="785804" y="3448701"/>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Dez 2014</a:t>
            </a:r>
            <a:endParaRPr lang="de-DE" sz="1300" b="1" dirty="0">
              <a:solidFill>
                <a:srgbClr val="002878"/>
              </a:solidFill>
            </a:endParaRPr>
          </a:p>
        </p:txBody>
      </p:sp>
      <p:sp>
        <p:nvSpPr>
          <p:cNvPr id="45" name="Textfeld 44"/>
          <p:cNvSpPr txBox="1"/>
          <p:nvPr/>
        </p:nvSpPr>
        <p:spPr>
          <a:xfrm>
            <a:off x="1982871" y="3448696"/>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Jan 2015</a:t>
            </a:r>
            <a:endParaRPr lang="de-DE" sz="1300" b="1" dirty="0">
              <a:solidFill>
                <a:srgbClr val="002878"/>
              </a:solidFill>
            </a:endParaRPr>
          </a:p>
        </p:txBody>
      </p:sp>
      <p:sp>
        <p:nvSpPr>
          <p:cNvPr id="47" name="Textfeld 46"/>
          <p:cNvSpPr txBox="1"/>
          <p:nvPr/>
        </p:nvSpPr>
        <p:spPr>
          <a:xfrm>
            <a:off x="6648311" y="3448694"/>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Mai 2015</a:t>
            </a:r>
            <a:endParaRPr lang="de-DE" sz="1300" b="1" dirty="0">
              <a:solidFill>
                <a:srgbClr val="002878"/>
              </a:solidFill>
            </a:endParaRPr>
          </a:p>
        </p:txBody>
      </p:sp>
      <p:sp>
        <p:nvSpPr>
          <p:cNvPr id="49" name="Textfeld 48"/>
          <p:cNvSpPr txBox="1"/>
          <p:nvPr/>
        </p:nvSpPr>
        <p:spPr>
          <a:xfrm>
            <a:off x="5343369" y="3448701"/>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Apr 2015</a:t>
            </a:r>
            <a:endParaRPr lang="de-DE" sz="1300" b="1" dirty="0">
              <a:solidFill>
                <a:srgbClr val="002878"/>
              </a:solidFill>
            </a:endParaRPr>
          </a:p>
        </p:txBody>
      </p:sp>
      <p:sp>
        <p:nvSpPr>
          <p:cNvPr id="50" name="Textfeld 49"/>
          <p:cNvSpPr txBox="1"/>
          <p:nvPr/>
        </p:nvSpPr>
        <p:spPr>
          <a:xfrm>
            <a:off x="4158693" y="3448695"/>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Mär 2015</a:t>
            </a:r>
            <a:endParaRPr lang="de-DE" sz="1300" b="1" dirty="0">
              <a:solidFill>
                <a:srgbClr val="002878"/>
              </a:solidFill>
            </a:endParaRPr>
          </a:p>
        </p:txBody>
      </p:sp>
      <p:sp>
        <p:nvSpPr>
          <p:cNvPr id="51" name="Textfeld 50"/>
          <p:cNvSpPr txBox="1"/>
          <p:nvPr/>
        </p:nvSpPr>
        <p:spPr>
          <a:xfrm>
            <a:off x="3110708" y="3448701"/>
            <a:ext cx="823158" cy="200055"/>
          </a:xfrm>
          <a:prstGeom prst="rect">
            <a:avLst/>
          </a:prstGeom>
          <a:noFill/>
        </p:spPr>
        <p:txBody>
          <a:bodyPr wrap="square" lIns="0" tIns="0" rIns="0" bIns="0" rtlCol="0">
            <a:spAutoFit/>
          </a:bodyPr>
          <a:lstStyle/>
          <a:p>
            <a:pPr lvl="0" algn="ctr"/>
            <a:r>
              <a:rPr lang="de-DE" sz="1300" b="1" dirty="0" smtClean="0">
                <a:solidFill>
                  <a:srgbClr val="002878"/>
                </a:solidFill>
              </a:rPr>
              <a:t>Feb 2015</a:t>
            </a:r>
            <a:endParaRPr lang="de-DE" sz="1300" b="1" dirty="0">
              <a:solidFill>
                <a:srgbClr val="002878"/>
              </a:solidFill>
            </a:endParaRPr>
          </a:p>
        </p:txBody>
      </p:sp>
      <p:sp>
        <p:nvSpPr>
          <p:cNvPr id="52" name="Line 75"/>
          <p:cNvSpPr>
            <a:spLocks noChangeShapeType="1"/>
          </p:cNvSpPr>
          <p:nvPr/>
        </p:nvSpPr>
        <p:spPr bwMode="gray">
          <a:xfrm flipV="1">
            <a:off x="1127482" y="3648755"/>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3" name="Line 75"/>
          <p:cNvSpPr>
            <a:spLocks noChangeShapeType="1"/>
          </p:cNvSpPr>
          <p:nvPr/>
        </p:nvSpPr>
        <p:spPr bwMode="gray">
          <a:xfrm flipV="1">
            <a:off x="2309177" y="3648754"/>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75"/>
          <p:cNvSpPr>
            <a:spLocks noChangeShapeType="1"/>
          </p:cNvSpPr>
          <p:nvPr/>
        </p:nvSpPr>
        <p:spPr bwMode="gray">
          <a:xfrm flipV="1">
            <a:off x="3470260" y="3648753"/>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5" name="Line 75"/>
          <p:cNvSpPr>
            <a:spLocks noChangeShapeType="1"/>
          </p:cNvSpPr>
          <p:nvPr/>
        </p:nvSpPr>
        <p:spPr bwMode="gray">
          <a:xfrm flipV="1">
            <a:off x="4619749" y="3611976"/>
            <a:ext cx="0" cy="45514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6" name="Line 75"/>
          <p:cNvSpPr>
            <a:spLocks noChangeShapeType="1"/>
          </p:cNvSpPr>
          <p:nvPr/>
        </p:nvSpPr>
        <p:spPr bwMode="gray">
          <a:xfrm flipV="1">
            <a:off x="5779176" y="3640975"/>
            <a:ext cx="0" cy="3971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7" name="Line 75"/>
          <p:cNvSpPr>
            <a:spLocks noChangeShapeType="1"/>
          </p:cNvSpPr>
          <p:nvPr/>
        </p:nvSpPr>
        <p:spPr bwMode="gray">
          <a:xfrm flipV="1">
            <a:off x="7043719" y="3640975"/>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8" name="Line 75"/>
          <p:cNvSpPr>
            <a:spLocks noChangeShapeType="1"/>
          </p:cNvSpPr>
          <p:nvPr/>
        </p:nvSpPr>
        <p:spPr bwMode="gray">
          <a:xfrm flipV="1">
            <a:off x="8474639" y="3648750"/>
            <a:ext cx="0" cy="33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9" name="Text Box 88"/>
          <p:cNvSpPr txBox="1">
            <a:spLocks noChangeArrowheads="1"/>
          </p:cNvSpPr>
          <p:nvPr/>
        </p:nvSpPr>
        <p:spPr bwMode="gray">
          <a:xfrm>
            <a:off x="710789" y="4869220"/>
            <a:ext cx="7006016" cy="54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Abgabe der Umsatzsteuervoranmeldung, jeweils am 10. des Folgemonats  </a:t>
            </a:r>
            <a:endParaRPr lang="de-DE" dirty="0">
              <a:solidFill>
                <a:srgbClr val="002878"/>
              </a:solidFill>
            </a:endParaRPr>
          </a:p>
        </p:txBody>
      </p:sp>
      <p:sp>
        <p:nvSpPr>
          <p:cNvPr id="60" name="Text Box 88"/>
          <p:cNvSpPr txBox="1">
            <a:spLocks noChangeArrowheads="1"/>
          </p:cNvSpPr>
          <p:nvPr/>
        </p:nvSpPr>
        <p:spPr bwMode="gray">
          <a:xfrm>
            <a:off x="7862388" y="4869160"/>
            <a:ext cx="1259981" cy="130160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Abgabe Jahres-erklärung</a:t>
            </a:r>
            <a:r>
              <a:rPr lang="de-DE" dirty="0">
                <a:solidFill>
                  <a:srgbClr val="002878"/>
                </a:solidFill>
              </a:rPr>
              <a:t> </a:t>
            </a:r>
            <a:r>
              <a:rPr lang="de-DE" dirty="0" smtClean="0">
                <a:solidFill>
                  <a:srgbClr val="002878"/>
                </a:solidFill>
              </a:rPr>
              <a:t>2014</a:t>
            </a:r>
          </a:p>
        </p:txBody>
      </p:sp>
      <p:cxnSp>
        <p:nvCxnSpPr>
          <p:cNvPr id="138" name="Gerade Verbindung mit Pfeil 137"/>
          <p:cNvCxnSpPr/>
          <p:nvPr/>
        </p:nvCxnSpPr>
        <p:spPr>
          <a:xfrm flipV="1">
            <a:off x="8445388" y="4406762"/>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Gerade Verbindung mit Pfeil 138"/>
          <p:cNvCxnSpPr/>
          <p:nvPr/>
        </p:nvCxnSpPr>
        <p:spPr>
          <a:xfrm flipV="1">
            <a:off x="7545288" y="4401108"/>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969909"/>
      </p:ext>
    </p:extLst>
  </p:cSld>
  <p:clrMapOvr>
    <a:masterClrMapping/>
  </p:clrMapOvr>
  <mc:AlternateContent xmlns:mc="http://schemas.openxmlformats.org/markup-compatibility/2006" xmlns:p14="http://schemas.microsoft.com/office/powerpoint/2010/main">
    <mc:Choice Requires="p14">
      <p:transition spd="slow" p14:dur="2000" advTm="12"/>
    </mc:Choice>
    <mc:Fallback xmlns="">
      <p:transition spd="slow" advTm="1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830"/>
            <a:ext cx="8568000" cy="4932462"/>
          </a:xfrm>
        </p:spPr>
        <p:txBody>
          <a:bodyPr/>
          <a:lstStyle/>
          <a:p>
            <a:pPr>
              <a:buNone/>
            </a:pPr>
            <a:r>
              <a:rPr lang="de-DE" dirty="0" smtClean="0">
                <a:cs typeface="Arial" charset="0"/>
              </a:rPr>
              <a:t>Rückzahlung an Rechnungsempfänger Voraussetzung für Berichtigung?</a:t>
            </a:r>
            <a:endParaRPr lang="de-DE" dirty="0"/>
          </a:p>
          <a:p>
            <a:pPr marL="285750" indent="-285750">
              <a:buFont typeface="Wingdings" panose="05000000000000000000" pitchFamily="2" charset="2"/>
              <a:buChar char="§"/>
            </a:pPr>
            <a:r>
              <a:rPr lang="de-DE" b="0" dirty="0">
                <a:latin typeface="Arial" pitchFamily="34" charset="0"/>
                <a:cs typeface="Arial" pitchFamily="34" charset="0"/>
                <a:sym typeface="Wingdings" pitchFamily="2" charset="2"/>
              </a:rPr>
              <a:t>Nach OFD Magdeburg v. </a:t>
            </a:r>
            <a:r>
              <a:rPr lang="de-DE" b="0" dirty="0" smtClean="0">
                <a:latin typeface="Arial" pitchFamily="34" charset="0"/>
                <a:cs typeface="Arial" pitchFamily="34" charset="0"/>
                <a:sym typeface="Wingdings" pitchFamily="2" charset="2"/>
              </a:rPr>
              <a:t>5.12.2011 (S 7282-10-St-244)  </a:t>
            </a:r>
            <a:r>
              <a:rPr lang="de-DE" b="0" dirty="0">
                <a:latin typeface="Arial" pitchFamily="34" charset="0"/>
                <a:cs typeface="Arial" pitchFamily="34" charset="0"/>
                <a:sym typeface="Wingdings" pitchFamily="2" charset="2"/>
              </a:rPr>
              <a:t>ist </a:t>
            </a:r>
            <a:r>
              <a:rPr lang="de-DE" b="0" dirty="0" smtClean="0">
                <a:latin typeface="Arial" pitchFamily="34" charset="0"/>
                <a:cs typeface="Arial" pitchFamily="34" charset="0"/>
                <a:sym typeface="Wingdings" pitchFamily="2" charset="2"/>
              </a:rPr>
              <a:t>Berichtigung nur möglich</a:t>
            </a:r>
            <a:r>
              <a:rPr lang="de-DE" b="0" dirty="0">
                <a:latin typeface="Arial" pitchFamily="34" charset="0"/>
                <a:cs typeface="Arial" pitchFamily="34" charset="0"/>
                <a:sym typeface="Wingdings" pitchFamily="2" charset="2"/>
              </a:rPr>
              <a:t>, wenn </a:t>
            </a:r>
            <a:r>
              <a:rPr lang="de-DE" b="0" dirty="0" smtClean="0">
                <a:latin typeface="Arial" pitchFamily="34" charset="0"/>
                <a:cs typeface="Arial" pitchFamily="34" charset="0"/>
                <a:sym typeface="Wingdings" pitchFamily="2" charset="2"/>
              </a:rPr>
              <a:t>der Rechnungsaussteller vorher </a:t>
            </a:r>
            <a:r>
              <a:rPr lang="de-DE" b="0" dirty="0">
                <a:latin typeface="Arial" pitchFamily="34" charset="0"/>
                <a:cs typeface="Arial" pitchFamily="34" charset="0"/>
                <a:sym typeface="Wingdings" pitchFamily="2" charset="2"/>
              </a:rPr>
              <a:t>den </a:t>
            </a:r>
            <a:r>
              <a:rPr lang="de-DE" b="0" dirty="0" smtClean="0">
                <a:latin typeface="Arial" pitchFamily="34" charset="0"/>
                <a:cs typeface="Arial" pitchFamily="34" charset="0"/>
                <a:sym typeface="Wingdings" pitchFamily="2" charset="2"/>
              </a:rPr>
              <a:t>Mehrbetrag </a:t>
            </a:r>
            <a:r>
              <a:rPr lang="de-DE" b="0" dirty="0">
                <a:latin typeface="Arial" pitchFamily="34" charset="0"/>
                <a:cs typeface="Arial" pitchFamily="34" charset="0"/>
                <a:sym typeface="Wingdings" pitchFamily="2" charset="2"/>
              </a:rPr>
              <a:t>an </a:t>
            </a:r>
            <a:r>
              <a:rPr lang="de-DE" b="0" dirty="0" smtClean="0">
                <a:latin typeface="Arial" pitchFamily="34" charset="0"/>
                <a:cs typeface="Arial" pitchFamily="34" charset="0"/>
                <a:sym typeface="Wingdings" pitchFamily="2" charset="2"/>
              </a:rPr>
              <a:t>Rechnungsempfänger gezahlt hat</a:t>
            </a:r>
            <a:endParaRPr lang="de-DE" b="0" dirty="0">
              <a:latin typeface="Arial" pitchFamily="34" charset="0"/>
              <a:cs typeface="Arial" pitchFamily="34" charset="0"/>
              <a:sym typeface="Wingdings" pitchFamily="2" charset="2"/>
            </a:endParaRPr>
          </a:p>
          <a:p>
            <a:pPr marL="285750" indent="-285750">
              <a:buFont typeface="Wingdings" panose="05000000000000000000" pitchFamily="2" charset="2"/>
              <a:buChar char="§"/>
            </a:pPr>
            <a:r>
              <a:rPr lang="de-DE" b="0" dirty="0" smtClean="0">
                <a:latin typeface="Arial" pitchFamily="34" charset="0"/>
                <a:cs typeface="Arial" pitchFamily="34" charset="0"/>
                <a:sym typeface="Wingdings" pitchFamily="2" charset="2"/>
              </a:rPr>
              <a:t>EuGH</a:t>
            </a:r>
            <a:r>
              <a:rPr lang="de-DE" b="0" dirty="0">
                <a:latin typeface="Arial" pitchFamily="34" charset="0"/>
                <a:cs typeface="Arial" pitchFamily="34" charset="0"/>
                <a:sym typeface="Wingdings" pitchFamily="2" charset="2"/>
              </a:rPr>
              <a:t>, Urt. v. 18.06.2009 – C-566/07 – </a:t>
            </a:r>
            <a:r>
              <a:rPr lang="de-DE" b="0" i="1" dirty="0">
                <a:latin typeface="Arial" pitchFamily="34" charset="0"/>
                <a:cs typeface="Arial" pitchFamily="34" charset="0"/>
                <a:sym typeface="Wingdings" pitchFamily="2" charset="2"/>
              </a:rPr>
              <a:t>Stadeco</a:t>
            </a:r>
            <a:r>
              <a:rPr lang="de-DE" b="0" dirty="0">
                <a:latin typeface="Arial" pitchFamily="34" charset="0"/>
                <a:cs typeface="Arial" pitchFamily="34" charset="0"/>
                <a:sym typeface="Wingdings" pitchFamily="2" charset="2"/>
              </a:rPr>
              <a:t>: </a:t>
            </a:r>
          </a:p>
          <a:p>
            <a:pPr algn="just">
              <a:buNone/>
            </a:pPr>
            <a:r>
              <a:rPr lang="de-DE" b="0" dirty="0">
                <a:latin typeface="Arial" pitchFamily="34" charset="0"/>
                <a:cs typeface="Arial" pitchFamily="34" charset="0"/>
                <a:sym typeface="Wingdings" pitchFamily="2" charset="2"/>
              </a:rPr>
              <a:t>	„</a:t>
            </a:r>
            <a:r>
              <a:rPr lang="de-DE" b="0" i="1" dirty="0"/>
              <a:t>Soweit ... die niederländischen Finanzbehörden die Berichtigung der Mehrwertsteuer auch davon abhängig zu machen scheinen, dass der Aussteller der fraglichen Rechnung dem Empfänger der Dienstleistungen die zu Unrecht gezahlte Steuer erstattet, ist daran zu erinnern, dass </a:t>
            </a:r>
            <a:r>
              <a:rPr lang="de-DE" b="0" i="1" u="sng" dirty="0"/>
              <a:t>das Gemeinschaftsrecht es nicht verbietet, dass ein nationales Rechtssystem die Erstattung von zu Unrecht erhobenen Steuern unter Umständen ablehnt, die zu einer ungerechtfertigten Bereicherung der </a:t>
            </a:r>
            <a:r>
              <a:rPr lang="de-DE" b="0" i="1" u="sng" dirty="0" smtClean="0"/>
              <a:t>Anspruchsberechtigten </a:t>
            </a:r>
            <a:r>
              <a:rPr lang="de-DE" b="0" i="1" u="sng" dirty="0"/>
              <a:t>führen würden</a:t>
            </a:r>
            <a:r>
              <a:rPr lang="de-DE" b="0" i="1" dirty="0">
                <a:latin typeface="Arial" pitchFamily="34" charset="0"/>
                <a:cs typeface="Arial" pitchFamily="34" charset="0"/>
                <a:sym typeface="Wingdings" pitchFamily="2" charset="2"/>
              </a:rPr>
              <a:t>.“</a:t>
            </a:r>
          </a:p>
          <a:p>
            <a:pPr>
              <a:buFont typeface="Wingdings" panose="05000000000000000000" pitchFamily="2" charset="2"/>
              <a:buChar char="§"/>
            </a:pPr>
            <a:r>
              <a:rPr lang="de-DE" b="0" dirty="0" smtClean="0">
                <a:latin typeface="Arial" pitchFamily="34" charset="0"/>
                <a:cs typeface="Arial" pitchFamily="34" charset="0"/>
                <a:sym typeface="Wingdings" pitchFamily="2" charset="2"/>
              </a:rPr>
              <a:t>Sichtweise nicht zutreffend, </a:t>
            </a:r>
            <a:r>
              <a:rPr lang="de-DE" b="0" dirty="0">
                <a:latin typeface="Arial" pitchFamily="34" charset="0"/>
                <a:cs typeface="Arial" pitchFamily="34" charset="0"/>
                <a:sym typeface="Wingdings" pitchFamily="2" charset="2"/>
              </a:rPr>
              <a:t>da nach </a:t>
            </a:r>
            <a:r>
              <a:rPr lang="de-DE" b="0" dirty="0" smtClean="0">
                <a:latin typeface="Arial" pitchFamily="34" charset="0"/>
                <a:cs typeface="Arial" pitchFamily="34" charset="0"/>
                <a:sym typeface="Wingdings" pitchFamily="2" charset="2"/>
              </a:rPr>
              <a:t>§ </a:t>
            </a:r>
            <a:r>
              <a:rPr lang="de-DE" b="0" dirty="0">
                <a:latin typeface="Arial" pitchFamily="34" charset="0"/>
                <a:cs typeface="Arial" pitchFamily="34" charset="0"/>
                <a:sym typeface="Wingdings" pitchFamily="2" charset="2"/>
              </a:rPr>
              <a:t>14c Abs. 1 </a:t>
            </a:r>
            <a:r>
              <a:rPr lang="de-DE" b="0" dirty="0" smtClean="0">
                <a:latin typeface="Arial" pitchFamily="34" charset="0"/>
                <a:cs typeface="Arial" pitchFamily="34" charset="0"/>
                <a:sym typeface="Wingdings" pitchFamily="2" charset="2"/>
              </a:rPr>
              <a:t>UStG </a:t>
            </a:r>
            <a:r>
              <a:rPr lang="de-DE" b="0" dirty="0">
                <a:latin typeface="Arial" pitchFamily="34" charset="0"/>
                <a:cs typeface="Arial" pitchFamily="34" charset="0"/>
                <a:sym typeface="Wingdings" pitchFamily="2" charset="2"/>
              </a:rPr>
              <a:t>die </a:t>
            </a:r>
            <a:r>
              <a:rPr lang="de-DE" b="0" dirty="0" smtClean="0">
                <a:latin typeface="Arial" pitchFamily="34" charset="0"/>
                <a:cs typeface="Arial" pitchFamily="34" charset="0"/>
                <a:sym typeface="Wingdings" pitchFamily="2" charset="2"/>
              </a:rPr>
              <a:t>Rückzahlung </a:t>
            </a:r>
            <a:r>
              <a:rPr lang="de-DE" b="0" dirty="0">
                <a:latin typeface="Arial" pitchFamily="34" charset="0"/>
                <a:cs typeface="Arial" pitchFamily="34" charset="0"/>
                <a:sym typeface="Wingdings" pitchFamily="2" charset="2"/>
              </a:rPr>
              <a:t>des </a:t>
            </a:r>
            <a:r>
              <a:rPr lang="de-DE" b="0" dirty="0" smtClean="0">
                <a:latin typeface="Arial" pitchFamily="34" charset="0"/>
                <a:cs typeface="Arial" pitchFamily="34" charset="0"/>
                <a:sym typeface="Wingdings" pitchFamily="2" charset="2"/>
              </a:rPr>
              <a:t>in </a:t>
            </a:r>
            <a:r>
              <a:rPr lang="de-DE" b="0" dirty="0">
                <a:latin typeface="Arial" pitchFamily="34" charset="0"/>
                <a:cs typeface="Arial" pitchFamily="34" charset="0"/>
                <a:sym typeface="Wingdings" pitchFamily="2" charset="2"/>
              </a:rPr>
              <a:t>Rechnung gestellten </a:t>
            </a:r>
            <a:r>
              <a:rPr lang="de-DE" b="0" dirty="0" smtClean="0">
                <a:latin typeface="Arial" pitchFamily="34" charset="0"/>
                <a:cs typeface="Arial" pitchFamily="34" charset="0"/>
                <a:sym typeface="Wingdings" pitchFamily="2" charset="2"/>
              </a:rPr>
              <a:t>Umsatzsteuerbetrags an Rechnungsempfänger gerade </a:t>
            </a:r>
            <a:r>
              <a:rPr lang="de-DE" b="0" dirty="0">
                <a:latin typeface="Arial" pitchFamily="34" charset="0"/>
                <a:cs typeface="Arial" pitchFamily="34" charset="0"/>
                <a:sym typeface="Wingdings" pitchFamily="2" charset="2"/>
              </a:rPr>
              <a:t>nicht erforderlich </a:t>
            </a:r>
            <a:r>
              <a:rPr lang="de-DE" b="0" dirty="0" smtClean="0">
                <a:latin typeface="Arial" pitchFamily="34" charset="0"/>
                <a:cs typeface="Arial" pitchFamily="34" charset="0"/>
                <a:sym typeface="Wingdings" pitchFamily="2" charset="2"/>
              </a:rPr>
              <a:t>ist</a:t>
            </a:r>
            <a:endParaRPr lang="de-DE" b="0" dirty="0">
              <a:latin typeface="Arial" pitchFamily="34" charset="0"/>
              <a:cs typeface="Arial" pitchFamily="34" charset="0"/>
              <a:sym typeface="Wingdings" pitchFamily="2" charset="2"/>
            </a:endParaRPr>
          </a:p>
          <a:p>
            <a:pPr>
              <a:buFont typeface="Wingdings" panose="05000000000000000000" pitchFamily="2" charset="2"/>
              <a:buChar char="§"/>
            </a:pPr>
            <a:r>
              <a:rPr lang="de-DE" b="0" dirty="0" smtClean="0">
                <a:latin typeface="Arial" pitchFamily="34" charset="0"/>
                <a:cs typeface="Arial" pitchFamily="34" charset="0"/>
                <a:sym typeface="Wingdings" pitchFamily="2" charset="2"/>
              </a:rPr>
              <a:t>Außerdem: Erstattung an Rechnungsempfänger wäre Bevorzugung von einzelnem Gläubiger</a:t>
            </a:r>
            <a:endParaRPr lang="de-DE" b="0" dirty="0">
              <a:latin typeface="Arial" pitchFamily="34" charset="0"/>
              <a:cs typeface="Arial" pitchFamily="34" charset="0"/>
              <a:sym typeface="Wingdings" pitchFamily="2" charset="2"/>
            </a:endParaRPr>
          </a:p>
          <a:p>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50</a:t>
            </a:fld>
            <a:endParaRPr lang="en-GB" dirty="0"/>
          </a:p>
        </p:txBody>
      </p:sp>
    </p:spTree>
    <p:extLst>
      <p:ext uri="{BB962C8B-B14F-4D97-AF65-F5344CB8AC3E}">
        <p14:creationId xmlns:p14="http://schemas.microsoft.com/office/powerpoint/2010/main" val="3356943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830"/>
            <a:ext cx="8568000" cy="4932462"/>
          </a:xfrm>
        </p:spPr>
        <p:txBody>
          <a:bodyPr/>
          <a:lstStyle/>
          <a:p>
            <a:pPr marL="0" indent="0">
              <a:buNone/>
            </a:pPr>
            <a:r>
              <a:rPr lang="de-DE" dirty="0" smtClean="0"/>
              <a:t>Erstattungsanspruch des Rechnungsempfängers gegen Finanzamt des Rechnungsausstellers?</a:t>
            </a:r>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51</a:t>
            </a:fld>
            <a:endParaRPr lang="en-GB" dirty="0"/>
          </a:p>
        </p:txBody>
      </p:sp>
      <p:grpSp>
        <p:nvGrpSpPr>
          <p:cNvPr id="27" name="Gruppieren 26"/>
          <p:cNvGrpSpPr/>
          <p:nvPr/>
        </p:nvGrpSpPr>
        <p:grpSpPr>
          <a:xfrm>
            <a:off x="746000" y="1882727"/>
            <a:ext cx="5714413" cy="2051463"/>
            <a:chOff x="733424" y="2202399"/>
            <a:chExt cx="5714413" cy="2051463"/>
          </a:xfrm>
        </p:grpSpPr>
        <p:sp>
          <p:nvSpPr>
            <p:cNvPr id="28" name="Rechteck 27"/>
            <p:cNvSpPr/>
            <p:nvPr/>
          </p:nvSpPr>
          <p:spPr>
            <a:xfrm>
              <a:off x="1205055" y="3711583"/>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200" b="1" dirty="0" smtClean="0">
                  <a:solidFill>
                    <a:schemeClr val="tx1"/>
                  </a:solidFill>
                </a:rPr>
                <a:t>A</a:t>
              </a:r>
              <a:endParaRPr lang="de-DE" sz="1200" b="1" dirty="0">
                <a:solidFill>
                  <a:schemeClr val="tx1"/>
                </a:solidFill>
              </a:endParaRPr>
            </a:p>
          </p:txBody>
        </p:sp>
        <p:sp>
          <p:nvSpPr>
            <p:cNvPr id="29" name="Rechteck 28"/>
            <p:cNvSpPr/>
            <p:nvPr/>
          </p:nvSpPr>
          <p:spPr>
            <a:xfrm>
              <a:off x="5047590" y="371158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200" b="1" dirty="0" smtClean="0">
                  <a:solidFill>
                    <a:schemeClr val="tx1"/>
                  </a:solidFill>
                </a:rPr>
                <a:t>B</a:t>
              </a:r>
              <a:endParaRPr lang="de-DE" sz="1200" b="1" dirty="0">
                <a:solidFill>
                  <a:schemeClr val="tx1"/>
                </a:solidFill>
              </a:endParaRPr>
            </a:p>
          </p:txBody>
        </p:sp>
        <p:cxnSp>
          <p:nvCxnSpPr>
            <p:cNvPr id="31" name="Gerade Verbindung mit Pfeil 30"/>
            <p:cNvCxnSpPr/>
            <p:nvPr/>
          </p:nvCxnSpPr>
          <p:spPr>
            <a:xfrm>
              <a:off x="5517681" y="2492896"/>
              <a:ext cx="2" cy="1218686"/>
            </a:xfrm>
            <a:prstGeom prst="straightConnector1">
              <a:avLst/>
            </a:prstGeom>
            <a:ln w="19050">
              <a:solidFill>
                <a:schemeClr val="tx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flipV="1">
              <a:off x="1663038" y="2492897"/>
              <a:ext cx="3384552" cy="1218685"/>
            </a:xfrm>
            <a:prstGeom prst="straightConnector1">
              <a:avLst/>
            </a:prstGeom>
            <a:ln w="19050">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856656" y="2849268"/>
              <a:ext cx="1276993" cy="430887"/>
            </a:xfrm>
            <a:prstGeom prst="rect">
              <a:avLst/>
            </a:prstGeom>
            <a:noFill/>
          </p:spPr>
          <p:txBody>
            <a:bodyPr wrap="square" lIns="0" tIns="0" rIns="0" bIns="0" rtlCol="0">
              <a:spAutoFit/>
            </a:bodyPr>
            <a:lstStyle/>
            <a:p>
              <a:r>
                <a:rPr lang="de-DE" sz="1400" dirty="0" smtClean="0"/>
                <a:t>Erstattung Umsatzsteuer?</a:t>
              </a:r>
            </a:p>
          </p:txBody>
        </p:sp>
        <p:sp>
          <p:nvSpPr>
            <p:cNvPr id="35" name="Textfeld 34"/>
            <p:cNvSpPr txBox="1"/>
            <p:nvPr/>
          </p:nvSpPr>
          <p:spPr>
            <a:xfrm>
              <a:off x="2208729" y="4038418"/>
              <a:ext cx="2775371" cy="215444"/>
            </a:xfrm>
            <a:prstGeom prst="rect">
              <a:avLst/>
            </a:prstGeom>
            <a:noFill/>
          </p:spPr>
          <p:txBody>
            <a:bodyPr wrap="square" lIns="0" tIns="0" rIns="0" bIns="0" rtlCol="0">
              <a:spAutoFit/>
            </a:bodyPr>
            <a:lstStyle/>
            <a:p>
              <a:pPr algn="ctr"/>
              <a:r>
                <a:rPr lang="de-DE" sz="1400" dirty="0" smtClean="0"/>
                <a:t>Berichtigungserklärung</a:t>
              </a:r>
            </a:p>
          </p:txBody>
        </p:sp>
        <p:sp>
          <p:nvSpPr>
            <p:cNvPr id="36" name="Textfeld 35"/>
            <p:cNvSpPr txBox="1"/>
            <p:nvPr/>
          </p:nvSpPr>
          <p:spPr>
            <a:xfrm>
              <a:off x="733424" y="2202399"/>
              <a:ext cx="1860311" cy="215444"/>
            </a:xfrm>
            <a:prstGeom prst="rect">
              <a:avLst/>
            </a:prstGeom>
            <a:noFill/>
          </p:spPr>
          <p:txBody>
            <a:bodyPr wrap="square" lIns="0" tIns="0" rIns="0" bIns="0" rtlCol="0">
              <a:spAutoFit/>
            </a:bodyPr>
            <a:lstStyle/>
            <a:p>
              <a:pPr algn="ctr"/>
              <a:r>
                <a:rPr lang="de-DE" sz="1400" dirty="0" smtClean="0"/>
                <a:t>Finanzamt</a:t>
              </a:r>
            </a:p>
          </p:txBody>
        </p:sp>
        <p:sp>
          <p:nvSpPr>
            <p:cNvPr id="37" name="Textfeld 36"/>
            <p:cNvSpPr txBox="1"/>
            <p:nvPr/>
          </p:nvSpPr>
          <p:spPr>
            <a:xfrm>
              <a:off x="4587526" y="2202399"/>
              <a:ext cx="1860311" cy="215444"/>
            </a:xfrm>
            <a:prstGeom prst="rect">
              <a:avLst/>
            </a:prstGeom>
            <a:noFill/>
          </p:spPr>
          <p:txBody>
            <a:bodyPr wrap="square" lIns="0" tIns="0" rIns="0" bIns="0" rtlCol="0">
              <a:spAutoFit/>
            </a:bodyPr>
            <a:lstStyle/>
            <a:p>
              <a:pPr algn="ctr"/>
              <a:r>
                <a:rPr lang="de-DE" sz="1400" dirty="0" smtClean="0"/>
                <a:t>Finanzamt</a:t>
              </a:r>
            </a:p>
          </p:txBody>
        </p:sp>
      </p:grpSp>
      <p:sp>
        <p:nvSpPr>
          <p:cNvPr id="40" name="Rechteck 39"/>
          <p:cNvSpPr/>
          <p:nvPr/>
        </p:nvSpPr>
        <p:spPr>
          <a:xfrm>
            <a:off x="701761" y="4509120"/>
            <a:ext cx="8240653" cy="1697901"/>
          </a:xfrm>
          <a:prstGeom prst="rect">
            <a:avLst/>
          </a:prstGeom>
        </p:spPr>
        <p:txBody>
          <a:bodyPr wrap="square">
            <a:spAutoFit/>
          </a:bodyPr>
          <a:lstStyle/>
          <a:p>
            <a:pPr marL="285750" lvl="3" indent="-285750" defTabSz="720000">
              <a:lnSpc>
                <a:spcPct val="120000"/>
              </a:lnSpc>
              <a:spcBef>
                <a:spcPts val="1000"/>
              </a:spcBef>
              <a:buFont typeface="Wingdings" panose="05000000000000000000" pitchFamily="2" charset="2"/>
              <a:buChar char="§"/>
              <a:defRPr/>
            </a:pPr>
            <a:r>
              <a:rPr lang="de-DE" sz="1600" dirty="0" smtClean="0">
                <a:solidFill>
                  <a:srgbClr val="002878"/>
                </a:solidFill>
              </a:rPr>
              <a:t>Nach EuGH, Urt. v. 15.3.2007 – C-35/05 – </a:t>
            </a:r>
            <a:r>
              <a:rPr lang="de-DE" sz="1600" i="1" dirty="0" smtClean="0">
                <a:solidFill>
                  <a:srgbClr val="002878"/>
                </a:solidFill>
              </a:rPr>
              <a:t>Reemtsma</a:t>
            </a:r>
            <a:r>
              <a:rPr lang="de-DE" sz="1600" dirty="0" smtClean="0">
                <a:solidFill>
                  <a:srgbClr val="002878"/>
                </a:solidFill>
              </a:rPr>
              <a:t> kann direkter Anspruch des Rechnungsempfängers gegen das Finanzamt des Rechnungsausstellers bestehen </a:t>
            </a:r>
          </a:p>
          <a:p>
            <a:pPr marL="285750" lvl="3" indent="-285750" defTabSz="720000">
              <a:lnSpc>
                <a:spcPct val="120000"/>
              </a:lnSpc>
              <a:spcBef>
                <a:spcPts val="1000"/>
              </a:spcBef>
              <a:buFont typeface="Wingdings" panose="05000000000000000000" pitchFamily="2" charset="2"/>
              <a:buChar char="§"/>
              <a:defRPr/>
            </a:pPr>
            <a:r>
              <a:rPr lang="de-DE" sz="1600" dirty="0" smtClean="0">
                <a:solidFill>
                  <a:srgbClr val="002878"/>
                </a:solidFill>
              </a:rPr>
              <a:t>Nach den Entscheidungen diverser Finanzgerichte (u.a. FG Köln, Urt. v. 24.4.2014,    1 K 2015/10; Az. BFH VII R 30/14) ist ein solcher Anspruch dagegen ausgeschlossen (vgl. auch </a:t>
            </a:r>
            <a:r>
              <a:rPr lang="de-DE" sz="1600" i="1" dirty="0" smtClean="0">
                <a:solidFill>
                  <a:srgbClr val="002878"/>
                </a:solidFill>
              </a:rPr>
              <a:t>Marchal</a:t>
            </a:r>
            <a:r>
              <a:rPr lang="de-DE" sz="1600" dirty="0" smtClean="0">
                <a:solidFill>
                  <a:srgbClr val="002878"/>
                </a:solidFill>
              </a:rPr>
              <a:t>, </a:t>
            </a:r>
            <a:r>
              <a:rPr lang="de-DE" sz="1600" dirty="0" err="1" smtClean="0">
                <a:solidFill>
                  <a:srgbClr val="002878"/>
                </a:solidFill>
              </a:rPr>
              <a:t>MwStR</a:t>
            </a:r>
            <a:r>
              <a:rPr lang="de-DE" sz="1600" dirty="0" smtClean="0">
                <a:solidFill>
                  <a:srgbClr val="002878"/>
                </a:solidFill>
              </a:rPr>
              <a:t> 2015, 27)</a:t>
            </a:r>
            <a:endParaRPr lang="de-DE" altLang="de-DE" sz="1600" dirty="0">
              <a:solidFill>
                <a:srgbClr val="002878"/>
              </a:solidFill>
            </a:endParaRPr>
          </a:p>
        </p:txBody>
      </p:sp>
      <p:cxnSp>
        <p:nvCxnSpPr>
          <p:cNvPr id="19" name="Gerade Verbindung mit Pfeil 13"/>
          <p:cNvCxnSpPr/>
          <p:nvPr/>
        </p:nvCxnSpPr>
        <p:spPr>
          <a:xfrm flipV="1">
            <a:off x="2157817" y="3665374"/>
            <a:ext cx="2902349" cy="1"/>
          </a:xfrm>
          <a:prstGeom prst="curvedConnector3">
            <a:avLst>
              <a:gd name="adj1" fmla="val 48029"/>
            </a:avLst>
          </a:prstGeom>
          <a:ln w="19050" cmpd="sng">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1675614" y="2173224"/>
            <a:ext cx="0" cy="1218687"/>
          </a:xfrm>
          <a:prstGeom prst="straightConnector1">
            <a:avLst/>
          </a:prstGeom>
          <a:ln w="19050" cmpd="sng">
            <a:solidFill>
              <a:schemeClr val="tx1"/>
            </a:solidFill>
            <a:prstDash val="dash"/>
            <a:headEnd type="triangle" w="med" len="med"/>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241356"/>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spd="slow" advTm="434"/>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Gerade Verbindung mit Pfeil 49"/>
          <p:cNvCxnSpPr/>
          <p:nvPr/>
        </p:nvCxnSpPr>
        <p:spPr>
          <a:xfrm flipV="1">
            <a:off x="7689304" y="292494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flipV="1">
            <a:off x="1928664" y="2924944"/>
            <a:ext cx="0" cy="565989"/>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8338" y="1124830"/>
            <a:ext cx="8565662" cy="4932462"/>
          </a:xfrm>
        </p:spPr>
        <p:txBody>
          <a:bodyPr/>
          <a:lstStyle/>
          <a:p>
            <a:pPr>
              <a:buNone/>
            </a:pPr>
            <a:r>
              <a:rPr lang="de-DE" dirty="0" smtClean="0">
                <a:cs typeface="Arial" charset="0"/>
              </a:rPr>
              <a:t>Möglichkeit der Aufrechnung des Finanzamts?</a:t>
            </a:r>
            <a:endParaRPr lang="de-DE" dirty="0"/>
          </a:p>
          <a:p>
            <a:pPr>
              <a:buFont typeface="Wingdings" panose="05000000000000000000" pitchFamily="2" charset="2"/>
              <a:buChar char="§"/>
            </a:pPr>
            <a:endParaRPr lang="de-DE" b="0" dirty="0" smtClean="0">
              <a:latin typeface="Arial" pitchFamily="34" charset="0"/>
              <a:cs typeface="Arial" pitchFamily="34" charset="0"/>
              <a:sym typeface="Wingdings" pitchFamily="2" charset="2"/>
            </a:endParaRPr>
          </a:p>
          <a:p>
            <a:pPr>
              <a:buFont typeface="Wingdings" panose="05000000000000000000" pitchFamily="2" charset="2"/>
              <a:buChar char="§"/>
            </a:pPr>
            <a:endParaRPr lang="de-DE" b="0" dirty="0">
              <a:latin typeface="Arial" pitchFamily="34" charset="0"/>
              <a:cs typeface="Arial" pitchFamily="34" charset="0"/>
              <a:sym typeface="Wingdings" pitchFamily="2" charset="2"/>
            </a:endParaRPr>
          </a:p>
          <a:p>
            <a:pPr>
              <a:buFont typeface="Wingdings" panose="05000000000000000000" pitchFamily="2" charset="2"/>
              <a:buChar char="§"/>
            </a:pPr>
            <a:endParaRPr lang="de-DE" b="0" dirty="0" smtClean="0">
              <a:latin typeface="Arial" pitchFamily="34" charset="0"/>
              <a:cs typeface="Arial" pitchFamily="34" charset="0"/>
              <a:sym typeface="Wingdings" pitchFamily="2" charset="2"/>
            </a:endParaRPr>
          </a:p>
          <a:p>
            <a:pPr>
              <a:buFont typeface="Wingdings" panose="05000000000000000000" pitchFamily="2" charset="2"/>
              <a:buChar char="§"/>
            </a:pPr>
            <a:endParaRPr lang="de-DE" b="0" dirty="0">
              <a:latin typeface="Arial" pitchFamily="34" charset="0"/>
              <a:cs typeface="Arial" pitchFamily="34" charset="0"/>
              <a:sym typeface="Wingdings" pitchFamily="2" charset="2"/>
            </a:endParaRPr>
          </a:p>
          <a:p>
            <a:pPr>
              <a:buFont typeface="Wingdings" panose="05000000000000000000" pitchFamily="2" charset="2"/>
              <a:buChar char="§"/>
            </a:pPr>
            <a:endParaRPr lang="de-DE" b="0" dirty="0" smtClean="0">
              <a:latin typeface="Arial" pitchFamily="34" charset="0"/>
              <a:cs typeface="Arial" pitchFamily="34" charset="0"/>
              <a:sym typeface="Wingdings" pitchFamily="2" charset="2"/>
            </a:endParaRPr>
          </a:p>
          <a:p>
            <a:pPr>
              <a:buFont typeface="Wingdings" panose="05000000000000000000" pitchFamily="2" charset="2"/>
              <a:buChar char="§"/>
            </a:pPr>
            <a:endParaRPr lang="de-DE" b="0" dirty="0">
              <a:latin typeface="Arial" pitchFamily="34" charset="0"/>
              <a:cs typeface="Arial" pitchFamily="34" charset="0"/>
              <a:sym typeface="Wingdings" pitchFamily="2" charset="2"/>
            </a:endParaRPr>
          </a:p>
          <a:p>
            <a:pPr>
              <a:buFont typeface="Wingdings" panose="05000000000000000000" pitchFamily="2" charset="2"/>
              <a:buChar char="§"/>
            </a:pPr>
            <a:endParaRPr lang="de-DE" b="0" dirty="0" smtClean="0">
              <a:latin typeface="Arial" pitchFamily="34" charset="0"/>
              <a:cs typeface="Arial" pitchFamily="34" charset="0"/>
              <a:sym typeface="Wingdings" pitchFamily="2" charset="2"/>
            </a:endParaRPr>
          </a:p>
          <a:p>
            <a:pPr>
              <a:buFont typeface="Wingdings" panose="05000000000000000000" pitchFamily="2" charset="2"/>
              <a:buChar char="§"/>
            </a:pPr>
            <a:r>
              <a:rPr lang="de-DE" b="0" dirty="0" smtClean="0">
                <a:latin typeface="Arial" pitchFamily="34" charset="0"/>
                <a:cs typeface="Arial" pitchFamily="34" charset="0"/>
                <a:sym typeface="Wingdings" pitchFamily="2" charset="2"/>
              </a:rPr>
              <a:t>Aufgrund der Rechnungsberichtigung meldet der Insolvenzverwalter Umsatzsteuererstattungsanspruch in Umsatzsteuer-Voranmeldung an</a:t>
            </a:r>
          </a:p>
          <a:p>
            <a:pPr>
              <a:buFont typeface="Wingdings" panose="05000000000000000000" pitchFamily="2" charset="2"/>
              <a:buChar char="§"/>
            </a:pPr>
            <a:r>
              <a:rPr lang="de-DE" b="0" dirty="0" smtClean="0">
                <a:latin typeface="Arial" pitchFamily="34" charset="0"/>
                <a:cs typeface="Arial" pitchFamily="34" charset="0"/>
                <a:sym typeface="Wingdings" pitchFamily="2" charset="2"/>
              </a:rPr>
              <a:t>Das Finanzamt wird ggf. versuchen, gegen den Anspruch des Insolvenzschuldners aufgrund der Rechnungsberichtigung mit Insolvenzforderungen aufzurechnen</a:t>
            </a:r>
          </a:p>
          <a:p>
            <a:pPr lvl="1"/>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52</a:t>
            </a:fld>
            <a:endParaRPr lang="en-GB" dirty="0"/>
          </a:p>
        </p:txBody>
      </p:sp>
      <p:grpSp>
        <p:nvGrpSpPr>
          <p:cNvPr id="7" name="Gruppieren 6"/>
          <p:cNvGrpSpPr/>
          <p:nvPr/>
        </p:nvGrpSpPr>
        <p:grpSpPr>
          <a:xfrm>
            <a:off x="639070" y="1880070"/>
            <a:ext cx="8618434" cy="2124994"/>
            <a:chOff x="655046" y="1619300"/>
            <a:chExt cx="8618434" cy="2124994"/>
          </a:xfrm>
        </p:grpSpPr>
        <p:grpSp>
          <p:nvGrpSpPr>
            <p:cNvPr id="8" name="Gruppieren 7"/>
            <p:cNvGrpSpPr/>
            <p:nvPr/>
          </p:nvGrpSpPr>
          <p:grpSpPr>
            <a:xfrm>
              <a:off x="655046" y="2286553"/>
              <a:ext cx="8618434" cy="369995"/>
              <a:chOff x="1167029" y="3599065"/>
              <a:chExt cx="8054978" cy="462753"/>
            </a:xfrm>
            <a:solidFill>
              <a:schemeClr val="tx1"/>
            </a:solidFill>
            <a:effectLst/>
          </p:grpSpPr>
          <p:sp>
            <p:nvSpPr>
              <p:cNvPr id="15"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6"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7"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8"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19"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0"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1"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2"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3"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4"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5"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6"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7"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8"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29"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0"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1"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2"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3"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4"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5"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6"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7"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8"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39"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0"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1"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2"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43"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9" name="Abgerundetes Rechteck 8"/>
            <p:cNvSpPr/>
            <p:nvPr/>
          </p:nvSpPr>
          <p:spPr>
            <a:xfrm>
              <a:off x="6737078" y="16193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Insolvenzverfahren</a:t>
              </a:r>
            </a:p>
          </p:txBody>
        </p:sp>
        <p:sp>
          <p:nvSpPr>
            <p:cNvPr id="11" name="Text Box 92"/>
            <p:cNvSpPr txBox="1">
              <a:spLocks noChangeArrowheads="1"/>
            </p:cNvSpPr>
            <p:nvPr/>
          </p:nvSpPr>
          <p:spPr bwMode="gray">
            <a:xfrm>
              <a:off x="684314" y="2927712"/>
              <a:ext cx="2556470" cy="81658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Ausstellung Rechnung mit unrichtigem Steuerausweis</a:t>
              </a:r>
            </a:p>
            <a:p>
              <a:pPr marL="285750" indent="-285750">
                <a:buFont typeface="Wingdings" panose="05000000000000000000" pitchFamily="2" charset="2"/>
                <a:buChar char="Ø"/>
              </a:pPr>
              <a:r>
                <a:rPr lang="de-DE" noProof="1" smtClean="0">
                  <a:solidFill>
                    <a:srgbClr val="002878"/>
                  </a:solidFill>
                </a:rPr>
                <a:t>Entstehung Umsatzsteuer</a:t>
              </a:r>
            </a:p>
          </p:txBody>
        </p:sp>
        <p:sp>
          <p:nvSpPr>
            <p:cNvPr id="14" name="Line 75"/>
            <p:cNvSpPr>
              <a:spLocks noChangeShapeType="1"/>
            </p:cNvSpPr>
            <p:nvPr/>
          </p:nvSpPr>
          <p:spPr bwMode="gray">
            <a:xfrm flipH="1" flipV="1">
              <a:off x="6154924" y="1619300"/>
              <a:ext cx="0" cy="212499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grpSp>
      <p:sp>
        <p:nvSpPr>
          <p:cNvPr id="46" name="Abgerundetes Rechteck 45"/>
          <p:cNvSpPr/>
          <p:nvPr/>
        </p:nvSpPr>
        <p:spPr>
          <a:xfrm>
            <a:off x="3634956" y="1942312"/>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Insolvenz-eröffnungsverfahren</a:t>
            </a:r>
          </a:p>
        </p:txBody>
      </p:sp>
      <p:sp>
        <p:nvSpPr>
          <p:cNvPr id="47" name="Line 75"/>
          <p:cNvSpPr>
            <a:spLocks noChangeShapeType="1"/>
          </p:cNvSpPr>
          <p:nvPr/>
        </p:nvSpPr>
        <p:spPr bwMode="gray">
          <a:xfrm flipH="1" flipV="1">
            <a:off x="3296816" y="1880828"/>
            <a:ext cx="0" cy="212499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8" name="Text Box 92"/>
          <p:cNvSpPr txBox="1">
            <a:spLocks noChangeArrowheads="1"/>
          </p:cNvSpPr>
          <p:nvPr/>
        </p:nvSpPr>
        <p:spPr bwMode="gray">
          <a:xfrm>
            <a:off x="6408648" y="3188485"/>
            <a:ext cx="2556364" cy="816579"/>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solidFill>
                  <a:srgbClr val="002878"/>
                </a:solidFill>
              </a:rPr>
              <a:t>Berichtigung Rechnung –            § 17 Abs. 1 Satz 1 UStG </a:t>
            </a:r>
          </a:p>
          <a:p>
            <a:pPr marL="285750" indent="-285750">
              <a:buFont typeface="Wingdings" panose="05000000000000000000" pitchFamily="2" charset="2"/>
              <a:buChar char="Ø"/>
            </a:pPr>
            <a:r>
              <a:rPr lang="de-DE" noProof="1" smtClean="0">
                <a:solidFill>
                  <a:srgbClr val="002878"/>
                </a:solidFill>
              </a:rPr>
              <a:t>Umsatzsteuererstattung</a:t>
            </a:r>
          </a:p>
        </p:txBody>
      </p:sp>
    </p:spTree>
    <p:extLst>
      <p:ext uri="{BB962C8B-B14F-4D97-AF65-F5344CB8AC3E}">
        <p14:creationId xmlns:p14="http://schemas.microsoft.com/office/powerpoint/2010/main" val="2724420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p>
        </p:txBody>
      </p:sp>
      <p:sp>
        <p:nvSpPr>
          <p:cNvPr id="3" name="Inhaltsplatzhalter 2"/>
          <p:cNvSpPr>
            <a:spLocks noGrp="1"/>
          </p:cNvSpPr>
          <p:nvPr>
            <p:ph idx="1"/>
          </p:nvPr>
        </p:nvSpPr>
        <p:spPr>
          <a:xfrm>
            <a:off x="666000" y="1124744"/>
            <a:ext cx="8568000" cy="4932462"/>
          </a:xfrm>
        </p:spPr>
        <p:txBody>
          <a:bodyPr/>
          <a:lstStyle/>
          <a:p>
            <a:pPr>
              <a:buNone/>
            </a:pPr>
            <a:r>
              <a:rPr lang="de-DE" dirty="0" smtClean="0">
                <a:cs typeface="Arial" charset="0"/>
              </a:rPr>
              <a:t>Möglichkeit der Aufrechnung des Finanzamts?</a:t>
            </a:r>
            <a:endParaRPr lang="de-DE" dirty="0"/>
          </a:p>
          <a:p>
            <a:pPr>
              <a:buFont typeface="Wingdings" panose="05000000000000000000" pitchFamily="2" charset="2"/>
              <a:buChar char="§"/>
            </a:pPr>
            <a:r>
              <a:rPr lang="de-DE" b="0" dirty="0" smtClean="0">
                <a:latin typeface="Arial" pitchFamily="34" charset="0"/>
                <a:cs typeface="Arial" pitchFamily="34" charset="0"/>
                <a:sym typeface="Wingdings" pitchFamily="2" charset="2"/>
              </a:rPr>
              <a:t>(P): Greift Aufrechnungsverbot des § 96 Abs. 1 Nr. 1 InsO?</a:t>
            </a:r>
          </a:p>
          <a:p>
            <a:pPr lvl="4"/>
            <a:r>
              <a:rPr lang="de-DE" dirty="0" smtClean="0">
                <a:sym typeface="Wingdings" pitchFamily="2" charset="2"/>
              </a:rPr>
              <a:t>Ist Finanzamt bei </a:t>
            </a:r>
            <a:r>
              <a:rPr lang="de-DE" dirty="0">
                <a:sym typeface="Wingdings" pitchFamily="2" charset="2"/>
              </a:rPr>
              <a:t>Berichtigung der </a:t>
            </a:r>
            <a:r>
              <a:rPr lang="de-DE" dirty="0" smtClean="0">
                <a:sym typeface="Wingdings" pitchFamily="2" charset="2"/>
              </a:rPr>
              <a:t>Rechnung erst </a:t>
            </a:r>
            <a:r>
              <a:rPr lang="de-DE" dirty="0">
                <a:sym typeface="Wingdings" pitchFamily="2" charset="2"/>
              </a:rPr>
              <a:t>nach Eröffnung des Insolvenzverfahrens der Insolvenzmasse etwas schuldig geworden?</a:t>
            </a:r>
          </a:p>
          <a:p>
            <a:pPr lvl="4"/>
            <a:r>
              <a:rPr lang="de-DE" dirty="0">
                <a:sym typeface="Wingdings" pitchFamily="2" charset="2"/>
              </a:rPr>
              <a:t>Nach BFH, Urt. v. 25.7.2012 – VII R 56/09 </a:t>
            </a:r>
            <a:r>
              <a:rPr lang="de-DE" dirty="0" smtClean="0">
                <a:sym typeface="Wingdings" pitchFamily="2" charset="2"/>
              </a:rPr>
              <a:t>(zu § 17 Abs. 2 UStG) kommt </a:t>
            </a:r>
            <a:r>
              <a:rPr lang="de-DE" dirty="0">
                <a:sym typeface="Wingdings" pitchFamily="2" charset="2"/>
              </a:rPr>
              <a:t>es </a:t>
            </a:r>
            <a:r>
              <a:rPr lang="de-DE" dirty="0" smtClean="0">
                <a:sym typeface="Wingdings" pitchFamily="2" charset="2"/>
              </a:rPr>
              <a:t>darauf </a:t>
            </a:r>
            <a:r>
              <a:rPr lang="de-DE" dirty="0">
                <a:sym typeface="Wingdings" pitchFamily="2" charset="2"/>
              </a:rPr>
              <a:t>an, wann der Tatbestand des Erstattungsanspruchs </a:t>
            </a:r>
            <a:r>
              <a:rPr lang="de-DE" dirty="0" smtClean="0">
                <a:sym typeface="Wingdings" pitchFamily="2" charset="2"/>
              </a:rPr>
              <a:t>erfüllt wird </a:t>
            </a:r>
          </a:p>
          <a:p>
            <a:pPr lvl="4"/>
            <a:r>
              <a:rPr lang="de-DE" dirty="0" smtClean="0">
                <a:sym typeface="Wingdings" pitchFamily="2" charset="2"/>
              </a:rPr>
              <a:t>Richtigerweise ist die Rechtsprechung auf den Erstattungsanspruch nach § 14c Abs. 1 Satz 2, § 17 Abs. 1 UStG übertragbar</a:t>
            </a:r>
            <a:endParaRPr lang="de-DE" dirty="0">
              <a:sym typeface="Wingdings" pitchFamily="2" charset="2"/>
            </a:endParaRPr>
          </a:p>
          <a:p>
            <a:pPr lvl="4"/>
            <a:r>
              <a:rPr lang="de-DE" dirty="0" smtClean="0">
                <a:sym typeface="Wingdings" pitchFamily="2" charset="2"/>
              </a:rPr>
              <a:t>Da der </a:t>
            </a:r>
            <a:r>
              <a:rPr lang="de-DE" dirty="0">
                <a:sym typeface="Wingdings" pitchFamily="2" charset="2"/>
              </a:rPr>
              <a:t>Tatbestand des Erstattungsanspruchs </a:t>
            </a:r>
            <a:r>
              <a:rPr lang="de-DE" dirty="0" smtClean="0">
                <a:sym typeface="Wingdings" pitchFamily="2" charset="2"/>
              </a:rPr>
              <a:t>erst mit der </a:t>
            </a:r>
            <a:r>
              <a:rPr lang="de-DE" dirty="0">
                <a:sym typeface="Wingdings" pitchFamily="2" charset="2"/>
              </a:rPr>
              <a:t>Rechnungsberichtigung </a:t>
            </a:r>
            <a:r>
              <a:rPr lang="de-DE" dirty="0" smtClean="0">
                <a:sym typeface="Wingdings" pitchFamily="2" charset="2"/>
              </a:rPr>
              <a:t>erfüllt wird, entsteht </a:t>
            </a:r>
            <a:r>
              <a:rPr lang="de-DE" dirty="0">
                <a:sym typeface="Wingdings" pitchFamily="2" charset="2"/>
              </a:rPr>
              <a:t>der Erstattungsanspruch </a:t>
            </a:r>
            <a:r>
              <a:rPr lang="de-DE" dirty="0" smtClean="0">
                <a:sym typeface="Wingdings" pitchFamily="2" charset="2"/>
              </a:rPr>
              <a:t>erst nach </a:t>
            </a:r>
            <a:r>
              <a:rPr lang="de-DE" dirty="0">
                <a:sym typeface="Wingdings" pitchFamily="2" charset="2"/>
              </a:rPr>
              <a:t>Eröffnung des Insolvenzverfahrens, sofern die Rechnungen nach Eröffnung berichtigt </a:t>
            </a:r>
            <a:r>
              <a:rPr lang="de-DE" dirty="0" smtClean="0">
                <a:sym typeface="Wingdings" pitchFamily="2" charset="2"/>
              </a:rPr>
              <a:t>werden (vgl. </a:t>
            </a:r>
            <a:r>
              <a:rPr lang="de-DE" i="1" dirty="0" smtClean="0">
                <a:sym typeface="Wingdings" pitchFamily="2" charset="2"/>
              </a:rPr>
              <a:t>Marchal/Nobereit</a:t>
            </a:r>
            <a:r>
              <a:rPr lang="de-DE" dirty="0" smtClean="0">
                <a:sym typeface="Wingdings" pitchFamily="2" charset="2"/>
              </a:rPr>
              <a:t>, </a:t>
            </a:r>
            <a:r>
              <a:rPr lang="de-DE" dirty="0" err="1" smtClean="0">
                <a:sym typeface="Wingdings" pitchFamily="2" charset="2"/>
              </a:rPr>
              <a:t>ZInsO</a:t>
            </a:r>
            <a:r>
              <a:rPr lang="de-DE" dirty="0" smtClean="0">
                <a:sym typeface="Wingdings" pitchFamily="2" charset="2"/>
              </a:rPr>
              <a:t> 2014, 2308)</a:t>
            </a:r>
            <a:endParaRPr lang="de-DE" dirty="0">
              <a:sym typeface="Wingdings" pitchFamily="2" charset="2"/>
            </a:endParaRPr>
          </a:p>
          <a:p>
            <a:pPr lvl="1"/>
            <a:endParaRPr lang="de-DE"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53</a:t>
            </a:fld>
            <a:endParaRPr lang="en-GB" dirty="0"/>
          </a:p>
        </p:txBody>
      </p:sp>
    </p:spTree>
    <p:extLst>
      <p:ext uri="{BB962C8B-B14F-4D97-AF65-F5344CB8AC3E}">
        <p14:creationId xmlns:p14="http://schemas.microsoft.com/office/powerpoint/2010/main" val="357367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endParaRPr lang="en-GB"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54</a:t>
            </a:fld>
            <a:endParaRPr lang="en-GB" dirty="0"/>
          </a:p>
        </p:txBody>
      </p:sp>
      <p:sp>
        <p:nvSpPr>
          <p:cNvPr id="33" name="Inhaltsplatzhalter 2"/>
          <p:cNvSpPr>
            <a:spLocks noGrp="1"/>
          </p:cNvSpPr>
          <p:nvPr>
            <p:ph idx="1"/>
          </p:nvPr>
        </p:nvSpPr>
        <p:spPr>
          <a:xfrm>
            <a:off x="678759" y="1016818"/>
            <a:ext cx="8568000" cy="5364510"/>
          </a:xfrm>
        </p:spPr>
        <p:txBody>
          <a:bodyPr/>
          <a:lstStyle/>
          <a:p>
            <a:pPr marL="0" indent="0">
              <a:buNone/>
            </a:pPr>
            <a:endParaRPr lang="en-GB" dirty="0"/>
          </a:p>
          <a:p>
            <a:pPr marL="0" indent="0">
              <a:buNone/>
            </a:pPr>
            <a:endParaRPr lang="en-GB" dirty="0"/>
          </a:p>
          <a:p>
            <a:pPr marL="0" indent="0">
              <a:buNone/>
            </a:pPr>
            <a:endParaRPr lang="en-GB" dirty="0"/>
          </a:p>
        </p:txBody>
      </p:sp>
      <p:sp>
        <p:nvSpPr>
          <p:cNvPr id="21" name="Textfeld 20"/>
          <p:cNvSpPr txBox="1"/>
          <p:nvPr/>
        </p:nvSpPr>
        <p:spPr>
          <a:xfrm>
            <a:off x="654650" y="4173157"/>
            <a:ext cx="8336838" cy="1640449"/>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
            </a:pPr>
            <a:r>
              <a:rPr lang="de-DE" sz="1600" dirty="0" smtClean="0"/>
              <a:t>A verkaufte in den Jahren 1995 bis 2011 Motorsportboote an Privatpersonen</a:t>
            </a:r>
          </a:p>
          <a:p>
            <a:pPr marL="285750" indent="-285750">
              <a:lnSpc>
                <a:spcPct val="120000"/>
              </a:lnSpc>
              <a:spcBef>
                <a:spcPts val="1000"/>
              </a:spcBef>
              <a:buFont typeface="Wingdings" panose="05000000000000000000" pitchFamily="2" charset="2"/>
              <a:buChar char="§"/>
            </a:pPr>
            <a:r>
              <a:rPr lang="de-DE" sz="1600" dirty="0" smtClean="0"/>
              <a:t>Die Motorsportboote kaufte A jeweils bei der italienischen Firma L</a:t>
            </a:r>
          </a:p>
          <a:p>
            <a:pPr marL="285750" indent="-285750">
              <a:lnSpc>
                <a:spcPct val="120000"/>
              </a:lnSpc>
              <a:spcBef>
                <a:spcPts val="1000"/>
              </a:spcBef>
              <a:buFont typeface="Wingdings" panose="05000000000000000000" pitchFamily="2" charset="2"/>
              <a:buChar char="§"/>
            </a:pPr>
            <a:r>
              <a:rPr lang="de-DE" sz="1600" dirty="0" smtClean="0"/>
              <a:t>L lieferte die Boote direkt </a:t>
            </a:r>
            <a:r>
              <a:rPr lang="de-DE" sz="1600" dirty="0"/>
              <a:t>an die deutschen Privatpersonen </a:t>
            </a:r>
            <a:r>
              <a:rPr lang="de-DE" sz="1600" dirty="0" smtClean="0"/>
              <a:t>aus</a:t>
            </a:r>
          </a:p>
          <a:p>
            <a:pPr marL="285750" indent="-285750">
              <a:lnSpc>
                <a:spcPct val="120000"/>
              </a:lnSpc>
              <a:spcBef>
                <a:spcPts val="1000"/>
              </a:spcBef>
              <a:buFont typeface="Wingdings" panose="05000000000000000000" pitchFamily="2" charset="2"/>
              <a:buChar char="§"/>
            </a:pPr>
            <a:r>
              <a:rPr lang="de-DE" sz="1600" dirty="0" smtClean="0"/>
              <a:t>Die Lieferungen rechnete A jeweils mit deutscher Umsatzsteuer ab</a:t>
            </a:r>
          </a:p>
        </p:txBody>
      </p:sp>
      <p:grpSp>
        <p:nvGrpSpPr>
          <p:cNvPr id="29" name="Gruppieren 28"/>
          <p:cNvGrpSpPr/>
          <p:nvPr/>
        </p:nvGrpSpPr>
        <p:grpSpPr>
          <a:xfrm>
            <a:off x="1138616" y="3208416"/>
            <a:ext cx="5413891" cy="796648"/>
            <a:chOff x="1138617" y="2426751"/>
            <a:chExt cx="5692499" cy="796648"/>
          </a:xfrm>
        </p:grpSpPr>
        <p:cxnSp>
          <p:nvCxnSpPr>
            <p:cNvPr id="35" name="Gerade Verbindung mit Pfeil 34"/>
            <p:cNvCxnSpPr>
              <a:stCxn id="32" idx="2"/>
            </p:cNvCxnSpPr>
            <p:nvPr/>
          </p:nvCxnSpPr>
          <p:spPr>
            <a:xfrm>
              <a:off x="1138618" y="2426751"/>
              <a:ext cx="0" cy="796648"/>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1138617" y="3223399"/>
              <a:ext cx="5692499" cy="0"/>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6831115" y="2561744"/>
              <a:ext cx="1" cy="661655"/>
            </a:xfrm>
            <a:prstGeom prst="straightConnector1">
              <a:avLst/>
            </a:prstGeom>
            <a:ln w="19050">
              <a:solidFill>
                <a:schemeClr val="tx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38" name="Inhaltsplatzhalter 2"/>
          <p:cNvSpPr txBox="1">
            <a:spLocks/>
          </p:cNvSpPr>
          <p:nvPr/>
        </p:nvSpPr>
        <p:spPr>
          <a:xfrm>
            <a:off x="668524" y="1124744"/>
            <a:ext cx="8605143" cy="5735270"/>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lvl="3" indent="0">
              <a:buFont typeface="Wingdings" pitchFamily="2" charset="2"/>
              <a:buNone/>
            </a:pPr>
            <a:r>
              <a:rPr lang="de-DE" b="1" dirty="0" smtClean="0"/>
              <a:t>Beispielsfall</a:t>
            </a:r>
          </a:p>
          <a:p>
            <a:pPr lvl="3"/>
            <a:endParaRPr lang="de-DE"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p:txBody>
      </p:sp>
      <p:grpSp>
        <p:nvGrpSpPr>
          <p:cNvPr id="7" name="Gruppieren 6"/>
          <p:cNvGrpSpPr/>
          <p:nvPr/>
        </p:nvGrpSpPr>
        <p:grpSpPr>
          <a:xfrm>
            <a:off x="668524" y="1562151"/>
            <a:ext cx="6143350" cy="2231482"/>
            <a:chOff x="1748644" y="1360535"/>
            <a:chExt cx="6143350" cy="2231482"/>
          </a:xfrm>
        </p:grpSpPr>
        <p:cxnSp>
          <p:nvCxnSpPr>
            <p:cNvPr id="24" name="Gerade Verbindung mit Pfeil 23"/>
            <p:cNvCxnSpPr>
              <a:stCxn id="18" idx="3"/>
            </p:cNvCxnSpPr>
            <p:nvPr/>
          </p:nvCxnSpPr>
          <p:spPr>
            <a:xfrm flipV="1">
              <a:off x="5475441" y="2743761"/>
              <a:ext cx="1897822" cy="1"/>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535772" y="2481293"/>
              <a:ext cx="1777160" cy="215444"/>
            </a:xfrm>
            <a:prstGeom prst="rect">
              <a:avLst/>
            </a:prstGeom>
            <a:noFill/>
          </p:spPr>
          <p:txBody>
            <a:bodyPr wrap="square" lIns="0" tIns="0" rIns="0" bIns="0" rtlCol="0">
              <a:spAutoFit/>
            </a:bodyPr>
            <a:lstStyle/>
            <a:p>
              <a:pPr algn="ctr"/>
              <a:r>
                <a:rPr lang="en-GB" sz="1400" dirty="0" smtClean="0"/>
                <a:t>€ 500.000 + € 95.000</a:t>
              </a:r>
            </a:p>
          </p:txBody>
        </p:sp>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b="16603"/>
            <a:stretch/>
          </p:blipFill>
          <p:spPr>
            <a:xfrm>
              <a:off x="2386263" y="3082142"/>
              <a:ext cx="605134" cy="322982"/>
            </a:xfrm>
            <a:prstGeom prst="rect">
              <a:avLst/>
            </a:prstGeom>
          </p:spPr>
        </p:pic>
        <p:sp>
          <p:nvSpPr>
            <p:cNvPr id="18" name="Rechteck 17"/>
            <p:cNvSpPr/>
            <p:nvPr/>
          </p:nvSpPr>
          <p:spPr>
            <a:xfrm>
              <a:off x="4535255" y="247262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A</a:t>
              </a:r>
              <a:endParaRPr lang="de-DE" sz="1300" b="1" dirty="0" smtClean="0">
                <a:solidFill>
                  <a:schemeClr val="tx1"/>
                </a:solidFill>
              </a:endParaRPr>
            </a:p>
          </p:txBody>
        </p:sp>
        <p:sp>
          <p:nvSpPr>
            <p:cNvPr id="22" name="Textfeld 21"/>
            <p:cNvSpPr txBox="1"/>
            <p:nvPr/>
          </p:nvSpPr>
          <p:spPr>
            <a:xfrm>
              <a:off x="4566638" y="1360535"/>
              <a:ext cx="877420" cy="215444"/>
            </a:xfrm>
            <a:prstGeom prst="rect">
              <a:avLst/>
            </a:prstGeom>
            <a:noFill/>
          </p:spPr>
          <p:txBody>
            <a:bodyPr wrap="square" lIns="0" tIns="0" rIns="0" bIns="0" rtlCol="0">
              <a:spAutoFit/>
            </a:bodyPr>
            <a:lstStyle/>
            <a:p>
              <a:r>
                <a:rPr lang="de-DE" sz="1400" dirty="0" smtClean="0"/>
                <a:t>Finanzamt</a:t>
              </a:r>
            </a:p>
          </p:txBody>
        </p:sp>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127" y="3006800"/>
              <a:ext cx="576073" cy="585217"/>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14884" r="23932"/>
            <a:stretch/>
          </p:blipFill>
          <p:spPr>
            <a:xfrm>
              <a:off x="7373263" y="2429939"/>
              <a:ext cx="399041" cy="652204"/>
            </a:xfrm>
            <a:prstGeom prst="rect">
              <a:avLst/>
            </a:prstGeom>
          </p:spPr>
        </p:pic>
        <p:cxnSp>
          <p:nvCxnSpPr>
            <p:cNvPr id="26" name="Gerade Verbindung mit Pfeil 25"/>
            <p:cNvCxnSpPr/>
            <p:nvPr/>
          </p:nvCxnSpPr>
          <p:spPr>
            <a:xfrm flipV="1">
              <a:off x="5005348" y="1575979"/>
              <a:ext cx="0" cy="90531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16"/>
            <p:cNvPicPr preferRelativeResize="0">
              <a:picLocks noChangeArrowheads="1"/>
            </p:cNvPicPr>
            <p:nvPr/>
          </p:nvPicPr>
          <p:blipFill>
            <a:blip r:embed="rId5" cstate="print"/>
            <a:srcRect/>
            <a:stretch>
              <a:fillRect/>
            </a:stretch>
          </p:blipFill>
          <p:spPr bwMode="auto">
            <a:xfrm>
              <a:off x="5084690" y="1711768"/>
              <a:ext cx="518731" cy="338349"/>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28" name="Picture 16"/>
            <p:cNvPicPr preferRelativeResize="0">
              <a:picLocks noChangeArrowheads="1"/>
            </p:cNvPicPr>
            <p:nvPr/>
          </p:nvPicPr>
          <p:blipFill>
            <a:blip r:embed="rId5" cstate="print"/>
            <a:srcRect/>
            <a:stretch>
              <a:fillRect/>
            </a:stretch>
          </p:blipFill>
          <p:spPr bwMode="auto">
            <a:xfrm>
              <a:off x="7373263" y="1722499"/>
              <a:ext cx="518731" cy="338348"/>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4102" y="1744745"/>
              <a:ext cx="509270" cy="338349"/>
            </a:xfrm>
            <a:prstGeom prst="rect">
              <a:avLst/>
            </a:prstGeom>
          </p:spPr>
        </p:pic>
        <p:sp>
          <p:nvSpPr>
            <p:cNvPr id="32" name="Rechteck 31"/>
            <p:cNvSpPr/>
            <p:nvPr/>
          </p:nvSpPr>
          <p:spPr>
            <a:xfrm>
              <a:off x="1748644" y="2492896"/>
              <a:ext cx="940186" cy="51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L</a:t>
              </a:r>
              <a:endParaRPr lang="de-DE" sz="1300" b="1" dirty="0" smtClean="0">
                <a:solidFill>
                  <a:schemeClr val="tx1"/>
                </a:solidFill>
              </a:endParaRPr>
            </a:p>
          </p:txBody>
        </p:sp>
        <p:cxnSp>
          <p:nvCxnSpPr>
            <p:cNvPr id="34" name="Gerade Verbindung mit Pfeil 33"/>
            <p:cNvCxnSpPr>
              <a:stCxn id="32" idx="3"/>
              <a:endCxn id="18" idx="1"/>
            </p:cNvCxnSpPr>
            <p:nvPr/>
          </p:nvCxnSpPr>
          <p:spPr>
            <a:xfrm flipV="1">
              <a:off x="2688830" y="2743762"/>
              <a:ext cx="1846425" cy="608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a:off x="3008784" y="2062009"/>
            <a:ext cx="972108" cy="215444"/>
          </a:xfrm>
          <a:prstGeom prst="rect">
            <a:avLst/>
          </a:prstGeom>
          <a:noFill/>
        </p:spPr>
        <p:txBody>
          <a:bodyPr wrap="square" lIns="0" tIns="0" rIns="0" bIns="0" rtlCol="0">
            <a:spAutoFit/>
          </a:bodyPr>
          <a:lstStyle/>
          <a:p>
            <a:r>
              <a:rPr lang="en-GB" sz="1400" dirty="0" smtClean="0"/>
              <a:t>€ 95.000</a:t>
            </a:r>
          </a:p>
        </p:txBody>
      </p:sp>
    </p:spTree>
    <p:extLst>
      <p:ext uri="{BB962C8B-B14F-4D97-AF65-F5344CB8AC3E}">
        <p14:creationId xmlns:p14="http://schemas.microsoft.com/office/powerpoint/2010/main" val="2363004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endParaRPr lang="en-GB"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55</a:t>
            </a:fld>
            <a:endParaRPr lang="en-GB" dirty="0"/>
          </a:p>
        </p:txBody>
      </p:sp>
      <p:sp>
        <p:nvSpPr>
          <p:cNvPr id="33" name="Inhaltsplatzhalter 2"/>
          <p:cNvSpPr>
            <a:spLocks noGrp="1"/>
          </p:cNvSpPr>
          <p:nvPr>
            <p:ph idx="1"/>
          </p:nvPr>
        </p:nvSpPr>
        <p:spPr>
          <a:xfrm>
            <a:off x="678759" y="944215"/>
            <a:ext cx="8568000" cy="5364510"/>
          </a:xfrm>
        </p:spPr>
        <p:txBody>
          <a:bodyPr/>
          <a:lstStyle/>
          <a:p>
            <a:pPr marL="0" indent="0">
              <a:buNone/>
            </a:pPr>
            <a:endParaRPr lang="en-GB" dirty="0"/>
          </a:p>
          <a:p>
            <a:pPr marL="0" indent="0">
              <a:buNone/>
            </a:pPr>
            <a:endParaRPr lang="en-GB" dirty="0"/>
          </a:p>
          <a:p>
            <a:pPr marL="0" indent="0">
              <a:buNone/>
            </a:pPr>
            <a:endParaRPr lang="en-GB" dirty="0"/>
          </a:p>
        </p:txBody>
      </p:sp>
      <p:sp>
        <p:nvSpPr>
          <p:cNvPr id="21" name="Textfeld 20"/>
          <p:cNvSpPr txBox="1"/>
          <p:nvPr/>
        </p:nvSpPr>
        <p:spPr>
          <a:xfrm>
            <a:off x="654650" y="4173157"/>
            <a:ext cx="8336838" cy="2305246"/>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
            </a:pPr>
            <a:r>
              <a:rPr lang="de-DE" sz="1600" dirty="0"/>
              <a:t>Behandlung der Umsätze durch A in Deutschland:</a:t>
            </a:r>
          </a:p>
          <a:p>
            <a:pPr marL="504000" lvl="4" indent="-216000" defTabSz="720000">
              <a:lnSpc>
                <a:spcPct val="120000"/>
              </a:lnSpc>
              <a:spcBef>
                <a:spcPts val="1000"/>
              </a:spcBef>
              <a:buFont typeface="Wingdings" pitchFamily="2" charset="2"/>
              <a:buChar char=""/>
            </a:pPr>
            <a:r>
              <a:rPr lang="de-DE" sz="1600" dirty="0"/>
              <a:t>Innergemeinschaftlicher Erwerb der Boote </a:t>
            </a:r>
            <a:r>
              <a:rPr lang="de-DE" sz="1600" dirty="0" smtClean="0"/>
              <a:t>in Deutschland </a:t>
            </a:r>
            <a:r>
              <a:rPr lang="de-DE" sz="1600" dirty="0"/>
              <a:t>für A </a:t>
            </a:r>
            <a:r>
              <a:rPr lang="de-DE" sz="1600" dirty="0" smtClean="0"/>
              <a:t>neutral (Umsatzsteuerschuld mit Vorsteuerabzug in gleicher Höhe) </a:t>
            </a:r>
            <a:endParaRPr lang="de-DE" sz="1600" dirty="0"/>
          </a:p>
          <a:p>
            <a:pPr marL="504000" lvl="4" indent="-216000" defTabSz="720000">
              <a:lnSpc>
                <a:spcPct val="120000"/>
              </a:lnSpc>
              <a:spcBef>
                <a:spcPts val="1000"/>
              </a:spcBef>
              <a:buFont typeface="Wingdings" pitchFamily="2" charset="2"/>
              <a:buChar char=""/>
            </a:pPr>
            <a:r>
              <a:rPr lang="de-DE" sz="1600" dirty="0"/>
              <a:t>Steuerpflichtiger Verkauf der Boote an Privatpersonen, Abführung von vereinnahmter Umsatzsteuer (€ 95.000), Rechnung mit Ausweis von deutscher Umsatzsteuer</a:t>
            </a:r>
          </a:p>
          <a:p>
            <a:pPr marL="285750" lvl="4" indent="-285750">
              <a:lnSpc>
                <a:spcPct val="150000"/>
              </a:lnSpc>
              <a:spcBef>
                <a:spcPts val="1000"/>
              </a:spcBef>
              <a:buFont typeface="Wingdings" panose="05000000000000000000" pitchFamily="2" charset="2"/>
              <a:buChar char="§"/>
            </a:pPr>
            <a:r>
              <a:rPr lang="de-DE" sz="1600" dirty="0"/>
              <a:t>(P): Die Boote hatten Italien nicht verlassen</a:t>
            </a:r>
          </a:p>
        </p:txBody>
      </p:sp>
      <p:grpSp>
        <p:nvGrpSpPr>
          <p:cNvPr id="29" name="Gruppieren 28"/>
          <p:cNvGrpSpPr/>
          <p:nvPr/>
        </p:nvGrpSpPr>
        <p:grpSpPr>
          <a:xfrm>
            <a:off x="1138616" y="3208416"/>
            <a:ext cx="5413891" cy="796648"/>
            <a:chOff x="1138617" y="2426751"/>
            <a:chExt cx="5692499" cy="796648"/>
          </a:xfrm>
        </p:grpSpPr>
        <p:cxnSp>
          <p:nvCxnSpPr>
            <p:cNvPr id="35" name="Gerade Verbindung mit Pfeil 34"/>
            <p:cNvCxnSpPr>
              <a:stCxn id="32" idx="2"/>
            </p:cNvCxnSpPr>
            <p:nvPr/>
          </p:nvCxnSpPr>
          <p:spPr>
            <a:xfrm>
              <a:off x="1138618" y="2426751"/>
              <a:ext cx="0" cy="796648"/>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1138617" y="3223399"/>
              <a:ext cx="5692499" cy="0"/>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6831115" y="2561744"/>
              <a:ext cx="1" cy="661655"/>
            </a:xfrm>
            <a:prstGeom prst="straightConnector1">
              <a:avLst/>
            </a:prstGeom>
            <a:ln w="19050">
              <a:solidFill>
                <a:schemeClr val="tx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38" name="Inhaltsplatzhalter 2"/>
          <p:cNvSpPr txBox="1">
            <a:spLocks/>
          </p:cNvSpPr>
          <p:nvPr/>
        </p:nvSpPr>
        <p:spPr>
          <a:xfrm>
            <a:off x="668524" y="1124744"/>
            <a:ext cx="8605143" cy="5735270"/>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lvl="3" indent="0">
              <a:buNone/>
            </a:pPr>
            <a:r>
              <a:rPr lang="de-DE" b="1" dirty="0"/>
              <a:t>Beispielsfall </a:t>
            </a:r>
            <a:endParaRPr lang="de-DE" b="1"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p:txBody>
      </p:sp>
      <p:grpSp>
        <p:nvGrpSpPr>
          <p:cNvPr id="7" name="Gruppieren 6"/>
          <p:cNvGrpSpPr/>
          <p:nvPr/>
        </p:nvGrpSpPr>
        <p:grpSpPr>
          <a:xfrm>
            <a:off x="668524" y="1562151"/>
            <a:ext cx="6847016" cy="2536517"/>
            <a:chOff x="1748644" y="1360535"/>
            <a:chExt cx="6847016" cy="2536517"/>
          </a:xfrm>
        </p:grpSpPr>
        <p:cxnSp>
          <p:nvCxnSpPr>
            <p:cNvPr id="24" name="Gerade Verbindung mit Pfeil 23"/>
            <p:cNvCxnSpPr>
              <a:stCxn id="18" idx="3"/>
            </p:cNvCxnSpPr>
            <p:nvPr/>
          </p:nvCxnSpPr>
          <p:spPr>
            <a:xfrm flipV="1">
              <a:off x="5475441" y="2743761"/>
              <a:ext cx="1897822" cy="1"/>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535772" y="2481293"/>
              <a:ext cx="1777160" cy="215444"/>
            </a:xfrm>
            <a:prstGeom prst="rect">
              <a:avLst/>
            </a:prstGeom>
            <a:noFill/>
          </p:spPr>
          <p:txBody>
            <a:bodyPr wrap="square" lIns="0" tIns="0" rIns="0" bIns="0" rtlCol="0">
              <a:spAutoFit/>
            </a:bodyPr>
            <a:lstStyle/>
            <a:p>
              <a:pPr algn="ctr"/>
              <a:r>
                <a:rPr lang="en-GB" sz="1400" dirty="0" smtClean="0"/>
                <a:t>€ 500.000 + € 95.000</a:t>
              </a:r>
            </a:p>
          </p:txBody>
        </p:sp>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b="16603"/>
            <a:stretch/>
          </p:blipFill>
          <p:spPr>
            <a:xfrm>
              <a:off x="2386263" y="3082142"/>
              <a:ext cx="605134" cy="322982"/>
            </a:xfrm>
            <a:prstGeom prst="rect">
              <a:avLst/>
            </a:prstGeom>
          </p:spPr>
        </p:pic>
        <p:sp>
          <p:nvSpPr>
            <p:cNvPr id="18" name="Rechteck 17"/>
            <p:cNvSpPr/>
            <p:nvPr/>
          </p:nvSpPr>
          <p:spPr>
            <a:xfrm>
              <a:off x="4535255" y="247262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A</a:t>
              </a:r>
              <a:endParaRPr lang="de-DE" sz="1300" b="1" dirty="0" smtClean="0">
                <a:solidFill>
                  <a:schemeClr val="tx1"/>
                </a:solidFill>
              </a:endParaRPr>
            </a:p>
          </p:txBody>
        </p:sp>
        <p:sp>
          <p:nvSpPr>
            <p:cNvPr id="22" name="Textfeld 21"/>
            <p:cNvSpPr txBox="1"/>
            <p:nvPr/>
          </p:nvSpPr>
          <p:spPr>
            <a:xfrm>
              <a:off x="4566638" y="1360535"/>
              <a:ext cx="877420" cy="215444"/>
            </a:xfrm>
            <a:prstGeom prst="rect">
              <a:avLst/>
            </a:prstGeom>
            <a:noFill/>
          </p:spPr>
          <p:txBody>
            <a:bodyPr wrap="square" lIns="0" tIns="0" rIns="0" bIns="0" rtlCol="0">
              <a:spAutoFit/>
            </a:bodyPr>
            <a:lstStyle/>
            <a:p>
              <a:r>
                <a:rPr lang="de-DE" sz="1400" dirty="0" smtClean="0"/>
                <a:t>Finanzamt</a:t>
              </a:r>
            </a:p>
          </p:txBody>
        </p:sp>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127" y="3006800"/>
              <a:ext cx="576073" cy="585217"/>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14884" r="23932"/>
            <a:stretch/>
          </p:blipFill>
          <p:spPr>
            <a:xfrm>
              <a:off x="7373263" y="2429939"/>
              <a:ext cx="399041" cy="652204"/>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552" y="2848168"/>
              <a:ext cx="754108" cy="1048884"/>
            </a:xfrm>
            <a:prstGeom prst="rect">
              <a:avLst/>
            </a:prstGeom>
          </p:spPr>
        </p:pic>
        <p:cxnSp>
          <p:nvCxnSpPr>
            <p:cNvPr id="26" name="Gerade Verbindung mit Pfeil 25"/>
            <p:cNvCxnSpPr/>
            <p:nvPr/>
          </p:nvCxnSpPr>
          <p:spPr>
            <a:xfrm flipV="1">
              <a:off x="5005348" y="1575979"/>
              <a:ext cx="0" cy="90531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16"/>
            <p:cNvPicPr preferRelativeResize="0">
              <a:picLocks noChangeArrowheads="1"/>
            </p:cNvPicPr>
            <p:nvPr/>
          </p:nvPicPr>
          <p:blipFill>
            <a:blip r:embed="rId6" cstate="print"/>
            <a:srcRect/>
            <a:stretch>
              <a:fillRect/>
            </a:stretch>
          </p:blipFill>
          <p:spPr bwMode="auto">
            <a:xfrm>
              <a:off x="5084690" y="1711768"/>
              <a:ext cx="518731" cy="338349"/>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28" name="Picture 16"/>
            <p:cNvPicPr preferRelativeResize="0">
              <a:picLocks noChangeArrowheads="1"/>
            </p:cNvPicPr>
            <p:nvPr/>
          </p:nvPicPr>
          <p:blipFill>
            <a:blip r:embed="rId6" cstate="print"/>
            <a:srcRect/>
            <a:stretch>
              <a:fillRect/>
            </a:stretch>
          </p:blipFill>
          <p:spPr bwMode="auto">
            <a:xfrm>
              <a:off x="7373263" y="1722499"/>
              <a:ext cx="518731" cy="338348"/>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4102" y="1744745"/>
              <a:ext cx="509270" cy="338349"/>
            </a:xfrm>
            <a:prstGeom prst="rect">
              <a:avLst/>
            </a:prstGeom>
          </p:spPr>
        </p:pic>
        <p:sp>
          <p:nvSpPr>
            <p:cNvPr id="32" name="Rechteck 31"/>
            <p:cNvSpPr/>
            <p:nvPr/>
          </p:nvSpPr>
          <p:spPr>
            <a:xfrm>
              <a:off x="1748644" y="2492896"/>
              <a:ext cx="940186" cy="51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L</a:t>
              </a:r>
              <a:endParaRPr lang="de-DE" sz="1300" b="1" dirty="0" smtClean="0">
                <a:solidFill>
                  <a:schemeClr val="tx1"/>
                </a:solidFill>
              </a:endParaRPr>
            </a:p>
          </p:txBody>
        </p:sp>
        <p:cxnSp>
          <p:nvCxnSpPr>
            <p:cNvPr id="34" name="Gerade Verbindung mit Pfeil 33"/>
            <p:cNvCxnSpPr>
              <a:stCxn id="32" idx="3"/>
              <a:endCxn id="18" idx="1"/>
            </p:cNvCxnSpPr>
            <p:nvPr/>
          </p:nvCxnSpPr>
          <p:spPr>
            <a:xfrm flipV="1">
              <a:off x="2688830" y="2743762"/>
              <a:ext cx="1846425" cy="608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a:off x="3008784" y="2062009"/>
            <a:ext cx="972108" cy="215444"/>
          </a:xfrm>
          <a:prstGeom prst="rect">
            <a:avLst/>
          </a:prstGeom>
          <a:noFill/>
        </p:spPr>
        <p:txBody>
          <a:bodyPr wrap="square" lIns="0" tIns="0" rIns="0" bIns="0" rtlCol="0">
            <a:spAutoFit/>
          </a:bodyPr>
          <a:lstStyle/>
          <a:p>
            <a:r>
              <a:rPr lang="en-GB" sz="1400" dirty="0" smtClean="0"/>
              <a:t>€ 95.000</a:t>
            </a:r>
          </a:p>
        </p:txBody>
      </p:sp>
    </p:spTree>
    <p:extLst>
      <p:ext uri="{BB962C8B-B14F-4D97-AF65-F5344CB8AC3E}">
        <p14:creationId xmlns:p14="http://schemas.microsoft.com/office/powerpoint/2010/main" val="2747671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endParaRPr lang="en-GB"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56</a:t>
            </a:fld>
            <a:endParaRPr lang="en-GB" dirty="0"/>
          </a:p>
        </p:txBody>
      </p:sp>
      <p:sp>
        <p:nvSpPr>
          <p:cNvPr id="33" name="Inhaltsplatzhalter 2"/>
          <p:cNvSpPr>
            <a:spLocks noGrp="1"/>
          </p:cNvSpPr>
          <p:nvPr>
            <p:ph idx="1"/>
          </p:nvPr>
        </p:nvSpPr>
        <p:spPr>
          <a:xfrm>
            <a:off x="678759" y="944215"/>
            <a:ext cx="8568000" cy="5364510"/>
          </a:xfrm>
        </p:spPr>
        <p:txBody>
          <a:bodyPr/>
          <a:lstStyle/>
          <a:p>
            <a:pPr marL="0" indent="0">
              <a:buNone/>
            </a:pPr>
            <a:endParaRPr lang="en-GB" dirty="0"/>
          </a:p>
          <a:p>
            <a:pPr marL="0" indent="0">
              <a:buNone/>
            </a:pPr>
            <a:endParaRPr lang="en-GB" dirty="0"/>
          </a:p>
          <a:p>
            <a:pPr marL="0" indent="0">
              <a:buNone/>
            </a:pPr>
            <a:endParaRPr lang="en-GB" dirty="0"/>
          </a:p>
        </p:txBody>
      </p:sp>
      <p:sp>
        <p:nvSpPr>
          <p:cNvPr id="21" name="Textfeld 20"/>
          <p:cNvSpPr txBox="1"/>
          <p:nvPr/>
        </p:nvSpPr>
        <p:spPr>
          <a:xfrm>
            <a:off x="654650" y="4173157"/>
            <a:ext cx="8336838" cy="1714315"/>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
            </a:pPr>
            <a:r>
              <a:rPr lang="de-DE" sz="1600" dirty="0"/>
              <a:t>Betriebsprüfung in Deutschland im Jahr 2012</a:t>
            </a:r>
            <a:r>
              <a:rPr lang="de-DE" sz="1600" dirty="0" smtClean="0"/>
              <a:t>:</a:t>
            </a:r>
            <a:endParaRPr lang="de-DE" sz="1600" dirty="0"/>
          </a:p>
          <a:p>
            <a:pPr marL="504000" lvl="4" indent="-216000" defTabSz="720000">
              <a:lnSpc>
                <a:spcPct val="120000"/>
              </a:lnSpc>
              <a:spcBef>
                <a:spcPts val="1000"/>
              </a:spcBef>
              <a:buFont typeface="Wingdings" pitchFamily="2" charset="2"/>
              <a:buChar char=""/>
            </a:pPr>
            <a:r>
              <a:rPr lang="de-DE" sz="1600" dirty="0"/>
              <a:t>Ausgewiesene Umsatzsteuer </a:t>
            </a:r>
            <a:r>
              <a:rPr lang="de-DE" sz="1600" dirty="0" smtClean="0"/>
              <a:t>i.H.v. </a:t>
            </a:r>
            <a:r>
              <a:rPr lang="de-DE" sz="1600" dirty="0"/>
              <a:t>€ 4 Mio. nach § 14c Abs. 1 UStG geschuldet</a:t>
            </a:r>
          </a:p>
          <a:p>
            <a:pPr marL="504000" lvl="4" indent="-216000" defTabSz="720000">
              <a:lnSpc>
                <a:spcPct val="120000"/>
              </a:lnSpc>
              <a:spcBef>
                <a:spcPts val="1000"/>
              </a:spcBef>
              <a:buFont typeface="Wingdings" pitchFamily="2" charset="2"/>
              <a:buChar char=""/>
            </a:pPr>
            <a:r>
              <a:rPr lang="de-DE" sz="1600" dirty="0"/>
              <a:t>Weitere erhebliche Nachforderungen wegen KSt und GewSt</a:t>
            </a:r>
          </a:p>
          <a:p>
            <a:pPr marL="285750" lvl="4" indent="-285750">
              <a:lnSpc>
                <a:spcPct val="150000"/>
              </a:lnSpc>
              <a:spcBef>
                <a:spcPts val="1000"/>
              </a:spcBef>
              <a:buFont typeface="Wingdings" panose="05000000000000000000" pitchFamily="2" charset="2"/>
              <a:buChar char="§"/>
            </a:pPr>
            <a:r>
              <a:rPr lang="de-DE" sz="1600" dirty="0"/>
              <a:t>A muss Anfang 2013 Insolvenz anmelden, Eröffnung Insolvenzverfahren Mai 2013</a:t>
            </a:r>
          </a:p>
        </p:txBody>
      </p:sp>
      <p:grpSp>
        <p:nvGrpSpPr>
          <p:cNvPr id="29" name="Gruppieren 28"/>
          <p:cNvGrpSpPr/>
          <p:nvPr/>
        </p:nvGrpSpPr>
        <p:grpSpPr>
          <a:xfrm>
            <a:off x="1138616" y="3208416"/>
            <a:ext cx="5413891" cy="796648"/>
            <a:chOff x="1138617" y="2426751"/>
            <a:chExt cx="5692499" cy="796648"/>
          </a:xfrm>
        </p:grpSpPr>
        <p:cxnSp>
          <p:nvCxnSpPr>
            <p:cNvPr id="35" name="Gerade Verbindung mit Pfeil 34"/>
            <p:cNvCxnSpPr>
              <a:stCxn id="32" idx="2"/>
            </p:cNvCxnSpPr>
            <p:nvPr/>
          </p:nvCxnSpPr>
          <p:spPr>
            <a:xfrm>
              <a:off x="1138618" y="2426751"/>
              <a:ext cx="0" cy="796648"/>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1138617" y="3223399"/>
              <a:ext cx="5692499" cy="0"/>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6831115" y="2561744"/>
              <a:ext cx="1" cy="661655"/>
            </a:xfrm>
            <a:prstGeom prst="straightConnector1">
              <a:avLst/>
            </a:prstGeom>
            <a:ln w="19050">
              <a:solidFill>
                <a:schemeClr val="tx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38" name="Inhaltsplatzhalter 2"/>
          <p:cNvSpPr txBox="1">
            <a:spLocks/>
          </p:cNvSpPr>
          <p:nvPr/>
        </p:nvSpPr>
        <p:spPr>
          <a:xfrm>
            <a:off x="668524" y="1124744"/>
            <a:ext cx="8605143" cy="5735270"/>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lvl="3" indent="0">
              <a:buNone/>
            </a:pPr>
            <a:r>
              <a:rPr lang="de-DE" b="1" dirty="0"/>
              <a:t>Beispielsfall </a:t>
            </a:r>
            <a:endParaRPr lang="de-DE" b="1"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p:txBody>
      </p:sp>
      <p:grpSp>
        <p:nvGrpSpPr>
          <p:cNvPr id="7" name="Gruppieren 6"/>
          <p:cNvGrpSpPr/>
          <p:nvPr/>
        </p:nvGrpSpPr>
        <p:grpSpPr>
          <a:xfrm>
            <a:off x="668524" y="1562151"/>
            <a:ext cx="6847016" cy="2536517"/>
            <a:chOff x="1748644" y="1360535"/>
            <a:chExt cx="6847016" cy="2536517"/>
          </a:xfrm>
        </p:grpSpPr>
        <p:cxnSp>
          <p:nvCxnSpPr>
            <p:cNvPr id="24" name="Gerade Verbindung mit Pfeil 23"/>
            <p:cNvCxnSpPr>
              <a:stCxn id="18" idx="3"/>
            </p:cNvCxnSpPr>
            <p:nvPr/>
          </p:nvCxnSpPr>
          <p:spPr>
            <a:xfrm flipV="1">
              <a:off x="5475441" y="2743761"/>
              <a:ext cx="1897822" cy="1"/>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535772" y="2481293"/>
              <a:ext cx="1777160" cy="215444"/>
            </a:xfrm>
            <a:prstGeom prst="rect">
              <a:avLst/>
            </a:prstGeom>
            <a:noFill/>
          </p:spPr>
          <p:txBody>
            <a:bodyPr wrap="square" lIns="0" tIns="0" rIns="0" bIns="0" rtlCol="0">
              <a:spAutoFit/>
            </a:bodyPr>
            <a:lstStyle/>
            <a:p>
              <a:pPr algn="ctr"/>
              <a:r>
                <a:rPr lang="en-GB" sz="1400" dirty="0" smtClean="0"/>
                <a:t>€ 500.000 + € 95.000</a:t>
              </a:r>
            </a:p>
          </p:txBody>
        </p:sp>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b="16603"/>
            <a:stretch/>
          </p:blipFill>
          <p:spPr>
            <a:xfrm>
              <a:off x="2386263" y="3082142"/>
              <a:ext cx="605134" cy="322982"/>
            </a:xfrm>
            <a:prstGeom prst="rect">
              <a:avLst/>
            </a:prstGeom>
          </p:spPr>
        </p:pic>
        <p:sp>
          <p:nvSpPr>
            <p:cNvPr id="18" name="Rechteck 17"/>
            <p:cNvSpPr/>
            <p:nvPr/>
          </p:nvSpPr>
          <p:spPr>
            <a:xfrm>
              <a:off x="4535255" y="247262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A</a:t>
              </a:r>
              <a:endParaRPr lang="de-DE" sz="1300" b="1" dirty="0" smtClean="0">
                <a:solidFill>
                  <a:schemeClr val="tx1"/>
                </a:solidFill>
              </a:endParaRPr>
            </a:p>
          </p:txBody>
        </p:sp>
        <p:sp>
          <p:nvSpPr>
            <p:cNvPr id="22" name="Textfeld 21"/>
            <p:cNvSpPr txBox="1"/>
            <p:nvPr/>
          </p:nvSpPr>
          <p:spPr>
            <a:xfrm>
              <a:off x="4566638" y="1360535"/>
              <a:ext cx="877420" cy="215444"/>
            </a:xfrm>
            <a:prstGeom prst="rect">
              <a:avLst/>
            </a:prstGeom>
            <a:noFill/>
          </p:spPr>
          <p:txBody>
            <a:bodyPr wrap="square" lIns="0" tIns="0" rIns="0" bIns="0" rtlCol="0">
              <a:spAutoFit/>
            </a:bodyPr>
            <a:lstStyle/>
            <a:p>
              <a:r>
                <a:rPr lang="de-DE" sz="1400" dirty="0" smtClean="0"/>
                <a:t>Finanzamt</a:t>
              </a:r>
            </a:p>
          </p:txBody>
        </p:sp>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127" y="3006800"/>
              <a:ext cx="576073" cy="585217"/>
            </a:xfrm>
            <a:prstGeom prst="rect">
              <a:avLst/>
            </a:prstGeom>
          </p:spPr>
        </p:pic>
        <p:sp>
          <p:nvSpPr>
            <p:cNvPr id="3" name="Textfeld 2"/>
            <p:cNvSpPr txBox="1"/>
            <p:nvPr/>
          </p:nvSpPr>
          <p:spPr>
            <a:xfrm>
              <a:off x="4088904" y="1860393"/>
              <a:ext cx="972108" cy="215444"/>
            </a:xfrm>
            <a:prstGeom prst="rect">
              <a:avLst/>
            </a:prstGeom>
            <a:noFill/>
          </p:spPr>
          <p:txBody>
            <a:bodyPr wrap="square" lIns="0" tIns="0" rIns="0" bIns="0" rtlCol="0">
              <a:spAutoFit/>
            </a:bodyPr>
            <a:lstStyle/>
            <a:p>
              <a:r>
                <a:rPr lang="en-GB" sz="1400" dirty="0" smtClean="0"/>
                <a:t>€ 95.000</a:t>
              </a:r>
            </a:p>
          </p:txBody>
        </p:sp>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14884" r="23932"/>
            <a:stretch/>
          </p:blipFill>
          <p:spPr>
            <a:xfrm>
              <a:off x="7373263" y="2429939"/>
              <a:ext cx="399041" cy="652204"/>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552" y="2848168"/>
              <a:ext cx="754108" cy="1048884"/>
            </a:xfrm>
            <a:prstGeom prst="rect">
              <a:avLst/>
            </a:prstGeom>
          </p:spPr>
        </p:pic>
        <p:cxnSp>
          <p:nvCxnSpPr>
            <p:cNvPr id="26" name="Gerade Verbindung mit Pfeil 25"/>
            <p:cNvCxnSpPr/>
            <p:nvPr/>
          </p:nvCxnSpPr>
          <p:spPr>
            <a:xfrm flipV="1">
              <a:off x="5005348" y="1575979"/>
              <a:ext cx="0" cy="90531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16"/>
            <p:cNvPicPr preferRelativeResize="0">
              <a:picLocks noChangeArrowheads="1"/>
            </p:cNvPicPr>
            <p:nvPr/>
          </p:nvPicPr>
          <p:blipFill>
            <a:blip r:embed="rId6" cstate="print"/>
            <a:srcRect/>
            <a:stretch>
              <a:fillRect/>
            </a:stretch>
          </p:blipFill>
          <p:spPr bwMode="auto">
            <a:xfrm>
              <a:off x="5084690" y="1711768"/>
              <a:ext cx="518731" cy="338349"/>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28" name="Picture 16"/>
            <p:cNvPicPr preferRelativeResize="0">
              <a:picLocks noChangeArrowheads="1"/>
            </p:cNvPicPr>
            <p:nvPr/>
          </p:nvPicPr>
          <p:blipFill>
            <a:blip r:embed="rId6" cstate="print"/>
            <a:srcRect/>
            <a:stretch>
              <a:fillRect/>
            </a:stretch>
          </p:blipFill>
          <p:spPr bwMode="auto">
            <a:xfrm>
              <a:off x="7373263" y="1722499"/>
              <a:ext cx="518731" cy="338348"/>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4102" y="1744745"/>
              <a:ext cx="509270" cy="338349"/>
            </a:xfrm>
            <a:prstGeom prst="rect">
              <a:avLst/>
            </a:prstGeom>
          </p:spPr>
        </p:pic>
        <p:sp>
          <p:nvSpPr>
            <p:cNvPr id="32" name="Rechteck 31"/>
            <p:cNvSpPr/>
            <p:nvPr/>
          </p:nvSpPr>
          <p:spPr>
            <a:xfrm>
              <a:off x="1748644" y="2492896"/>
              <a:ext cx="940186" cy="51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L</a:t>
              </a:r>
              <a:endParaRPr lang="de-DE" sz="1300" b="1" dirty="0" smtClean="0">
                <a:solidFill>
                  <a:schemeClr val="tx1"/>
                </a:solidFill>
              </a:endParaRPr>
            </a:p>
          </p:txBody>
        </p:sp>
        <p:cxnSp>
          <p:nvCxnSpPr>
            <p:cNvPr id="34" name="Gerade Verbindung mit Pfeil 33"/>
            <p:cNvCxnSpPr>
              <a:stCxn id="32" idx="3"/>
              <a:endCxn id="18" idx="1"/>
            </p:cNvCxnSpPr>
            <p:nvPr/>
          </p:nvCxnSpPr>
          <p:spPr>
            <a:xfrm flipV="1">
              <a:off x="2688830" y="2743762"/>
              <a:ext cx="1846425" cy="608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1140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endParaRPr lang="en-GB"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57</a:t>
            </a:fld>
            <a:endParaRPr lang="en-GB" dirty="0"/>
          </a:p>
        </p:txBody>
      </p:sp>
      <p:sp>
        <p:nvSpPr>
          <p:cNvPr id="33" name="Inhaltsplatzhalter 2"/>
          <p:cNvSpPr>
            <a:spLocks noGrp="1"/>
          </p:cNvSpPr>
          <p:nvPr>
            <p:ph idx="1"/>
          </p:nvPr>
        </p:nvSpPr>
        <p:spPr>
          <a:xfrm>
            <a:off x="678759" y="944215"/>
            <a:ext cx="8568000" cy="5364510"/>
          </a:xfrm>
        </p:spPr>
        <p:txBody>
          <a:bodyPr/>
          <a:lstStyle/>
          <a:p>
            <a:pPr marL="0" indent="0">
              <a:buNone/>
            </a:pPr>
            <a:endParaRPr lang="en-GB" dirty="0"/>
          </a:p>
          <a:p>
            <a:pPr marL="0" indent="0">
              <a:buNone/>
            </a:pPr>
            <a:endParaRPr lang="en-GB" dirty="0"/>
          </a:p>
          <a:p>
            <a:pPr marL="0" indent="0">
              <a:buNone/>
            </a:pPr>
            <a:endParaRPr lang="en-GB" dirty="0"/>
          </a:p>
        </p:txBody>
      </p:sp>
      <p:sp>
        <p:nvSpPr>
          <p:cNvPr id="21" name="Textfeld 20"/>
          <p:cNvSpPr txBox="1"/>
          <p:nvPr/>
        </p:nvSpPr>
        <p:spPr>
          <a:xfrm>
            <a:off x="654650" y="4173157"/>
            <a:ext cx="8336838" cy="1640449"/>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
            </a:pPr>
            <a:r>
              <a:rPr lang="de-DE" sz="1600" dirty="0"/>
              <a:t>Empfehlung an Insolvenzverwalter</a:t>
            </a:r>
          </a:p>
          <a:p>
            <a:pPr marL="504000" lvl="4" indent="-216000" defTabSz="720000">
              <a:lnSpc>
                <a:spcPct val="120000"/>
              </a:lnSpc>
              <a:spcBef>
                <a:spcPts val="1000"/>
              </a:spcBef>
              <a:buFont typeface="Wingdings" pitchFamily="2" charset="2"/>
              <a:buChar char=""/>
            </a:pPr>
            <a:r>
              <a:rPr lang="de-DE" sz="1600" dirty="0"/>
              <a:t>Berichtigung von Rechnungen mit Ausweis von deutscher Umsatzsteuer </a:t>
            </a:r>
          </a:p>
          <a:p>
            <a:pPr marL="504000" lvl="4" indent="-216000" defTabSz="720000">
              <a:lnSpc>
                <a:spcPct val="120000"/>
              </a:lnSpc>
              <a:spcBef>
                <a:spcPts val="1000"/>
              </a:spcBef>
              <a:buFont typeface="Wingdings" pitchFamily="2" charset="2"/>
              <a:buChar char=""/>
            </a:pPr>
            <a:r>
              <a:rPr lang="de-DE" sz="1600" dirty="0"/>
              <a:t>Generierung </a:t>
            </a:r>
            <a:r>
              <a:rPr lang="de-DE" sz="1600" dirty="0" smtClean="0"/>
              <a:t>eines Erstattungsanspruchs </a:t>
            </a:r>
            <a:r>
              <a:rPr lang="de-DE" sz="1600" dirty="0"/>
              <a:t>gegen Finanzamt </a:t>
            </a:r>
          </a:p>
          <a:p>
            <a:pPr marL="504000" lvl="4" indent="-216000" defTabSz="720000">
              <a:lnSpc>
                <a:spcPct val="120000"/>
              </a:lnSpc>
              <a:spcBef>
                <a:spcPts val="1000"/>
              </a:spcBef>
              <a:buFont typeface="Wingdings" pitchFamily="2" charset="2"/>
              <a:buChar char=""/>
            </a:pPr>
            <a:r>
              <a:rPr lang="de-DE" sz="1600" dirty="0"/>
              <a:t>Meldung der Umsätze in Italien</a:t>
            </a:r>
          </a:p>
        </p:txBody>
      </p:sp>
      <p:grpSp>
        <p:nvGrpSpPr>
          <p:cNvPr id="29" name="Gruppieren 28"/>
          <p:cNvGrpSpPr/>
          <p:nvPr/>
        </p:nvGrpSpPr>
        <p:grpSpPr>
          <a:xfrm>
            <a:off x="1138616" y="3208416"/>
            <a:ext cx="5413891" cy="796648"/>
            <a:chOff x="1138617" y="2426751"/>
            <a:chExt cx="5692499" cy="796648"/>
          </a:xfrm>
        </p:grpSpPr>
        <p:cxnSp>
          <p:nvCxnSpPr>
            <p:cNvPr id="35" name="Gerade Verbindung mit Pfeil 34"/>
            <p:cNvCxnSpPr>
              <a:stCxn id="32" idx="2"/>
            </p:cNvCxnSpPr>
            <p:nvPr/>
          </p:nvCxnSpPr>
          <p:spPr>
            <a:xfrm>
              <a:off x="1138618" y="2426751"/>
              <a:ext cx="0" cy="796648"/>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1138617" y="3223399"/>
              <a:ext cx="5692499" cy="0"/>
            </a:xfrm>
            <a:prstGeom prst="straightConnector1">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6831115" y="2561744"/>
              <a:ext cx="1" cy="661655"/>
            </a:xfrm>
            <a:prstGeom prst="straightConnector1">
              <a:avLst/>
            </a:prstGeom>
            <a:ln w="19050">
              <a:solidFill>
                <a:schemeClr val="tx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38" name="Inhaltsplatzhalter 2"/>
          <p:cNvSpPr txBox="1">
            <a:spLocks/>
          </p:cNvSpPr>
          <p:nvPr/>
        </p:nvSpPr>
        <p:spPr>
          <a:xfrm>
            <a:off x="668524" y="1124744"/>
            <a:ext cx="8605143" cy="5735270"/>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lvl="3" indent="0">
              <a:buNone/>
            </a:pPr>
            <a:r>
              <a:rPr lang="de-DE" b="1" dirty="0"/>
              <a:t>Beispielsfall </a:t>
            </a:r>
            <a:endParaRPr lang="de-DE" b="1"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a:p>
            <a:pPr lvl="3"/>
            <a:endParaRPr lang="de-DE" dirty="0" smtClean="0"/>
          </a:p>
        </p:txBody>
      </p:sp>
      <p:grpSp>
        <p:nvGrpSpPr>
          <p:cNvPr id="7" name="Gruppieren 6"/>
          <p:cNvGrpSpPr/>
          <p:nvPr/>
        </p:nvGrpSpPr>
        <p:grpSpPr>
          <a:xfrm>
            <a:off x="668524" y="1562151"/>
            <a:ext cx="6847016" cy="2536517"/>
            <a:chOff x="1748644" y="1360535"/>
            <a:chExt cx="6847016" cy="2536517"/>
          </a:xfrm>
        </p:grpSpPr>
        <p:cxnSp>
          <p:nvCxnSpPr>
            <p:cNvPr id="24" name="Gerade Verbindung mit Pfeil 23"/>
            <p:cNvCxnSpPr>
              <a:stCxn id="18" idx="3"/>
            </p:cNvCxnSpPr>
            <p:nvPr/>
          </p:nvCxnSpPr>
          <p:spPr>
            <a:xfrm flipV="1">
              <a:off x="5475441" y="2743761"/>
              <a:ext cx="1897822" cy="1"/>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535772" y="2481293"/>
              <a:ext cx="1777160" cy="215444"/>
            </a:xfrm>
            <a:prstGeom prst="rect">
              <a:avLst/>
            </a:prstGeom>
            <a:noFill/>
          </p:spPr>
          <p:txBody>
            <a:bodyPr wrap="square" lIns="0" tIns="0" rIns="0" bIns="0" rtlCol="0">
              <a:spAutoFit/>
            </a:bodyPr>
            <a:lstStyle/>
            <a:p>
              <a:pPr algn="ctr"/>
              <a:r>
                <a:rPr lang="en-GB" sz="1400" dirty="0" smtClean="0"/>
                <a:t>€ 500.000 + € 95.000</a:t>
              </a:r>
            </a:p>
          </p:txBody>
        </p:sp>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b="16603"/>
            <a:stretch/>
          </p:blipFill>
          <p:spPr>
            <a:xfrm>
              <a:off x="2386263" y="3082142"/>
              <a:ext cx="605134" cy="322982"/>
            </a:xfrm>
            <a:prstGeom prst="rect">
              <a:avLst/>
            </a:prstGeom>
          </p:spPr>
        </p:pic>
        <p:sp>
          <p:nvSpPr>
            <p:cNvPr id="18" name="Rechteck 17"/>
            <p:cNvSpPr/>
            <p:nvPr/>
          </p:nvSpPr>
          <p:spPr>
            <a:xfrm>
              <a:off x="4535255" y="2472622"/>
              <a:ext cx="940186" cy="542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A</a:t>
              </a:r>
              <a:endParaRPr lang="de-DE" sz="1300" b="1" dirty="0" smtClean="0">
                <a:solidFill>
                  <a:schemeClr val="tx1"/>
                </a:solidFill>
              </a:endParaRPr>
            </a:p>
          </p:txBody>
        </p:sp>
        <p:sp>
          <p:nvSpPr>
            <p:cNvPr id="22" name="Textfeld 21"/>
            <p:cNvSpPr txBox="1"/>
            <p:nvPr/>
          </p:nvSpPr>
          <p:spPr>
            <a:xfrm>
              <a:off x="4566638" y="1360535"/>
              <a:ext cx="877420" cy="215444"/>
            </a:xfrm>
            <a:prstGeom prst="rect">
              <a:avLst/>
            </a:prstGeom>
            <a:noFill/>
          </p:spPr>
          <p:txBody>
            <a:bodyPr wrap="square" lIns="0" tIns="0" rIns="0" bIns="0" rtlCol="0">
              <a:spAutoFit/>
            </a:bodyPr>
            <a:lstStyle/>
            <a:p>
              <a:r>
                <a:rPr lang="de-DE" sz="1400" dirty="0" smtClean="0"/>
                <a:t>Finanzamt</a:t>
              </a:r>
            </a:p>
          </p:txBody>
        </p:sp>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127" y="3006800"/>
              <a:ext cx="576073" cy="585217"/>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14884" r="23932"/>
            <a:stretch/>
          </p:blipFill>
          <p:spPr>
            <a:xfrm>
              <a:off x="7373263" y="2429939"/>
              <a:ext cx="399041" cy="652204"/>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552" y="2848168"/>
              <a:ext cx="754108" cy="1048884"/>
            </a:xfrm>
            <a:prstGeom prst="rect">
              <a:avLst/>
            </a:prstGeom>
          </p:spPr>
        </p:pic>
        <p:cxnSp>
          <p:nvCxnSpPr>
            <p:cNvPr id="26" name="Gerade Verbindung mit Pfeil 25"/>
            <p:cNvCxnSpPr/>
            <p:nvPr/>
          </p:nvCxnSpPr>
          <p:spPr>
            <a:xfrm flipV="1">
              <a:off x="5005348" y="1575979"/>
              <a:ext cx="0" cy="90531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16"/>
            <p:cNvPicPr preferRelativeResize="0">
              <a:picLocks noChangeArrowheads="1"/>
            </p:cNvPicPr>
            <p:nvPr/>
          </p:nvPicPr>
          <p:blipFill>
            <a:blip r:embed="rId6" cstate="print"/>
            <a:srcRect/>
            <a:stretch>
              <a:fillRect/>
            </a:stretch>
          </p:blipFill>
          <p:spPr bwMode="auto">
            <a:xfrm>
              <a:off x="5084690" y="1711768"/>
              <a:ext cx="518731" cy="338349"/>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28" name="Picture 16"/>
            <p:cNvPicPr preferRelativeResize="0">
              <a:picLocks noChangeArrowheads="1"/>
            </p:cNvPicPr>
            <p:nvPr/>
          </p:nvPicPr>
          <p:blipFill>
            <a:blip r:embed="rId6" cstate="print"/>
            <a:srcRect/>
            <a:stretch>
              <a:fillRect/>
            </a:stretch>
          </p:blipFill>
          <p:spPr bwMode="auto">
            <a:xfrm>
              <a:off x="7373263" y="1722499"/>
              <a:ext cx="518731" cy="338348"/>
            </a:xfrm>
            <a:prstGeom prst="rect">
              <a:avLst/>
            </a:prstGeom>
            <a:gradFill rotWithShape="1">
              <a:gsLst>
                <a:gs pos="0">
                  <a:srgbClr val="DFDC9A"/>
                </a:gs>
                <a:gs pos="75000">
                  <a:srgbClr val="C9C557"/>
                </a:gs>
                <a:gs pos="100000">
                  <a:srgbClr val="C9C557"/>
                </a:gs>
              </a:gsLst>
              <a:lin ang="5400000" scaled="1"/>
            </a:gradFill>
            <a:ln w="9525">
              <a:noFill/>
              <a:round/>
              <a:headEnd/>
              <a:tailEnd/>
            </a:ln>
            <a:effectLst/>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4102" y="1744745"/>
              <a:ext cx="509270" cy="338349"/>
            </a:xfrm>
            <a:prstGeom prst="rect">
              <a:avLst/>
            </a:prstGeom>
          </p:spPr>
        </p:pic>
        <p:sp>
          <p:nvSpPr>
            <p:cNvPr id="32" name="Rechteck 31"/>
            <p:cNvSpPr/>
            <p:nvPr/>
          </p:nvSpPr>
          <p:spPr>
            <a:xfrm>
              <a:off x="1748644" y="2492896"/>
              <a:ext cx="940186" cy="51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600" b="1" dirty="0">
                  <a:solidFill>
                    <a:schemeClr val="tx1"/>
                  </a:solidFill>
                </a:rPr>
                <a:t>L</a:t>
              </a:r>
              <a:endParaRPr lang="de-DE" sz="1300" b="1" dirty="0" smtClean="0">
                <a:solidFill>
                  <a:schemeClr val="tx1"/>
                </a:solidFill>
              </a:endParaRPr>
            </a:p>
          </p:txBody>
        </p:sp>
        <p:cxnSp>
          <p:nvCxnSpPr>
            <p:cNvPr id="34" name="Gerade Verbindung mit Pfeil 33"/>
            <p:cNvCxnSpPr>
              <a:stCxn id="32" idx="3"/>
              <a:endCxn id="18" idx="1"/>
            </p:cNvCxnSpPr>
            <p:nvPr/>
          </p:nvCxnSpPr>
          <p:spPr>
            <a:xfrm flipV="1">
              <a:off x="2688830" y="2743762"/>
              <a:ext cx="1846425" cy="6086"/>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a:off x="3008784" y="2062009"/>
            <a:ext cx="972108" cy="215444"/>
          </a:xfrm>
          <a:prstGeom prst="rect">
            <a:avLst/>
          </a:prstGeom>
          <a:noFill/>
        </p:spPr>
        <p:txBody>
          <a:bodyPr wrap="square" lIns="0" tIns="0" rIns="0" bIns="0" rtlCol="0">
            <a:spAutoFit/>
          </a:bodyPr>
          <a:lstStyle/>
          <a:p>
            <a:r>
              <a:rPr lang="en-GB" sz="1400" dirty="0" smtClean="0"/>
              <a:t>€ 95.000</a:t>
            </a:r>
          </a:p>
        </p:txBody>
      </p:sp>
    </p:spTree>
    <p:extLst>
      <p:ext uri="{BB962C8B-B14F-4D97-AF65-F5344CB8AC3E}">
        <p14:creationId xmlns:p14="http://schemas.microsoft.com/office/powerpoint/2010/main" val="3661753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Berichtigung von Rechnungen mit unrichtigem oder unberechtigtem Umsatzsteuerausweis in der Insolvenz</a:t>
            </a:r>
            <a:endParaRPr lang="en-GB"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58</a:t>
            </a:fld>
            <a:endParaRPr lang="en-GB" dirty="0"/>
          </a:p>
        </p:txBody>
      </p:sp>
      <p:sp>
        <p:nvSpPr>
          <p:cNvPr id="33" name="Inhaltsplatzhalter 2"/>
          <p:cNvSpPr>
            <a:spLocks noGrp="1"/>
          </p:cNvSpPr>
          <p:nvPr>
            <p:ph idx="1"/>
          </p:nvPr>
        </p:nvSpPr>
        <p:spPr>
          <a:xfrm>
            <a:off x="678759" y="944215"/>
            <a:ext cx="8568000" cy="5364510"/>
          </a:xfrm>
        </p:spPr>
        <p:txBody>
          <a:bodyPr/>
          <a:lstStyle/>
          <a:p>
            <a:pPr marL="0" indent="0">
              <a:buNone/>
            </a:pPr>
            <a:endParaRPr lang="en-GB" dirty="0"/>
          </a:p>
          <a:p>
            <a:pPr marL="0" indent="0">
              <a:buNone/>
            </a:pPr>
            <a:endParaRPr lang="en-GB" dirty="0"/>
          </a:p>
          <a:p>
            <a:pPr marL="0" indent="0">
              <a:buNone/>
            </a:pPr>
            <a:endParaRPr lang="en-GB" dirty="0"/>
          </a:p>
        </p:txBody>
      </p:sp>
      <p:sp>
        <p:nvSpPr>
          <p:cNvPr id="38" name="Inhaltsplatzhalter 2"/>
          <p:cNvSpPr txBox="1">
            <a:spLocks/>
          </p:cNvSpPr>
          <p:nvPr/>
        </p:nvSpPr>
        <p:spPr>
          <a:xfrm>
            <a:off x="668524" y="1124744"/>
            <a:ext cx="8605143" cy="5735270"/>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marL="0" lvl="3" indent="0">
              <a:buNone/>
            </a:pPr>
            <a:r>
              <a:rPr lang="de-DE" b="1" dirty="0"/>
              <a:t>Beispielsfall </a:t>
            </a:r>
            <a:endParaRPr lang="de-DE" b="1" dirty="0" smtClean="0"/>
          </a:p>
          <a:p>
            <a:pPr lvl="3"/>
            <a:r>
              <a:rPr lang="de-DE" dirty="0"/>
              <a:t>Keine zivilrechtlichen Erstattungsansprüche der deutschen Kunden, da jeweils </a:t>
            </a:r>
            <a:r>
              <a:rPr lang="de-DE" dirty="0" smtClean="0"/>
              <a:t>Bruttopreisvereinbarung; </a:t>
            </a:r>
            <a:r>
              <a:rPr lang="de-DE" dirty="0"/>
              <a:t>im Übrigen </a:t>
            </a:r>
            <a:r>
              <a:rPr lang="de-DE" dirty="0" smtClean="0"/>
              <a:t>wären Erstattungsansprüche </a:t>
            </a:r>
            <a:r>
              <a:rPr lang="de-DE" dirty="0"/>
              <a:t>Insolvenzforderunge</a:t>
            </a:r>
            <a:r>
              <a:rPr lang="de-DE" b="0" dirty="0"/>
              <a:t>n</a:t>
            </a:r>
          </a:p>
          <a:p>
            <a:pPr>
              <a:buFont typeface="Wingdings" panose="05000000000000000000" pitchFamily="2" charset="2"/>
              <a:buChar char="§"/>
            </a:pPr>
            <a:r>
              <a:rPr lang="de-DE" b="0" dirty="0"/>
              <a:t>Möglichkeit der Aufrechnung durch das Finanzamt gegen den Erstattungsanspruch von </a:t>
            </a:r>
            <a:r>
              <a:rPr lang="de-DE" b="0" dirty="0" smtClean="0"/>
              <a:t>A? – Kein Aufrechnungsverbot </a:t>
            </a:r>
            <a:r>
              <a:rPr lang="de-DE" b="0" dirty="0"/>
              <a:t>nach § 96 Abs. 1 Nr. 1 </a:t>
            </a:r>
            <a:r>
              <a:rPr lang="de-DE" b="0" dirty="0" smtClean="0"/>
              <a:t>InsO</a:t>
            </a:r>
            <a:endParaRPr lang="de-DE" dirty="0" smtClean="0"/>
          </a:p>
          <a:p>
            <a:pPr lvl="3"/>
            <a:endParaRPr lang="de-DE" dirty="0" smtClean="0"/>
          </a:p>
          <a:p>
            <a:pPr lvl="3"/>
            <a:endParaRPr lang="de-DE" dirty="0" smtClean="0"/>
          </a:p>
        </p:txBody>
      </p:sp>
    </p:spTree>
    <p:extLst>
      <p:ext uri="{BB962C8B-B14F-4D97-AF65-F5344CB8AC3E}">
        <p14:creationId xmlns:p14="http://schemas.microsoft.com/office/powerpoint/2010/main" val="1483864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smtClean="0"/>
              <a:t>Vielen Dank </a:t>
            </a:r>
            <a:br>
              <a:rPr lang="de-DE" dirty="0" smtClean="0"/>
            </a:br>
            <a:r>
              <a:rPr lang="de-DE" dirty="0" smtClean="0"/>
              <a:t>für Ihre Aufmerksamkeit</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9B97CA2-62BA-4FDF-AB4B-C9648D7EF5AA}" type="slidenum">
              <a:rPr lang="de-DE" smtClean="0"/>
              <a:t>59</a:t>
            </a:fld>
            <a:endParaRPr lang="de-DE" dirty="0"/>
          </a:p>
        </p:txBody>
      </p:sp>
    </p:spTree>
    <p:extLst>
      <p:ext uri="{BB962C8B-B14F-4D97-AF65-F5344CB8AC3E}">
        <p14:creationId xmlns:p14="http://schemas.microsoft.com/office/powerpoint/2010/main" val="42073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a:t>Umsatzbesteuerung nach vereinbarten Entgelten </a:t>
            </a:r>
            <a:r>
              <a:rPr lang="de-DE" b="1" dirty="0" smtClean="0"/>
              <a:t>(Soll-Besteuerung, </a:t>
            </a:r>
            <a:r>
              <a:rPr lang="de-DE" b="1" dirty="0"/>
              <a:t>§ 16 UStG)</a:t>
            </a:r>
          </a:p>
          <a:p>
            <a:pPr lvl="3" indent="-288000"/>
            <a:r>
              <a:rPr lang="de-DE" dirty="0">
                <a:solidFill>
                  <a:srgbClr val="002878"/>
                </a:solidFill>
              </a:rPr>
              <a:t>Besteuerung nach vereinbarten Entgelten </a:t>
            </a:r>
            <a:r>
              <a:rPr lang="de-DE" dirty="0" smtClean="0">
                <a:solidFill>
                  <a:srgbClr val="002878"/>
                </a:solidFill>
              </a:rPr>
              <a:t>(Regelfall)</a:t>
            </a:r>
            <a:endParaRPr lang="de-DE" dirty="0">
              <a:solidFill>
                <a:srgbClr val="002878"/>
              </a:solidFill>
            </a:endParaRP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6</a:t>
            </a:fld>
            <a:endParaRPr lang="en-GB" dirty="0"/>
          </a:p>
        </p:txBody>
      </p:sp>
      <p:sp>
        <p:nvSpPr>
          <p:cNvPr id="41" name="Line 77"/>
          <p:cNvSpPr>
            <a:spLocks noChangeShapeType="1"/>
          </p:cNvSpPr>
          <p:nvPr/>
        </p:nvSpPr>
        <p:spPr bwMode="gray">
          <a:xfrm flipV="1">
            <a:off x="9237476"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9237476" y="3912728"/>
            <a:ext cx="0" cy="2258033"/>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639316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108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April 2015</a:t>
            </a:r>
          </a:p>
        </p:txBody>
      </p:sp>
      <p:sp>
        <p:nvSpPr>
          <p:cNvPr id="51" name="Abgerundetes Rechteck 50"/>
          <p:cNvSpPr/>
          <p:nvPr/>
        </p:nvSpPr>
        <p:spPr>
          <a:xfrm>
            <a:off x="396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Mai 2015</a:t>
            </a:r>
          </a:p>
        </p:txBody>
      </p:sp>
      <p:sp>
        <p:nvSpPr>
          <p:cNvPr id="53" name="Abgerundetes Rechteck 52"/>
          <p:cNvSpPr/>
          <p:nvPr/>
        </p:nvSpPr>
        <p:spPr>
          <a:xfrm>
            <a:off x="684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Juni 2015</a:t>
            </a:r>
          </a:p>
        </p:txBody>
      </p:sp>
      <p:sp>
        <p:nvSpPr>
          <p:cNvPr id="56" name="Line 89"/>
          <p:cNvSpPr>
            <a:spLocks noChangeShapeType="1"/>
          </p:cNvSpPr>
          <p:nvPr/>
        </p:nvSpPr>
        <p:spPr bwMode="gray">
          <a:xfrm flipV="1">
            <a:off x="3512840" y="4401108"/>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61" name="Abgerundetes Rechteck 60"/>
          <p:cNvSpPr/>
          <p:nvPr/>
        </p:nvSpPr>
        <p:spPr>
          <a:xfrm>
            <a:off x="6429164" y="3151822"/>
            <a:ext cx="1609941" cy="421194"/>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Abgabe </a:t>
            </a:r>
            <a:r>
              <a:rPr lang="de-DE" sz="1300" b="1" dirty="0" err="1" smtClean="0">
                <a:solidFill>
                  <a:srgbClr val="002878"/>
                </a:solidFill>
              </a:rPr>
              <a:t>UStVA</a:t>
            </a:r>
            <a:r>
              <a:rPr lang="de-DE" sz="1300" b="1" dirty="0" smtClean="0">
                <a:solidFill>
                  <a:srgbClr val="002878"/>
                </a:solidFill>
              </a:rPr>
              <a:t> am 10.6.</a:t>
            </a:r>
          </a:p>
        </p:txBody>
      </p:sp>
      <p:cxnSp>
        <p:nvCxnSpPr>
          <p:cNvPr id="48" name="Gerade Verbindung mit Pfeil 47"/>
          <p:cNvCxnSpPr/>
          <p:nvPr/>
        </p:nvCxnSpPr>
        <p:spPr>
          <a:xfrm>
            <a:off x="7118817" y="3573016"/>
            <a:ext cx="1" cy="39604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V="1">
            <a:off x="4953000" y="4406762"/>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flipV="1">
            <a:off x="6393160" y="4401108"/>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 Box 88"/>
          <p:cNvSpPr txBox="1">
            <a:spLocks noChangeArrowheads="1"/>
          </p:cNvSpPr>
          <p:nvPr/>
        </p:nvSpPr>
        <p:spPr bwMode="gray">
          <a:xfrm>
            <a:off x="3981108" y="4869220"/>
            <a:ext cx="1944000" cy="54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Erbringung </a:t>
            </a:r>
            <a:r>
              <a:rPr lang="de-DE" dirty="0">
                <a:solidFill>
                  <a:srgbClr val="002878"/>
                </a:solidFill>
              </a:rPr>
              <a:t>Leistung</a:t>
            </a:r>
          </a:p>
        </p:txBody>
      </p:sp>
      <p:sp>
        <p:nvSpPr>
          <p:cNvPr id="65" name="Text Box 88"/>
          <p:cNvSpPr txBox="1">
            <a:spLocks noChangeArrowheads="1"/>
          </p:cNvSpPr>
          <p:nvPr/>
        </p:nvSpPr>
        <p:spPr bwMode="gray">
          <a:xfrm>
            <a:off x="5952064" y="4869159"/>
            <a:ext cx="1064121" cy="130160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a:solidFill>
                  <a:srgbClr val="002878"/>
                </a:solidFill>
              </a:rPr>
              <a:t>Entstehung Umsatz-steuer mit Ablauf vom 31.5.</a:t>
            </a:r>
          </a:p>
        </p:txBody>
      </p:sp>
      <p:sp>
        <p:nvSpPr>
          <p:cNvPr id="55" name="Text Box 88"/>
          <p:cNvSpPr txBox="1">
            <a:spLocks noChangeArrowheads="1"/>
          </p:cNvSpPr>
          <p:nvPr/>
        </p:nvSpPr>
        <p:spPr bwMode="gray">
          <a:xfrm>
            <a:off x="7118817" y="4869160"/>
            <a:ext cx="1944000" cy="54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Bezahlung durch Leistungsempfänger</a:t>
            </a:r>
            <a:endParaRPr lang="de-DE" dirty="0">
              <a:solidFill>
                <a:srgbClr val="002878"/>
              </a:solidFill>
            </a:endParaRPr>
          </a:p>
        </p:txBody>
      </p:sp>
      <p:cxnSp>
        <p:nvCxnSpPr>
          <p:cNvPr id="57" name="Gerade Verbindung mit Pfeil 56"/>
          <p:cNvCxnSpPr/>
          <p:nvPr/>
        </p:nvCxnSpPr>
        <p:spPr>
          <a:xfrm flipV="1">
            <a:off x="8090817" y="4406762"/>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8" name="Gruppieren 57"/>
          <p:cNvGrpSpPr/>
          <p:nvPr/>
        </p:nvGrpSpPr>
        <p:grpSpPr>
          <a:xfrm>
            <a:off x="710788" y="3986481"/>
            <a:ext cx="8553669" cy="369995"/>
            <a:chOff x="1167029" y="3599065"/>
            <a:chExt cx="8054978" cy="462753"/>
          </a:xfrm>
          <a:solidFill>
            <a:schemeClr val="tx1"/>
          </a:solidFill>
          <a:effectLst/>
        </p:grpSpPr>
        <p:sp>
          <p:nvSpPr>
            <p:cNvPr id="59"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0"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6"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7"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8"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9"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0"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1"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2"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3"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4"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5"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6"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7"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8"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9"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0"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1"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2"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3"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4"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5"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6"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7"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8"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9"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0"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1"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2"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
        <p:nvSpPr>
          <p:cNvPr id="93" name="Line 76"/>
          <p:cNvSpPr>
            <a:spLocks noChangeShapeType="1"/>
          </p:cNvSpPr>
          <p:nvPr/>
        </p:nvSpPr>
        <p:spPr bwMode="gray">
          <a:xfrm flipV="1">
            <a:off x="6393160" y="2390916"/>
            <a:ext cx="0" cy="165015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94" name="Line 75"/>
          <p:cNvSpPr>
            <a:spLocks noChangeShapeType="1"/>
          </p:cNvSpPr>
          <p:nvPr/>
        </p:nvSpPr>
        <p:spPr bwMode="gray">
          <a:xfrm flipV="1">
            <a:off x="3512840" y="2390917"/>
            <a:ext cx="0" cy="159556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Tree>
    <p:extLst>
      <p:ext uri="{BB962C8B-B14F-4D97-AF65-F5344CB8AC3E}">
        <p14:creationId xmlns:p14="http://schemas.microsoft.com/office/powerpoint/2010/main" val="2265650348"/>
      </p:ext>
    </p:extLst>
  </p:cSld>
  <p:clrMapOvr>
    <a:masterClrMapping/>
  </p:clrMapOvr>
  <mc:AlternateContent xmlns:mc="http://schemas.openxmlformats.org/markup-compatibility/2006" xmlns:p14="http://schemas.microsoft.com/office/powerpoint/2010/main">
    <mc:Choice Requires="p14">
      <p:transition spd="slow" p14:dur="2000" advTm="61"/>
    </mc:Choice>
    <mc:Fallback xmlns="">
      <p:transition spd="slow" advTm="6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p:cNvSpPr>
            <a:spLocks noGrp="1"/>
          </p:cNvSpPr>
          <p:nvPr>
            <p:ph type="title"/>
          </p:nvPr>
        </p:nvSpPr>
        <p:spPr/>
        <p:txBody>
          <a:bodyPr/>
          <a:lstStyle/>
          <a:p>
            <a:r>
              <a:rPr lang="de-DE" dirty="0" smtClean="0"/>
              <a:t>Dr. Hendrik Marchal</a:t>
            </a:r>
            <a:endParaRPr lang="de-DE" dirty="0"/>
          </a:p>
        </p:txBody>
      </p:sp>
      <p:sp>
        <p:nvSpPr>
          <p:cNvPr id="23" name="Textplatzhalter 22"/>
          <p:cNvSpPr>
            <a:spLocks noGrp="1"/>
          </p:cNvSpPr>
          <p:nvPr>
            <p:ph type="body" sz="quarter" idx="15"/>
          </p:nvPr>
        </p:nvSpPr>
        <p:spPr/>
        <p:txBody>
          <a:bodyPr/>
          <a:lstStyle/>
          <a:p>
            <a:r>
              <a:rPr lang="de-DE" dirty="0"/>
              <a:t>Hohe Bleichen 19 </a:t>
            </a:r>
          </a:p>
          <a:p>
            <a:r>
              <a:rPr lang="de-DE" dirty="0"/>
              <a:t>20354 Hamburg</a:t>
            </a:r>
          </a:p>
          <a:p>
            <a:r>
              <a:rPr lang="de-DE" dirty="0"/>
              <a:t>T	+49 40 460017-154</a:t>
            </a:r>
          </a:p>
          <a:p>
            <a:r>
              <a:rPr lang="de-DE" dirty="0"/>
              <a:t>M	+49 172 6133404</a:t>
            </a:r>
          </a:p>
          <a:p>
            <a:r>
              <a:rPr lang="de-DE" dirty="0"/>
              <a:t>E	hendrik.marchal@gleisslutz.com</a:t>
            </a:r>
          </a:p>
        </p:txBody>
      </p:sp>
      <p:sp>
        <p:nvSpPr>
          <p:cNvPr id="6" name="Textplatzhalter 5"/>
          <p:cNvSpPr>
            <a:spLocks noGrp="1"/>
          </p:cNvSpPr>
          <p:nvPr>
            <p:ph type="body" sz="quarter" idx="13"/>
          </p:nvPr>
        </p:nvSpPr>
        <p:spPr>
          <a:xfrm>
            <a:off x="3044825" y="1379319"/>
            <a:ext cx="6189175" cy="537513"/>
          </a:xfrm>
        </p:spPr>
        <p:txBody>
          <a:bodyPr/>
          <a:lstStyle/>
          <a:p>
            <a:r>
              <a:rPr lang="de-DE" dirty="0"/>
              <a:t>Hendrik Marchal berät Mandanten im deutschen und internationalen Steuerrecht, insbesondere im Umsatzsteuerrecht. Er berät schwerpunktmäßig zu Immobilien- und M&amp;A-Transaktionen sowie bei Restrukturierungen. </a:t>
            </a:r>
            <a:endParaRPr lang="en-GB" dirty="0"/>
          </a:p>
        </p:txBody>
      </p:sp>
      <p:sp>
        <p:nvSpPr>
          <p:cNvPr id="7" name="Textplatzhalter 6"/>
          <p:cNvSpPr>
            <a:spLocks noGrp="1"/>
          </p:cNvSpPr>
          <p:nvPr>
            <p:ph type="body" sz="quarter" idx="18"/>
          </p:nvPr>
        </p:nvSpPr>
        <p:spPr>
          <a:xfrm>
            <a:off x="3048488" y="2060848"/>
            <a:ext cx="6189175" cy="196700"/>
          </a:xfrm>
        </p:spPr>
        <p:txBody>
          <a:bodyPr/>
          <a:lstStyle/>
          <a:p>
            <a:r>
              <a:rPr lang="de-DE" dirty="0" smtClean="0"/>
              <a:t>Ausgewählte Referenzmandate </a:t>
            </a:r>
            <a:endParaRPr lang="de-DE" dirty="0"/>
          </a:p>
        </p:txBody>
      </p:sp>
      <p:sp>
        <p:nvSpPr>
          <p:cNvPr id="8" name="Textplatzhalter 7"/>
          <p:cNvSpPr>
            <a:spLocks noGrp="1"/>
          </p:cNvSpPr>
          <p:nvPr>
            <p:ph type="body" sz="quarter" idx="19"/>
          </p:nvPr>
        </p:nvSpPr>
        <p:spPr>
          <a:xfrm>
            <a:off x="3048488" y="2349044"/>
            <a:ext cx="6189175" cy="3564048"/>
          </a:xfrm>
        </p:spPr>
        <p:txBody>
          <a:bodyPr/>
          <a:lstStyle/>
          <a:p>
            <a:pPr lvl="0" fontAlgn="base"/>
            <a:r>
              <a:rPr lang="de-DE" b="1" dirty="0" smtClean="0"/>
              <a:t>MPC Capital </a:t>
            </a:r>
            <a:r>
              <a:rPr lang="de-DE" dirty="0"/>
              <a:t>bei der Integration </a:t>
            </a:r>
            <a:r>
              <a:rPr lang="de-DE" dirty="0" smtClean="0"/>
              <a:t>von Reedereigeschäft der Ahrenkiel und der Contchart </a:t>
            </a:r>
            <a:endParaRPr lang="de-DE" dirty="0"/>
          </a:p>
          <a:p>
            <a:pPr lvl="0" fontAlgn="base"/>
            <a:r>
              <a:rPr lang="de-DE" b="1" dirty="0" smtClean="0"/>
              <a:t>Edinburgh </a:t>
            </a:r>
            <a:r>
              <a:rPr lang="de-DE" b="1" dirty="0"/>
              <a:t>House</a:t>
            </a:r>
            <a:r>
              <a:rPr lang="de-DE" dirty="0"/>
              <a:t> bei der Umstrukturierung des deutschen Immobilienportfolios</a:t>
            </a:r>
          </a:p>
          <a:p>
            <a:pPr lvl="0" fontAlgn="base"/>
            <a:r>
              <a:rPr lang="de-DE" b="1" dirty="0" smtClean="0"/>
              <a:t>Die </a:t>
            </a:r>
            <a:r>
              <a:rPr lang="de-DE" b="1" dirty="0"/>
              <a:t>Allgemeinen Ortskrankenkassen (</a:t>
            </a:r>
            <a:r>
              <a:rPr lang="de-DE" b="1" dirty="0" smtClean="0"/>
              <a:t>AOK)</a:t>
            </a:r>
            <a:r>
              <a:rPr lang="de-DE" dirty="0" smtClean="0"/>
              <a:t> </a:t>
            </a:r>
            <a:r>
              <a:rPr lang="de-DE" dirty="0"/>
              <a:t>bei verschiedenen Ausschreibungen </a:t>
            </a:r>
            <a:r>
              <a:rPr lang="de-DE" dirty="0" smtClean="0"/>
              <a:t>für Arzneimittelra-batte</a:t>
            </a:r>
          </a:p>
          <a:p>
            <a:pPr fontAlgn="base"/>
            <a:r>
              <a:rPr lang="de-DE" b="1" dirty="0"/>
              <a:t>Ferrostaal</a:t>
            </a:r>
            <a:r>
              <a:rPr lang="de-DE" dirty="0"/>
              <a:t> bei der Einigung mit der Staatsanwaltschaft über Compliance-Verstöße</a:t>
            </a:r>
          </a:p>
          <a:p>
            <a:pPr lvl="0" fontAlgn="base"/>
            <a:endParaRPr lang="de-DE" dirty="0"/>
          </a:p>
          <a:p>
            <a:pPr lvl="0" fontAlgn="base"/>
            <a:endParaRPr lang="de-DE" dirty="0" smtClean="0"/>
          </a:p>
          <a:p>
            <a:pPr lvl="0" fontAlgn="base"/>
            <a:endParaRPr lang="de-DE" dirty="0"/>
          </a:p>
          <a:p>
            <a:pPr lvl="0" fontAlgn="base"/>
            <a:endParaRPr lang="de-DE" dirty="0" smtClean="0"/>
          </a:p>
          <a:p>
            <a:pPr lvl="0" fontAlgn="base"/>
            <a:endParaRPr lang="de-DE" dirty="0"/>
          </a:p>
          <a:p>
            <a:pPr marL="0" lvl="0" indent="0" fontAlgn="base">
              <a:buNone/>
            </a:pPr>
            <a:endParaRPr lang="de-DE" dirty="0"/>
          </a:p>
          <a:p>
            <a:pPr lvl="0" fontAlgn="base"/>
            <a:r>
              <a:rPr lang="de-DE" b="1" dirty="0"/>
              <a:t>Japanischen Pumpenhersteller Nikkiso </a:t>
            </a:r>
            <a:r>
              <a:rPr lang="de-DE" dirty="0"/>
              <a:t>beim Erwerb der Lewa </a:t>
            </a:r>
            <a:r>
              <a:rPr lang="de-DE" dirty="0" smtClean="0"/>
              <a:t>GmbH</a:t>
            </a:r>
          </a:p>
          <a:p>
            <a:pPr lvl="0" fontAlgn="base"/>
            <a:r>
              <a:rPr lang="de-DE" b="1" dirty="0" smtClean="0"/>
              <a:t>Sasol Germany</a:t>
            </a:r>
            <a:r>
              <a:rPr lang="de-DE" dirty="0" smtClean="0"/>
              <a:t> bei der Veräußerung des Olechemie-Geschäfts</a:t>
            </a:r>
          </a:p>
          <a:p>
            <a:pPr fontAlgn="base"/>
            <a:r>
              <a:rPr lang="de-DE" b="1" dirty="0"/>
              <a:t>Transfield Holdings </a:t>
            </a:r>
            <a:r>
              <a:rPr lang="de-DE" dirty="0"/>
              <a:t>bei Errichtung eines Joint Ventures mit ABB hinsichtlich Novatec </a:t>
            </a:r>
            <a:r>
              <a:rPr lang="de-DE" dirty="0" smtClean="0"/>
              <a:t>Solar</a:t>
            </a:r>
            <a:endParaRPr lang="de-DE" dirty="0"/>
          </a:p>
          <a:p>
            <a:pPr lvl="0" fontAlgn="base"/>
            <a:r>
              <a:rPr lang="de-DE" b="1" dirty="0"/>
              <a:t>Primark</a:t>
            </a:r>
            <a:r>
              <a:rPr lang="de-DE" dirty="0"/>
              <a:t> beim Erwerb von Immobilien in </a:t>
            </a:r>
            <a:r>
              <a:rPr lang="de-DE" dirty="0" smtClean="0"/>
              <a:t>Gelsen-kirchen</a:t>
            </a:r>
            <a:r>
              <a:rPr lang="de-DE" dirty="0"/>
              <a:t>, Hannover, Essen und Saarbrücken</a:t>
            </a:r>
          </a:p>
          <a:p>
            <a:pPr lvl="0" fontAlgn="base"/>
            <a:endParaRPr lang="de-DE" dirty="0"/>
          </a:p>
        </p:txBody>
      </p:sp>
      <p:sp>
        <p:nvSpPr>
          <p:cNvPr id="9" name="Textplatzhalter 8"/>
          <p:cNvSpPr>
            <a:spLocks noGrp="1"/>
          </p:cNvSpPr>
          <p:nvPr>
            <p:ph type="body" sz="quarter" idx="16"/>
          </p:nvPr>
        </p:nvSpPr>
        <p:spPr/>
        <p:txBody>
          <a:bodyPr/>
          <a:lstStyle/>
          <a:p>
            <a:r>
              <a:rPr lang="de-DE" dirty="0" smtClean="0"/>
              <a:t>Assoziierter Partner, Steuerrecht </a:t>
            </a:r>
            <a:endParaRPr lang="de-DE" dirty="0"/>
          </a:p>
        </p:txBody>
      </p:sp>
      <p:pic>
        <p:nvPicPr>
          <p:cNvPr id="12" name="Bildplatzhalt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4" b="94"/>
          <a:stretch>
            <a:fillRect/>
          </a:stretch>
        </p:blipFill>
        <p:spPr/>
      </p:pic>
    </p:spTree>
    <p:extLst>
      <p:ext uri="{BB962C8B-B14F-4D97-AF65-F5344CB8AC3E}">
        <p14:creationId xmlns:p14="http://schemas.microsoft.com/office/powerpoint/2010/main" val="489572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Vorname Name, Datum</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3BD3E06-E50D-405F-8704-7CFD8E6A7183}" type="slidenum">
              <a:rPr lang="de-DE" smtClean="0"/>
              <a:t>61</a:t>
            </a:fld>
            <a:endParaRPr lang="de-DE" dirty="0"/>
          </a:p>
        </p:txBody>
      </p:sp>
    </p:spTree>
    <p:extLst>
      <p:ext uri="{BB962C8B-B14F-4D97-AF65-F5344CB8AC3E}">
        <p14:creationId xmlns:p14="http://schemas.microsoft.com/office/powerpoint/2010/main" val="279329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Line 76"/>
          <p:cNvSpPr>
            <a:spLocks noChangeShapeType="1"/>
          </p:cNvSpPr>
          <p:nvPr/>
        </p:nvSpPr>
        <p:spPr bwMode="gray">
          <a:xfrm flipV="1">
            <a:off x="6393160" y="2390916"/>
            <a:ext cx="0" cy="165015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338" y="1126386"/>
            <a:ext cx="8569138" cy="5038918"/>
          </a:xfrm>
        </p:spPr>
        <p:txBody>
          <a:bodyPr/>
          <a:lstStyle/>
          <a:p>
            <a:pPr marL="0" lvl="3" indent="0">
              <a:buNone/>
            </a:pPr>
            <a:r>
              <a:rPr lang="de-DE" b="1" dirty="0"/>
              <a:t>Umsatzbesteuerung nach vereinnahmten Entgelten </a:t>
            </a:r>
            <a:r>
              <a:rPr lang="de-DE" b="1" dirty="0" smtClean="0"/>
              <a:t>(Ist-Besteuerung, </a:t>
            </a:r>
            <a:r>
              <a:rPr lang="de-DE" b="1" dirty="0"/>
              <a:t>§ 20 UStG)</a:t>
            </a:r>
          </a:p>
          <a:p>
            <a:pPr lvl="3" indent="-288000"/>
            <a:r>
              <a:rPr lang="de-DE" dirty="0" smtClean="0">
                <a:solidFill>
                  <a:srgbClr val="002878"/>
                </a:solidFill>
              </a:rPr>
              <a:t>Ist-Besteuerung </a:t>
            </a:r>
            <a:r>
              <a:rPr lang="de-DE" dirty="0">
                <a:solidFill>
                  <a:srgbClr val="002878"/>
                </a:solidFill>
              </a:rPr>
              <a:t>zulässig </a:t>
            </a:r>
            <a:r>
              <a:rPr lang="de-DE" dirty="0" smtClean="0">
                <a:solidFill>
                  <a:srgbClr val="002878"/>
                </a:solidFill>
              </a:rPr>
              <a:t>(i) </a:t>
            </a:r>
            <a:r>
              <a:rPr lang="de-DE" dirty="0">
                <a:solidFill>
                  <a:srgbClr val="002878"/>
                </a:solidFill>
              </a:rPr>
              <a:t>für Unternehmen mit einem Gesamtumsatz von nicht mehr als EUR 500.000 im </a:t>
            </a:r>
            <a:r>
              <a:rPr lang="de-DE" dirty="0" smtClean="0">
                <a:solidFill>
                  <a:srgbClr val="002878"/>
                </a:solidFill>
              </a:rPr>
              <a:t>Jahr, (ii) bei Befreiung von Buchführungspflicht </a:t>
            </a:r>
            <a:r>
              <a:rPr lang="de-DE" dirty="0">
                <a:solidFill>
                  <a:srgbClr val="002878"/>
                </a:solidFill>
              </a:rPr>
              <a:t>sowie </a:t>
            </a:r>
            <a:r>
              <a:rPr lang="de-DE" dirty="0" smtClean="0">
                <a:solidFill>
                  <a:srgbClr val="002878"/>
                </a:solidFill>
              </a:rPr>
              <a:t>(iii) für </a:t>
            </a:r>
            <a:r>
              <a:rPr lang="de-DE" dirty="0">
                <a:solidFill>
                  <a:srgbClr val="002878"/>
                </a:solidFill>
              </a:rPr>
              <a:t>Freiberufler</a:t>
            </a:r>
          </a:p>
          <a:p>
            <a:pPr lvl="3"/>
            <a:endParaRPr lang="de-DE" b="1" dirty="0"/>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solidFill>
                <a:srgbClr val="002878"/>
              </a:solidFill>
            </a:endParaRPr>
          </a:p>
        </p:txBody>
      </p:sp>
      <p:sp>
        <p:nvSpPr>
          <p:cNvPr id="6" name="Foliennummernplatzhalter 5"/>
          <p:cNvSpPr>
            <a:spLocks noGrp="1"/>
          </p:cNvSpPr>
          <p:nvPr>
            <p:ph type="sldNum" sz="quarter" idx="12"/>
          </p:nvPr>
        </p:nvSpPr>
        <p:spPr/>
        <p:txBody>
          <a:bodyPr/>
          <a:lstStyle/>
          <a:p>
            <a:fld id="{2B7C62E5-B0B0-44DD-B7FE-EEECB729582C}" type="slidenum">
              <a:rPr lang="en-GB" smtClean="0"/>
              <a:pPr/>
              <a:t>7</a:t>
            </a:fld>
            <a:endParaRPr lang="en-GB" dirty="0"/>
          </a:p>
        </p:txBody>
      </p:sp>
      <p:sp>
        <p:nvSpPr>
          <p:cNvPr id="39" name="Line 75"/>
          <p:cNvSpPr>
            <a:spLocks noChangeShapeType="1"/>
          </p:cNvSpPr>
          <p:nvPr/>
        </p:nvSpPr>
        <p:spPr bwMode="gray">
          <a:xfrm flipV="1">
            <a:off x="3512840" y="2390917"/>
            <a:ext cx="0" cy="1595564"/>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1" name="Line 77"/>
          <p:cNvSpPr>
            <a:spLocks noChangeShapeType="1"/>
          </p:cNvSpPr>
          <p:nvPr/>
        </p:nvSpPr>
        <p:spPr bwMode="gray">
          <a:xfrm flipV="1">
            <a:off x="9237476" y="2390917"/>
            <a:ext cx="0" cy="152181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4" name="Line 85"/>
          <p:cNvSpPr>
            <a:spLocks noChangeShapeType="1"/>
          </p:cNvSpPr>
          <p:nvPr/>
        </p:nvSpPr>
        <p:spPr bwMode="gray">
          <a:xfrm flipV="1">
            <a:off x="9237476" y="3891595"/>
            <a:ext cx="0" cy="24177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52" name="Line 89"/>
          <p:cNvSpPr>
            <a:spLocks noChangeShapeType="1"/>
          </p:cNvSpPr>
          <p:nvPr/>
        </p:nvSpPr>
        <p:spPr bwMode="gray">
          <a:xfrm flipV="1">
            <a:off x="6393160" y="4403127"/>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45" name="Abgerundetes Rechteck 44"/>
          <p:cNvSpPr/>
          <p:nvPr/>
        </p:nvSpPr>
        <p:spPr>
          <a:xfrm>
            <a:off x="108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April 2015</a:t>
            </a:r>
          </a:p>
        </p:txBody>
      </p:sp>
      <p:sp>
        <p:nvSpPr>
          <p:cNvPr id="51" name="Abgerundetes Rechteck 50"/>
          <p:cNvSpPr/>
          <p:nvPr/>
        </p:nvSpPr>
        <p:spPr>
          <a:xfrm>
            <a:off x="396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Mai 2015</a:t>
            </a:r>
          </a:p>
        </p:txBody>
      </p:sp>
      <p:sp>
        <p:nvSpPr>
          <p:cNvPr id="53" name="Abgerundetes Rechteck 52"/>
          <p:cNvSpPr/>
          <p:nvPr/>
        </p:nvSpPr>
        <p:spPr>
          <a:xfrm>
            <a:off x="6840000" y="2520000"/>
            <a:ext cx="1944000" cy="540000"/>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Juni 2015</a:t>
            </a:r>
          </a:p>
        </p:txBody>
      </p:sp>
      <p:sp>
        <p:nvSpPr>
          <p:cNvPr id="56" name="Line 89"/>
          <p:cNvSpPr>
            <a:spLocks noChangeShapeType="1"/>
          </p:cNvSpPr>
          <p:nvPr/>
        </p:nvSpPr>
        <p:spPr bwMode="gray">
          <a:xfrm flipV="1">
            <a:off x="3512840" y="4401108"/>
            <a:ext cx="0" cy="17640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40505"/>
                  </a:outerShdw>
                </a:effectLst>
              </a14:hiddenEffects>
            </a:ext>
          </a:extLst>
        </p:spPr>
        <p:txBody>
          <a:bodyPr/>
          <a:lstStyle/>
          <a:p>
            <a:endParaRPr lang="de-DE" dirty="0">
              <a:solidFill>
                <a:srgbClr val="002878"/>
              </a:solidFill>
            </a:endParaRPr>
          </a:p>
        </p:txBody>
      </p:sp>
      <p:sp>
        <p:nvSpPr>
          <p:cNvPr id="61" name="Abgerundetes Rechteck 60"/>
          <p:cNvSpPr/>
          <p:nvPr/>
        </p:nvSpPr>
        <p:spPr>
          <a:xfrm>
            <a:off x="6429164" y="3151822"/>
            <a:ext cx="1609941" cy="421194"/>
          </a:xfrm>
          <a:prstGeom prst="roundRect">
            <a:avLst/>
          </a:prstGeom>
          <a:gradFill>
            <a:gsLst>
              <a:gs pos="0">
                <a:schemeClr val="bg1">
                  <a:lumMod val="8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1300" b="1" dirty="0" smtClean="0">
                <a:solidFill>
                  <a:srgbClr val="002878"/>
                </a:solidFill>
              </a:rPr>
              <a:t>Abgabe </a:t>
            </a:r>
            <a:r>
              <a:rPr lang="de-DE" sz="1300" b="1" dirty="0" err="1" smtClean="0">
                <a:solidFill>
                  <a:srgbClr val="002878"/>
                </a:solidFill>
              </a:rPr>
              <a:t>UStVA</a:t>
            </a:r>
            <a:r>
              <a:rPr lang="de-DE" sz="1300" b="1" dirty="0" smtClean="0">
                <a:solidFill>
                  <a:srgbClr val="002878"/>
                </a:solidFill>
              </a:rPr>
              <a:t> am 10.6.</a:t>
            </a:r>
          </a:p>
        </p:txBody>
      </p:sp>
      <p:cxnSp>
        <p:nvCxnSpPr>
          <p:cNvPr id="62" name="Gerade Verbindung mit Pfeil 61"/>
          <p:cNvCxnSpPr/>
          <p:nvPr/>
        </p:nvCxnSpPr>
        <p:spPr>
          <a:xfrm flipV="1">
            <a:off x="4953000" y="4406762"/>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flipV="1">
            <a:off x="6393160" y="4401108"/>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 Box 88"/>
          <p:cNvSpPr txBox="1">
            <a:spLocks noChangeArrowheads="1"/>
          </p:cNvSpPr>
          <p:nvPr/>
        </p:nvSpPr>
        <p:spPr bwMode="gray">
          <a:xfrm>
            <a:off x="1080000" y="4869220"/>
            <a:ext cx="1944000" cy="54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Erbringung </a:t>
            </a:r>
            <a:r>
              <a:rPr lang="de-DE" dirty="0">
                <a:solidFill>
                  <a:srgbClr val="002878"/>
                </a:solidFill>
              </a:rPr>
              <a:t>Leistung</a:t>
            </a:r>
          </a:p>
        </p:txBody>
      </p:sp>
      <p:sp>
        <p:nvSpPr>
          <p:cNvPr id="65" name="Text Box 88"/>
          <p:cNvSpPr txBox="1">
            <a:spLocks noChangeArrowheads="1"/>
          </p:cNvSpPr>
          <p:nvPr/>
        </p:nvSpPr>
        <p:spPr bwMode="gray">
          <a:xfrm>
            <a:off x="5952064" y="4869159"/>
            <a:ext cx="1064121" cy="1301601"/>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a:solidFill>
                  <a:srgbClr val="002878"/>
                </a:solidFill>
              </a:rPr>
              <a:t>Entstehung Umsatz-steuer mit Ablauf vom 31.5.</a:t>
            </a:r>
          </a:p>
        </p:txBody>
      </p:sp>
      <p:sp>
        <p:nvSpPr>
          <p:cNvPr id="55" name="Text Box 88"/>
          <p:cNvSpPr txBox="1">
            <a:spLocks noChangeArrowheads="1"/>
          </p:cNvSpPr>
          <p:nvPr/>
        </p:nvSpPr>
        <p:spPr bwMode="gray">
          <a:xfrm>
            <a:off x="3981108" y="4869160"/>
            <a:ext cx="1944000" cy="54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dirty="0" smtClean="0">
                <a:solidFill>
                  <a:srgbClr val="002878"/>
                </a:solidFill>
              </a:rPr>
              <a:t>Bezahlung durch Leistungsempfänger</a:t>
            </a:r>
            <a:endParaRPr lang="de-DE" dirty="0">
              <a:solidFill>
                <a:srgbClr val="002878"/>
              </a:solidFill>
            </a:endParaRPr>
          </a:p>
        </p:txBody>
      </p:sp>
      <p:cxnSp>
        <p:nvCxnSpPr>
          <p:cNvPr id="57" name="Gerade Verbindung mit Pfeil 56"/>
          <p:cNvCxnSpPr/>
          <p:nvPr/>
        </p:nvCxnSpPr>
        <p:spPr>
          <a:xfrm>
            <a:off x="7118817" y="3573016"/>
            <a:ext cx="1" cy="396044"/>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2036676" y="4406822"/>
            <a:ext cx="0" cy="46239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9" name="Gruppieren 58"/>
          <p:cNvGrpSpPr/>
          <p:nvPr/>
        </p:nvGrpSpPr>
        <p:grpSpPr>
          <a:xfrm>
            <a:off x="710788" y="3986481"/>
            <a:ext cx="8553669" cy="369995"/>
            <a:chOff x="1167029" y="3599065"/>
            <a:chExt cx="8054978" cy="462753"/>
          </a:xfrm>
          <a:solidFill>
            <a:schemeClr val="tx1"/>
          </a:solidFill>
          <a:effectLst/>
        </p:grpSpPr>
        <p:sp>
          <p:nvSpPr>
            <p:cNvPr id="60" name="AutoShape 35"/>
            <p:cNvSpPr>
              <a:spLocks noChangeArrowheads="1"/>
            </p:cNvSpPr>
            <p:nvPr/>
          </p:nvSpPr>
          <p:spPr bwMode="gray">
            <a:xfrm flipV="1">
              <a:off x="1167029" y="3599065"/>
              <a:ext cx="365591"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6" name="AutoShape 36"/>
            <p:cNvSpPr>
              <a:spLocks noChangeArrowheads="1"/>
            </p:cNvSpPr>
            <p:nvPr/>
          </p:nvSpPr>
          <p:spPr bwMode="gray">
            <a:xfrm flipV="1">
              <a:off x="145670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7" name="AutoShape 38"/>
            <p:cNvSpPr>
              <a:spLocks noChangeArrowheads="1"/>
            </p:cNvSpPr>
            <p:nvPr/>
          </p:nvSpPr>
          <p:spPr bwMode="gray">
            <a:xfrm flipV="1">
              <a:off x="1743093"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8" name="AutoShape 40"/>
            <p:cNvSpPr>
              <a:spLocks noChangeArrowheads="1"/>
            </p:cNvSpPr>
            <p:nvPr/>
          </p:nvSpPr>
          <p:spPr bwMode="gray">
            <a:xfrm flipV="1">
              <a:off x="2022173"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69" name="AutoShape 41"/>
            <p:cNvSpPr>
              <a:spLocks noChangeArrowheads="1"/>
            </p:cNvSpPr>
            <p:nvPr/>
          </p:nvSpPr>
          <p:spPr bwMode="gray">
            <a:xfrm flipV="1">
              <a:off x="2297189"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0" name="AutoShape 42"/>
            <p:cNvSpPr>
              <a:spLocks noChangeArrowheads="1"/>
            </p:cNvSpPr>
            <p:nvPr/>
          </p:nvSpPr>
          <p:spPr bwMode="gray">
            <a:xfrm flipV="1">
              <a:off x="2570559"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1" name="AutoShape 43"/>
            <p:cNvSpPr>
              <a:spLocks noChangeArrowheads="1"/>
            </p:cNvSpPr>
            <p:nvPr/>
          </p:nvSpPr>
          <p:spPr bwMode="gray">
            <a:xfrm flipV="1">
              <a:off x="2845576"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2" name="AutoShape 44"/>
            <p:cNvSpPr>
              <a:spLocks noChangeArrowheads="1"/>
            </p:cNvSpPr>
            <p:nvPr/>
          </p:nvSpPr>
          <p:spPr bwMode="gray">
            <a:xfrm flipV="1">
              <a:off x="3117298"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3" name="AutoShape 45"/>
            <p:cNvSpPr>
              <a:spLocks noChangeArrowheads="1"/>
            </p:cNvSpPr>
            <p:nvPr/>
          </p:nvSpPr>
          <p:spPr bwMode="gray">
            <a:xfrm flipV="1">
              <a:off x="3392315"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4" name="AutoShape 46"/>
            <p:cNvSpPr>
              <a:spLocks noChangeArrowheads="1"/>
            </p:cNvSpPr>
            <p:nvPr/>
          </p:nvSpPr>
          <p:spPr bwMode="gray">
            <a:xfrm flipV="1">
              <a:off x="3665685"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5" name="AutoShape 47"/>
            <p:cNvSpPr>
              <a:spLocks noChangeArrowheads="1"/>
            </p:cNvSpPr>
            <p:nvPr/>
          </p:nvSpPr>
          <p:spPr bwMode="gray">
            <a:xfrm flipV="1">
              <a:off x="3940701" y="3599065"/>
              <a:ext cx="36065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6" name="AutoShape 48"/>
            <p:cNvSpPr>
              <a:spLocks noChangeArrowheads="1"/>
            </p:cNvSpPr>
            <p:nvPr/>
          </p:nvSpPr>
          <p:spPr bwMode="gray">
            <a:xfrm flipV="1">
              <a:off x="4209131"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7" name="AutoShape 49"/>
            <p:cNvSpPr>
              <a:spLocks noChangeArrowheads="1"/>
            </p:cNvSpPr>
            <p:nvPr/>
          </p:nvSpPr>
          <p:spPr bwMode="gray">
            <a:xfrm flipV="1">
              <a:off x="4484147"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8" name="AutoShape 50"/>
            <p:cNvSpPr>
              <a:spLocks noChangeArrowheads="1"/>
            </p:cNvSpPr>
            <p:nvPr/>
          </p:nvSpPr>
          <p:spPr bwMode="gray">
            <a:xfrm flipV="1">
              <a:off x="4757517" y="3599065"/>
              <a:ext cx="365591"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79" name="AutoShape 51"/>
            <p:cNvSpPr>
              <a:spLocks noChangeArrowheads="1"/>
            </p:cNvSpPr>
            <p:nvPr/>
          </p:nvSpPr>
          <p:spPr bwMode="gray">
            <a:xfrm flipV="1">
              <a:off x="5032534"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0" name="AutoShape 52"/>
            <p:cNvSpPr>
              <a:spLocks noChangeArrowheads="1"/>
            </p:cNvSpPr>
            <p:nvPr/>
          </p:nvSpPr>
          <p:spPr bwMode="gray">
            <a:xfrm flipV="1">
              <a:off x="5304256"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1" name="AutoShape 53"/>
            <p:cNvSpPr>
              <a:spLocks noChangeArrowheads="1"/>
            </p:cNvSpPr>
            <p:nvPr/>
          </p:nvSpPr>
          <p:spPr bwMode="gray">
            <a:xfrm flipV="1">
              <a:off x="557597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2" name="AutoShape 54"/>
            <p:cNvSpPr>
              <a:spLocks noChangeArrowheads="1"/>
            </p:cNvSpPr>
            <p:nvPr/>
          </p:nvSpPr>
          <p:spPr bwMode="gray">
            <a:xfrm flipV="1">
              <a:off x="5850995" y="3599065"/>
              <a:ext cx="362297"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3" name="AutoShape 55"/>
            <p:cNvSpPr>
              <a:spLocks noChangeArrowheads="1"/>
            </p:cNvSpPr>
            <p:nvPr/>
          </p:nvSpPr>
          <p:spPr bwMode="gray">
            <a:xfrm flipV="1">
              <a:off x="6122719"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4" name="AutoShape 56"/>
            <p:cNvSpPr>
              <a:spLocks noChangeArrowheads="1"/>
            </p:cNvSpPr>
            <p:nvPr/>
          </p:nvSpPr>
          <p:spPr bwMode="gray">
            <a:xfrm flipV="1">
              <a:off x="6394441"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5" name="AutoShape 57"/>
            <p:cNvSpPr>
              <a:spLocks noChangeArrowheads="1"/>
            </p:cNvSpPr>
            <p:nvPr/>
          </p:nvSpPr>
          <p:spPr bwMode="gray">
            <a:xfrm flipV="1">
              <a:off x="666945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6" name="AutoShape 58"/>
            <p:cNvSpPr>
              <a:spLocks noChangeArrowheads="1"/>
            </p:cNvSpPr>
            <p:nvPr/>
          </p:nvSpPr>
          <p:spPr bwMode="gray">
            <a:xfrm flipV="1">
              <a:off x="694282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7" name="AutoShape 59"/>
            <p:cNvSpPr>
              <a:spLocks noChangeArrowheads="1"/>
            </p:cNvSpPr>
            <p:nvPr/>
          </p:nvSpPr>
          <p:spPr bwMode="gray">
            <a:xfrm flipV="1">
              <a:off x="721784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8" name="AutoShape 60"/>
            <p:cNvSpPr>
              <a:spLocks noChangeArrowheads="1"/>
            </p:cNvSpPr>
            <p:nvPr/>
          </p:nvSpPr>
          <p:spPr bwMode="gray">
            <a:xfrm flipV="1">
              <a:off x="7489568"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89" name="AutoShape 61"/>
            <p:cNvSpPr>
              <a:spLocks noChangeArrowheads="1"/>
            </p:cNvSpPr>
            <p:nvPr/>
          </p:nvSpPr>
          <p:spPr bwMode="gray">
            <a:xfrm flipV="1">
              <a:off x="7764584"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0" name="AutoShape 62"/>
            <p:cNvSpPr>
              <a:spLocks noChangeArrowheads="1"/>
            </p:cNvSpPr>
            <p:nvPr/>
          </p:nvSpPr>
          <p:spPr bwMode="gray">
            <a:xfrm flipV="1">
              <a:off x="803795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1" name="AutoShape 63"/>
            <p:cNvSpPr>
              <a:spLocks noChangeArrowheads="1"/>
            </p:cNvSpPr>
            <p:nvPr/>
          </p:nvSpPr>
          <p:spPr bwMode="gray">
            <a:xfrm flipV="1">
              <a:off x="8312970" y="3599065"/>
              <a:ext cx="363944"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2" name="AutoShape 64"/>
            <p:cNvSpPr>
              <a:spLocks noChangeArrowheads="1"/>
            </p:cNvSpPr>
            <p:nvPr/>
          </p:nvSpPr>
          <p:spPr bwMode="gray">
            <a:xfrm flipV="1">
              <a:off x="8584693" y="3599065"/>
              <a:ext cx="363945" cy="462753"/>
            </a:xfrm>
            <a:prstGeom prst="chevron">
              <a:avLst>
                <a:gd name="adj" fmla="val 39616"/>
              </a:avLst>
            </a:prstGeom>
            <a:grpFill/>
            <a:ln w="9525" algn="ctr">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sp>
          <p:nvSpPr>
            <p:cNvPr id="93" name="AutoShape 65"/>
            <p:cNvSpPr>
              <a:spLocks noChangeArrowheads="1"/>
            </p:cNvSpPr>
            <p:nvPr/>
          </p:nvSpPr>
          <p:spPr bwMode="gray">
            <a:xfrm flipV="1">
              <a:off x="8858062" y="3599065"/>
              <a:ext cx="363945" cy="462753"/>
            </a:xfrm>
            <a:prstGeom prst="chevron">
              <a:avLst>
                <a:gd name="adj" fmla="val 39616"/>
              </a:avLst>
            </a:prstGeom>
            <a:grpFill/>
            <a:ln w="9525">
              <a:solidFill>
                <a:schemeClr val="tx1"/>
              </a:solidFill>
              <a:miter lim="800000"/>
              <a:headEnd/>
              <a:tailEnd/>
            </a:ln>
            <a:effectLst>
              <a:reflection blurRad="6350" stA="50000" endA="300" endPos="38500" dist="50800" dir="5400000" sy="-100000" algn="bl" rotWithShape="0"/>
            </a:effectLst>
          </p:spPr>
          <p:txBody>
            <a:bodyPr wrap="none" anchor="ctr"/>
            <a:lstStyle/>
            <a:p>
              <a:endParaRPr lang="de-DE" dirty="0">
                <a:solidFill>
                  <a:srgbClr val="002878"/>
                </a:solidFill>
              </a:endParaRPr>
            </a:p>
          </p:txBody>
        </p:sp>
      </p:grpSp>
    </p:spTree>
    <p:extLst>
      <p:ext uri="{BB962C8B-B14F-4D97-AF65-F5344CB8AC3E}">
        <p14:creationId xmlns:p14="http://schemas.microsoft.com/office/powerpoint/2010/main" val="2289492379"/>
      </p:ext>
    </p:extLst>
  </p:cSld>
  <p:clrMapOvr>
    <a:masterClrMapping/>
  </p:clrMapOvr>
  <mc:AlternateContent xmlns:mc="http://schemas.openxmlformats.org/markup-compatibility/2006" xmlns:p14="http://schemas.microsoft.com/office/powerpoint/2010/main">
    <mc:Choice Requires="p14">
      <p:transition spd="slow" p14:dur="2000" advTm="79"/>
    </mc:Choice>
    <mc:Fallback xmlns="">
      <p:transition spd="slow" advTm="7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14"/>
          <p:cNvCxnSpPr>
            <a:stCxn id="11" idx="2"/>
          </p:cNvCxnSpPr>
          <p:nvPr/>
        </p:nvCxnSpPr>
        <p:spPr>
          <a:xfrm>
            <a:off x="4953000" y="2744804"/>
            <a:ext cx="0" cy="10441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8524" y="1124744"/>
            <a:ext cx="8568000" cy="4932462"/>
          </a:xfrm>
        </p:spPr>
        <p:txBody>
          <a:bodyPr/>
          <a:lstStyle/>
          <a:p>
            <a:pPr marL="0" lvl="3" indent="0">
              <a:buNone/>
            </a:pPr>
            <a:r>
              <a:rPr lang="de-DE" b="1" dirty="0" smtClean="0"/>
              <a:t>Das Unternehmen in der Insolvenz</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8</a:t>
            </a:fld>
            <a:endParaRPr lang="en-GB" dirty="0"/>
          </a:p>
        </p:txBody>
      </p:sp>
      <p:sp>
        <p:nvSpPr>
          <p:cNvPr id="10" name="Text Box 88"/>
          <p:cNvSpPr txBox="1">
            <a:spLocks noChangeArrowheads="1"/>
          </p:cNvSpPr>
          <p:nvPr/>
        </p:nvSpPr>
        <p:spPr bwMode="gray">
          <a:xfrm>
            <a:off x="7077236" y="3464884"/>
            <a:ext cx="2160000" cy="90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b="0" noProof="1" smtClean="0"/>
              <a:t>Freigegebenes Vermögen</a:t>
            </a:r>
            <a:endParaRPr lang="de-DE" b="0" noProof="1"/>
          </a:p>
        </p:txBody>
      </p:sp>
      <p:sp>
        <p:nvSpPr>
          <p:cNvPr id="11" name="Text Box 88"/>
          <p:cNvSpPr txBox="1">
            <a:spLocks noChangeArrowheads="1"/>
          </p:cNvSpPr>
          <p:nvPr/>
        </p:nvSpPr>
        <p:spPr bwMode="gray">
          <a:xfrm>
            <a:off x="3873000" y="1664804"/>
            <a:ext cx="2160000" cy="108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oAutofit/>
          </a:bodyPr>
          <a:lstStyle>
            <a:defPPr>
              <a:defRPr lang="de-DE"/>
            </a:defPPr>
            <a:lvl1pPr eaLnBrk="0" hangingPunct="0">
              <a:lnSpc>
                <a:spcPct val="100000"/>
              </a:lnSpc>
              <a:spcBef>
                <a:spcPts val="600"/>
              </a:spcBef>
              <a:defRPr sz="1300" b="1">
                <a:cs typeface="Arial" charset="0"/>
              </a:defRPr>
            </a:lvl1pPr>
          </a:lstStyle>
          <a:p>
            <a:pPr algn="ctr"/>
            <a:r>
              <a:rPr lang="de-DE" noProof="1" smtClean="0"/>
              <a:t>Unternehmenseinheit mit verschiedenen Unternehmensteilen</a:t>
            </a:r>
          </a:p>
        </p:txBody>
      </p:sp>
      <p:sp>
        <p:nvSpPr>
          <p:cNvPr id="12" name="Text Box 88"/>
          <p:cNvSpPr txBox="1">
            <a:spLocks noChangeArrowheads="1"/>
          </p:cNvSpPr>
          <p:nvPr/>
        </p:nvSpPr>
        <p:spPr bwMode="gray">
          <a:xfrm>
            <a:off x="3880123" y="3464884"/>
            <a:ext cx="2160000" cy="90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b="0" noProof="1" smtClean="0"/>
              <a:t>Insolvenzmasse</a:t>
            </a:r>
            <a:endParaRPr lang="de-DE" b="0" noProof="1"/>
          </a:p>
        </p:txBody>
      </p:sp>
      <p:sp>
        <p:nvSpPr>
          <p:cNvPr id="13" name="Text Box 88"/>
          <p:cNvSpPr txBox="1">
            <a:spLocks noChangeArrowheads="1"/>
          </p:cNvSpPr>
          <p:nvPr/>
        </p:nvSpPr>
        <p:spPr bwMode="gray">
          <a:xfrm>
            <a:off x="668524" y="3464884"/>
            <a:ext cx="2160000" cy="900000"/>
          </a:xfrm>
          <a:prstGeom prst="rect">
            <a:avLst/>
          </a:prstGeom>
          <a:gradFill flip="none" rotWithShape="1">
            <a:gsLst>
              <a:gs pos="0">
                <a:schemeClr val="bg1">
                  <a:lumMod val="85000"/>
                </a:schemeClr>
              </a:gs>
              <a:gs pos="100000">
                <a:schemeClr val="bg1"/>
              </a:gs>
            </a:gsLst>
            <a:lin ang="16200000" scaled="1"/>
            <a:tileRect/>
          </a:gradFill>
          <a:ln>
            <a:noFill/>
          </a:ln>
          <a:effectLst/>
        </p:spPr>
        <p:txBody>
          <a:bodyPr lIns="72000" tIns="72000" rIns="72000" bIns="72000" anchor="ctr" anchorCtr="0">
            <a:noAutofit/>
          </a:bodyPr>
          <a:lstStyle>
            <a:defPPr>
              <a:defRPr lang="de-DE"/>
            </a:defPPr>
            <a:lvl1pPr eaLnBrk="0" hangingPunct="0">
              <a:lnSpc>
                <a:spcPct val="100000"/>
              </a:lnSpc>
              <a:spcBef>
                <a:spcPts val="600"/>
              </a:spcBef>
              <a:defRPr sz="1300" b="1">
                <a:cs typeface="Arial" charset="0"/>
              </a:defRPr>
            </a:lvl1pPr>
          </a:lstStyle>
          <a:p>
            <a:pPr algn="ctr"/>
            <a:r>
              <a:rPr lang="de-DE" b="0" noProof="1" smtClean="0"/>
              <a:t>Vorinsolvenzlicher Unternehmensteil</a:t>
            </a:r>
            <a:endParaRPr lang="de-DE" b="0" noProof="1"/>
          </a:p>
        </p:txBody>
      </p:sp>
      <p:cxnSp>
        <p:nvCxnSpPr>
          <p:cNvPr id="18" name="Gerade Verbindung 17"/>
          <p:cNvCxnSpPr>
            <a:stCxn id="13" idx="0"/>
          </p:cNvCxnSpPr>
          <p:nvPr/>
        </p:nvCxnSpPr>
        <p:spPr>
          <a:xfrm flipV="1">
            <a:off x="1748524" y="3104844"/>
            <a:ext cx="0" cy="3600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a:stCxn id="10" idx="0"/>
          </p:cNvCxnSpPr>
          <p:nvPr/>
        </p:nvCxnSpPr>
        <p:spPr>
          <a:xfrm flipV="1">
            <a:off x="8157236" y="3104844"/>
            <a:ext cx="0" cy="3600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1748524" y="3104844"/>
            <a:ext cx="64087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Inhaltsplatzhalter 2"/>
          <p:cNvSpPr txBox="1">
            <a:spLocks/>
          </p:cNvSpPr>
          <p:nvPr/>
        </p:nvSpPr>
        <p:spPr>
          <a:xfrm>
            <a:off x="669476" y="1484784"/>
            <a:ext cx="8568000" cy="4932462"/>
          </a:xfrm>
          <a:prstGeom prst="rect">
            <a:avLst/>
          </a:prstGeom>
        </p:spPr>
        <p:txBody>
          <a:bodyPr vert="horz" lIns="0" tIns="0" rIns="0" bIns="0" rtlCol="0">
            <a:noAutofit/>
          </a:bodyPr>
          <a:lstStyle>
            <a:lvl1pPr marL="288000" indent="-288000" algn="l" defTabSz="720000" rtl="0" eaLnBrk="1" latinLnBrk="0" hangingPunct="1">
              <a:lnSpc>
                <a:spcPct val="120000"/>
              </a:lnSpc>
              <a:spcBef>
                <a:spcPts val="1000"/>
              </a:spcBef>
              <a:buFont typeface="+mj-lt"/>
              <a:buAutoNum type="arabicPeriod"/>
              <a:defRPr sz="1600" b="1" kern="1200">
                <a:solidFill>
                  <a:schemeClr val="tx1"/>
                </a:solidFill>
                <a:latin typeface="+mn-lt"/>
                <a:ea typeface="+mn-ea"/>
                <a:cs typeface="+mn-cs"/>
              </a:defRPr>
            </a:lvl1pPr>
            <a:lvl2pPr marL="0" indent="0" algn="l" defTabSz="720000" rtl="0" eaLnBrk="1" latinLnBrk="0" hangingPunct="1">
              <a:lnSpc>
                <a:spcPct val="120000"/>
              </a:lnSpc>
              <a:spcBef>
                <a:spcPts val="1000"/>
              </a:spcBef>
              <a:buFont typeface="Arial" pitchFamily="34" charset="0"/>
              <a:buNone/>
              <a:defRPr sz="1600" b="1" kern="1200">
                <a:solidFill>
                  <a:schemeClr val="tx1"/>
                </a:solidFill>
                <a:latin typeface="+mn-lt"/>
                <a:ea typeface="+mn-ea"/>
                <a:cs typeface="+mn-cs"/>
              </a:defRPr>
            </a:lvl2pPr>
            <a:lvl3pPr marL="0" indent="0" algn="l" defTabSz="720000" rtl="0" eaLnBrk="1" latinLnBrk="0" hangingPunct="1">
              <a:lnSpc>
                <a:spcPct val="120000"/>
              </a:lnSpc>
              <a:spcBef>
                <a:spcPts val="1000"/>
              </a:spcBef>
              <a:buFont typeface="Arial" pitchFamily="34" charset="0"/>
              <a:buNone/>
              <a:defRPr sz="1600" kern="1200">
                <a:solidFill>
                  <a:schemeClr val="tx1"/>
                </a:solidFill>
                <a:latin typeface="+mn-lt"/>
                <a:ea typeface="+mn-ea"/>
                <a:cs typeface="+mn-cs"/>
              </a:defRPr>
            </a:lvl3pPr>
            <a:lvl4pPr marL="287338" indent="-287338"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4pPr>
            <a:lvl5pPr marL="504000" indent="-216000" algn="l" defTabSz="720000" rtl="0" eaLnBrk="1" latinLnBrk="0" hangingPunct="1">
              <a:lnSpc>
                <a:spcPct val="120000"/>
              </a:lnSpc>
              <a:spcBef>
                <a:spcPts val="1000"/>
              </a:spcBef>
              <a:buFont typeface="Wingdings" pitchFamily="2" charset="2"/>
              <a:buChar char=""/>
              <a:defRPr sz="1600" kern="1200">
                <a:solidFill>
                  <a:schemeClr val="tx1"/>
                </a:solidFill>
                <a:latin typeface="+mn-lt"/>
                <a:ea typeface="+mn-ea"/>
                <a:cs typeface="+mn-cs"/>
              </a:defRPr>
            </a:lvl5pPr>
            <a:lvl6pPr marL="720000" indent="-216000" algn="l" defTabSz="720000" rtl="0" eaLnBrk="1" latinLnBrk="0" hangingPunct="1">
              <a:lnSpc>
                <a:spcPct val="120000"/>
              </a:lnSpc>
              <a:spcBef>
                <a:spcPts val="1000"/>
              </a:spcBef>
              <a:buFont typeface="Symbol" pitchFamily="18" charset="2"/>
              <a:buChar char="-"/>
              <a:defRPr sz="1600" kern="1200">
                <a:solidFill>
                  <a:schemeClr val="tx1"/>
                </a:solidFill>
                <a:latin typeface="+mn-lt"/>
                <a:ea typeface="+mn-ea"/>
                <a:cs typeface="+mn-cs"/>
              </a:defRPr>
            </a:lvl6pPr>
            <a:lvl7pPr marL="936000" indent="-216000" algn="l" defTabSz="720000" rtl="0" eaLnBrk="1" latinLnBrk="0" hangingPunct="1">
              <a:lnSpc>
                <a:spcPct val="120000"/>
              </a:lnSpc>
              <a:spcBef>
                <a:spcPts val="1000"/>
              </a:spcBef>
              <a:buFont typeface="Symbol" pitchFamily="18" charset="2"/>
              <a:buChar char="-"/>
              <a:defRPr sz="1600" kern="1200" baseline="0">
                <a:solidFill>
                  <a:schemeClr val="tx1"/>
                </a:solidFill>
                <a:latin typeface="+mn-lt"/>
                <a:ea typeface="+mn-ea"/>
                <a:cs typeface="+mn-cs"/>
              </a:defRPr>
            </a:lvl7pPr>
            <a:lvl8pPr marL="0" indent="0" algn="l" defTabSz="720000" rtl="0" eaLnBrk="1" latinLnBrk="0" hangingPunct="1">
              <a:lnSpc>
                <a:spcPct val="120000"/>
              </a:lnSpc>
              <a:spcBef>
                <a:spcPts val="1000"/>
              </a:spcBef>
              <a:buFont typeface="Arial" pitchFamily="34" charset="0"/>
              <a:buNone/>
              <a:defRPr sz="1600" b="1" kern="1200" baseline="0">
                <a:solidFill>
                  <a:schemeClr val="accent3"/>
                </a:solidFill>
                <a:latin typeface="+mn-lt"/>
                <a:ea typeface="+mn-ea"/>
                <a:cs typeface="+mn-cs"/>
              </a:defRPr>
            </a:lvl8pPr>
            <a:lvl9pPr marL="0" indent="0" algn="l" defTabSz="720000" rtl="0" eaLnBrk="1" latinLnBrk="0" hangingPunct="1">
              <a:lnSpc>
                <a:spcPct val="120000"/>
              </a:lnSpc>
              <a:spcBef>
                <a:spcPts val="1000"/>
              </a:spcBef>
              <a:buFont typeface="Arial" pitchFamily="34" charset="0"/>
              <a:buNone/>
              <a:defRPr sz="1600" b="1" kern="1200" baseline="0">
                <a:solidFill>
                  <a:schemeClr val="accent1"/>
                </a:solidFill>
                <a:latin typeface="+mn-lt"/>
                <a:ea typeface="+mn-ea"/>
                <a:cs typeface="+mn-cs"/>
              </a:defRPr>
            </a:lvl9pPr>
          </a:lstStyle>
          <a:p>
            <a:pPr lvl="3"/>
            <a:endParaRPr lang="de-DE" dirty="0" smtClean="0"/>
          </a:p>
          <a:p>
            <a:pPr lvl="3"/>
            <a:endParaRPr lang="de-DE" dirty="0"/>
          </a:p>
          <a:p>
            <a:pPr lvl="3"/>
            <a:endParaRPr lang="de-DE" dirty="0" smtClean="0"/>
          </a:p>
          <a:p>
            <a:pPr lvl="3"/>
            <a:endParaRPr lang="de-DE" dirty="0"/>
          </a:p>
          <a:p>
            <a:pPr lvl="3"/>
            <a:endParaRPr lang="de-DE" dirty="0" smtClean="0"/>
          </a:p>
          <a:p>
            <a:pPr lvl="3"/>
            <a:endParaRPr lang="de-DE" dirty="0"/>
          </a:p>
          <a:p>
            <a:pPr lvl="3"/>
            <a:endParaRPr lang="de-DE" dirty="0" smtClean="0"/>
          </a:p>
          <a:p>
            <a:pPr lvl="3"/>
            <a:endParaRPr lang="de-DE" dirty="0"/>
          </a:p>
          <a:p>
            <a:pPr lvl="3"/>
            <a:r>
              <a:rPr lang="de-DE" dirty="0" smtClean="0"/>
              <a:t>Weder vorläufiges noch eröffnetes Insolvenzverfahren haben Auswirkungen auf die Unternehmereigenschaft i.S.v. § 2 UStG</a:t>
            </a:r>
          </a:p>
          <a:p>
            <a:pPr lvl="3"/>
            <a:r>
              <a:rPr lang="de-DE" dirty="0" smtClean="0"/>
              <a:t>Insolvenzschuldner bleibt Steuerschuldner für die ausgeführten Umsätze</a:t>
            </a:r>
          </a:p>
          <a:p>
            <a:pPr lvl="3"/>
            <a:r>
              <a:rPr lang="de-DE" dirty="0" smtClean="0"/>
              <a:t>Aber: Verschiedene Unternehmensteile innerhalb des einheitlichen Unternehmens</a:t>
            </a:r>
          </a:p>
        </p:txBody>
      </p:sp>
    </p:spTree>
    <p:extLst>
      <p:ext uri="{BB962C8B-B14F-4D97-AF65-F5344CB8AC3E}">
        <p14:creationId xmlns:p14="http://schemas.microsoft.com/office/powerpoint/2010/main" val="3654135553"/>
      </p:ext>
    </p:extLst>
  </p:cSld>
  <p:clrMapOvr>
    <a:masterClrMapping/>
  </p:clrMapOvr>
  <mc:AlternateContent xmlns:mc="http://schemas.openxmlformats.org/markup-compatibility/2006" xmlns:p14="http://schemas.microsoft.com/office/powerpoint/2010/main">
    <mc:Choice Requires="p14">
      <p:transition spd="slow" p14:dur="2000" advTm="61"/>
    </mc:Choice>
    <mc:Fallback xmlns="">
      <p:transition spd="slow" advTm="6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a:t>
            </a:r>
          </a:p>
        </p:txBody>
      </p:sp>
      <p:sp>
        <p:nvSpPr>
          <p:cNvPr id="3" name="Inhaltsplatzhalter 2"/>
          <p:cNvSpPr>
            <a:spLocks noGrp="1"/>
          </p:cNvSpPr>
          <p:nvPr>
            <p:ph idx="1"/>
          </p:nvPr>
        </p:nvSpPr>
        <p:spPr>
          <a:xfrm>
            <a:off x="666000" y="1124744"/>
            <a:ext cx="8568000" cy="4932462"/>
          </a:xfrm>
        </p:spPr>
        <p:txBody>
          <a:bodyPr/>
          <a:lstStyle/>
          <a:p>
            <a:pPr marL="0" lvl="3" indent="0">
              <a:buNone/>
            </a:pPr>
            <a:r>
              <a:rPr lang="de-DE" b="1" dirty="0" smtClean="0"/>
              <a:t>Auswirkungen der Insolvenz auf Besteuerungsverfahren</a:t>
            </a:r>
          </a:p>
          <a:p>
            <a:pPr lvl="3"/>
            <a:r>
              <a:rPr lang="de-DE" dirty="0" smtClean="0"/>
              <a:t>Grundsätzlich keine Auswirkungen auf das Besteuerungsverfahren; der laufende Voranmeldungszeitraum wird nicht unterbrochen</a:t>
            </a:r>
          </a:p>
          <a:p>
            <a:pPr lvl="3"/>
            <a:r>
              <a:rPr lang="de-DE" dirty="0" smtClean="0"/>
              <a:t>Allerdings ändert sich die Durchsetzbarkeit von Umsatzsteuerforderungen; es muss unterschieden werden zwischen Insolvenzforderungen und Masseverbindlichkeiten</a:t>
            </a:r>
          </a:p>
          <a:p>
            <a:pPr lvl="3"/>
            <a:r>
              <a:rPr lang="de-DE" dirty="0" smtClean="0"/>
              <a:t>Das Finanzamt</a:t>
            </a:r>
            <a:r>
              <a:rPr lang="de-DE" dirty="0"/>
              <a:t> ist ab Eröffnung des Insolvenzverfahrens ni</a:t>
            </a:r>
            <a:r>
              <a:rPr lang="de-DE" dirty="0" smtClean="0"/>
              <a:t>cht mehr berechtigt, Insolvenzforderungen durch Steuerbescheid festzusetzen; Insolvenzforderungen sind nach Maßgabe der InsO durchzusetzen, § 251 Abs. 2 Satz 1 AO</a:t>
            </a:r>
            <a:endParaRPr lang="de-DE" dirty="0"/>
          </a:p>
          <a:p>
            <a:pPr lvl="4"/>
            <a:r>
              <a:rPr lang="de-DE" dirty="0" smtClean="0"/>
              <a:t>Dementsprechend erfolgt unter der bisherigen Steuernummer nur noch eine Steuerberechnung durch das Finanzamt (sog. Insolvenzsteuernummer)</a:t>
            </a:r>
          </a:p>
          <a:p>
            <a:pPr lvl="4"/>
            <a:r>
              <a:rPr lang="de-DE" dirty="0" smtClean="0"/>
              <a:t>Für Steuerforderungen, die Masseverbindlichkeiten sind, wird eine neue Steuernummer vergeben (sog. Massesteuernummer) (i.d.R. mit Eröffnung des Verfahrens)</a:t>
            </a:r>
          </a:p>
          <a:p>
            <a:pPr lvl="4"/>
            <a:r>
              <a:rPr lang="de-DE" dirty="0" smtClean="0"/>
              <a:t>Vergabe von dritter Steuernummer für freigegebenes Vermögen</a:t>
            </a:r>
          </a:p>
        </p:txBody>
      </p:sp>
      <p:sp>
        <p:nvSpPr>
          <p:cNvPr id="4" name="Datumsplatzhalter 3"/>
          <p:cNvSpPr>
            <a:spLocks noGrp="1"/>
          </p:cNvSpPr>
          <p:nvPr>
            <p:ph type="dt" sz="half" idx="10"/>
          </p:nvPr>
        </p:nvSpPr>
        <p:spPr/>
        <p:txBody>
          <a:bodyPr/>
          <a:lstStyle/>
          <a:p>
            <a:r>
              <a:rPr lang="de-DE" dirty="0" smtClean="0"/>
              <a:t>Vorname Name, Datum</a:t>
            </a:r>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B7C62E5-B0B0-44DD-B7FE-EEECB729582C}" type="slidenum">
              <a:rPr lang="en-GB" smtClean="0"/>
              <a:t>9</a:t>
            </a:fld>
            <a:endParaRPr lang="en-GB" dirty="0"/>
          </a:p>
        </p:txBody>
      </p:sp>
    </p:spTree>
    <p:extLst>
      <p:ext uri="{BB962C8B-B14F-4D97-AF65-F5344CB8AC3E}">
        <p14:creationId xmlns:p14="http://schemas.microsoft.com/office/powerpoint/2010/main" val="2355858679"/>
      </p:ext>
    </p:extLst>
  </p:cSld>
  <p:clrMapOvr>
    <a:masterClrMapping/>
  </p:clrMapOvr>
  <mc:AlternateContent xmlns:mc="http://schemas.openxmlformats.org/markup-compatibility/2006" xmlns:p14="http://schemas.microsoft.com/office/powerpoint/2010/main">
    <mc:Choice Requires="p14">
      <p:transition spd="slow" p14:dur="2000" advTm="92"/>
    </mc:Choice>
    <mc:Fallback xmlns="">
      <p:transition spd="slow" advTm="9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SD4S77kqEqe1c4TtlPTAQ"/>
</p:tagLst>
</file>

<file path=ppt/tags/tag2.xml><?xml version="1.0" encoding="utf-8"?>
<p:tagLst xmlns:a="http://schemas.openxmlformats.org/drawingml/2006/main" xmlns:r="http://schemas.openxmlformats.org/officeDocument/2006/relationships" xmlns:p="http://schemas.openxmlformats.org/presentationml/2006/main">
  <p:tag name="TIMING" val="|0|0.1|0.1|0.1"/>
</p:tagLst>
</file>

<file path=ppt/tags/tag3.xml><?xml version="1.0" encoding="utf-8"?>
<p:tagLst xmlns:a="http://schemas.openxmlformats.org/drawingml/2006/main" xmlns:r="http://schemas.openxmlformats.org/officeDocument/2006/relationships" xmlns:p="http://schemas.openxmlformats.org/presentationml/2006/main">
  <p:tag name="TIMING" val="|0.1|0.2|0.1|0.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SD4S77kqEqe1c4TtlPT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SD4S77kqEqe1c4TtlPT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SD4S77kqEqe1c4TtlPT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leiss Lutz">
  <a:themeElements>
    <a:clrScheme name="Gleiss Lutz">
      <a:dk1>
        <a:srgbClr val="002878"/>
      </a:dk1>
      <a:lt1>
        <a:sysClr val="window" lastClr="FFFFFF"/>
      </a:lt1>
      <a:dk2>
        <a:srgbClr val="002878"/>
      </a:dk2>
      <a:lt2>
        <a:srgbClr val="FFFFFF"/>
      </a:lt2>
      <a:accent1>
        <a:srgbClr val="968C78"/>
      </a:accent1>
      <a:accent2>
        <a:srgbClr val="A0AFC8"/>
      </a:accent2>
      <a:accent3>
        <a:srgbClr val="A53C5A"/>
      </a:accent3>
      <a:accent4>
        <a:srgbClr val="D2C896"/>
      </a:accent4>
      <a:accent5>
        <a:srgbClr val="B4A050"/>
      </a:accent5>
      <a:accent6>
        <a:srgbClr val="506941"/>
      </a:accent6>
      <a:hlink>
        <a:srgbClr val="A0AFC8"/>
      </a:hlink>
      <a:folHlink>
        <a:srgbClr val="A0AFC8"/>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72000" tIns="36000" rIns="72000" bIns="36000" rtlCol="0" anchor="ctr"/>
      <a:lstStyle>
        <a:defPPr algn="ctr">
          <a:defRPr sz="130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5234</Words>
  <Application>Microsoft Office PowerPoint</Application>
  <PresentationFormat>A4-Papier (210x297 mm)</PresentationFormat>
  <Paragraphs>761</Paragraphs>
  <Slides>61</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61</vt:i4>
      </vt:variant>
    </vt:vector>
  </HeadingPairs>
  <TitlesOfParts>
    <vt:vector size="67" baseType="lpstr">
      <vt:lpstr>Arial</vt:lpstr>
      <vt:lpstr>Calibri</vt:lpstr>
      <vt:lpstr>Symbol</vt:lpstr>
      <vt:lpstr>Wingdings</vt:lpstr>
      <vt:lpstr>Gleiss Lutz</vt:lpstr>
      <vt:lpstr>think-cell Folie</vt:lpstr>
      <vt:lpstr>Umsatzsteuer in der InsolvenZ – Aktuelle Entwicklungen</vt:lpstr>
      <vt:lpstr>Inhalt</vt:lpstr>
      <vt:lpstr>Inhalt</vt:lpstr>
      <vt:lpstr>Grundlagen</vt:lpstr>
      <vt:lpstr>Grundlagen</vt:lpstr>
      <vt:lpstr>Grundlagen</vt:lpstr>
      <vt:lpstr>Grundlagen</vt:lpstr>
      <vt:lpstr>Grundlagen</vt:lpstr>
      <vt:lpstr>Grundlagen</vt:lpstr>
      <vt:lpstr>Grundlagen</vt:lpstr>
      <vt:lpstr>Grundlagen</vt:lpstr>
      <vt:lpstr>Grundlagen</vt:lpstr>
      <vt:lpstr>Grundlagen</vt:lpstr>
      <vt:lpstr>Grundlagen</vt:lpstr>
      <vt:lpstr>Grundlagen</vt:lpstr>
      <vt:lpstr>Grundlagen</vt:lpstr>
      <vt:lpstr>Inhalt</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Umsatzsteuer im vorläufigen Insolvenzverfahren – Entwicklungen zu § 55    Abs. 4 InsO</vt:lpstr>
      <vt:lpstr>Inhalt</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Umsatzsteuerliche Organschaft in der Insolvenz</vt:lpstr>
      <vt:lpstr>Inhalt</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Berichtigung von Rechnungen mit unrichtigem oder unberechtigtem Umsatzsteuerausweis in der Insolvenz</vt:lpstr>
      <vt:lpstr>Vielen Dank  für Ihre Aufmerksamkeit</vt:lpstr>
      <vt:lpstr>Dr. Hendrik Marchal</vt:lpstr>
      <vt:lpstr>PowerPoint-Präsentation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Susanne Walter</dc:creator>
  <cp:lastModifiedBy>Böhm</cp:lastModifiedBy>
  <cp:revision>535</cp:revision>
  <cp:lastPrinted>2015-06-02T15:41:52Z</cp:lastPrinted>
  <dcterms:created xsi:type="dcterms:W3CDTF">2013-03-28T11:31:35Z</dcterms:created>
  <dcterms:modified xsi:type="dcterms:W3CDTF">2015-06-08T13:14:05Z</dcterms:modified>
</cp:coreProperties>
</file>